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"/>
  </p:notesMasterIdLst>
  <p:sldIdLst>
    <p:sldId id="256" r:id="rId2"/>
  </p:sldIdLst>
  <p:sldSz cx="32918400" cy="43891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6269" autoAdjust="0"/>
    <p:restoredTop sz="94673"/>
  </p:normalViewPr>
  <p:slideViewPr>
    <p:cSldViewPr snapToGrid="0" snapToObjects="1">
      <p:cViewPr>
        <p:scale>
          <a:sx n="33" d="100"/>
          <a:sy n="33" d="100"/>
        </p:scale>
        <p:origin x="1253" y="-48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2143125" y="685800"/>
            <a:ext cx="257174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Font typeface="Arial"/>
              <a:buNone/>
            </a:pPr>
            <a:endParaRPr sz="1800" b="0" i="0" u="none" strike="noStrike" cap="none"/>
          </a:p>
        </p:txBody>
      </p:sp>
      <p:sp>
        <p:nvSpPr>
          <p:cNvPr id="87" name="Shape 87"/>
          <p:cNvSpPr txBox="1"/>
          <p:nvPr/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1646236" y="10242550"/>
            <a:ext cx="29627512" cy="28963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118110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1060450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939800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ctrTitle"/>
          </p:nvPr>
        </p:nvSpPr>
        <p:spPr>
          <a:xfrm>
            <a:off x="2469358" y="13635320"/>
            <a:ext cx="27979686" cy="9408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subTitle" idx="1"/>
          </p:nvPr>
        </p:nvSpPr>
        <p:spPr>
          <a:xfrm>
            <a:off x="4937523" y="24872580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 rot="5400000">
            <a:off x="8844489" y="16778673"/>
            <a:ext cx="37450058" cy="74068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 rot="5400000">
            <a:off x="-6026415" y="9428945"/>
            <a:ext cx="37450058" cy="22106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118110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1060450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939800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 rot="5400000">
            <a:off x="1978025" y="9910762"/>
            <a:ext cx="28963938" cy="29627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118110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1060450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939800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6451998" y="30724288"/>
            <a:ext cx="19751276" cy="36262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Shape 33"/>
          <p:cNvSpPr>
            <a:spLocks noGrp="1"/>
          </p:cNvSpPr>
          <p:nvPr>
            <p:ph type="pic" idx="2"/>
          </p:nvPr>
        </p:nvSpPr>
        <p:spPr>
          <a:xfrm>
            <a:off x="6451998" y="3922058"/>
            <a:ext cx="19751276" cy="26333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6451998" y="34350513"/>
            <a:ext cx="19751276" cy="5152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1645444" y="1748117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12870656" y="1748117"/>
            <a:ext cx="18402298" cy="37459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2"/>
          </p:nvPr>
        </p:nvSpPr>
        <p:spPr>
          <a:xfrm>
            <a:off x="1645444" y="9184340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1645443" y="9825317"/>
            <a:ext cx="14544675" cy="40946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2"/>
          </p:nvPr>
        </p:nvSpPr>
        <p:spPr>
          <a:xfrm>
            <a:off x="1645443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3"/>
          </p:nvPr>
        </p:nvSpPr>
        <p:spPr>
          <a:xfrm>
            <a:off x="16722328" y="9825317"/>
            <a:ext cx="14550628" cy="40946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4"/>
          </p:nvPr>
        </p:nvSpPr>
        <p:spPr>
          <a:xfrm>
            <a:off x="16722328" y="13919948"/>
            <a:ext cx="14550628" cy="252871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1645444" y="10242177"/>
            <a:ext cx="14756606" cy="289649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2"/>
          </p:nvPr>
        </p:nvSpPr>
        <p:spPr>
          <a:xfrm>
            <a:off x="16516352" y="10242177"/>
            <a:ext cx="14756606" cy="289649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2600325" y="28205209"/>
            <a:ext cx="27980879" cy="8715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4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2600325" y="18604006"/>
            <a:ext cx="27980879" cy="960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8100000" scaled="1"/>
          <a:tileRect/>
        </a:gra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1646236" y="10242550"/>
            <a:ext cx="29627512" cy="28963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118110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1060450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939800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jp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jpg"/><Relationship Id="rId4" Type="http://schemas.openxmlformats.org/officeDocument/2006/relationships/image" Target="../media/image2.jpg"/><Relationship Id="rId9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/>
          <p:nvPr/>
        </p:nvSpPr>
        <p:spPr>
          <a:xfrm>
            <a:off x="6567486" y="2590800"/>
            <a:ext cx="19797600" cy="245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Font typeface="Arial"/>
              <a:buNone/>
            </a:pPr>
            <a:r>
              <a:rPr lang="en-US" sz="6000" b="1" dirty="0">
                <a:solidFill>
                  <a:srgbClr val="3333CC"/>
                </a:solidFill>
              </a:rPr>
              <a:t>VIP Website 8.0</a:t>
            </a:r>
            <a:endParaRPr sz="6000"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Font typeface="Arial"/>
              <a:buNone/>
            </a:pP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David Venta, Florida International University</a:t>
            </a:r>
            <a:endParaRPr lang="en-US"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Font typeface="Arial"/>
              <a:buNone/>
            </a:pPr>
            <a:r>
              <a:rPr lang="en-US" sz="3500" b="1" dirty="0">
                <a:solidFill>
                  <a:srgbClr val="3333CC"/>
                </a:solidFill>
              </a:rPr>
              <a:t>Professor</a:t>
            </a: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r>
              <a:rPr lang="en-US" sz="3500" b="1" i="1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Masoud </a:t>
            </a:r>
            <a:r>
              <a:rPr lang="en-US" sz="3500" b="0" i="0" u="none" strike="noStrike" cap="none" dirty="0" err="1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Sadjadi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  <a:endParaRPr dirty="0"/>
          </a:p>
        </p:txBody>
      </p:sp>
      <p:sp>
        <p:nvSpPr>
          <p:cNvPr id="91" name="Shape 91"/>
          <p:cNvSpPr txBox="1"/>
          <p:nvPr/>
        </p:nvSpPr>
        <p:spPr>
          <a:xfrm>
            <a:off x="990600" y="5493600"/>
            <a:ext cx="31089600" cy="35661600"/>
          </a:xfrm>
          <a:prstGeom prst="rect">
            <a:avLst/>
          </a:prstGeom>
          <a:noFill/>
          <a:ln w="63500" cap="flat" cmpd="sng">
            <a:solidFill>
              <a:srgbClr val="0033CC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Shape 92"/>
          <p:cNvSpPr txBox="1"/>
          <p:nvPr/>
        </p:nvSpPr>
        <p:spPr>
          <a:xfrm>
            <a:off x="1636400" y="6095925"/>
            <a:ext cx="9424500" cy="5858700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4100" dirty="0">
                <a:solidFill>
                  <a:schemeClr val="tx1"/>
                </a:solidFill>
              </a:rPr>
              <a:t>The import process of multiple course’s data is not automated and is time consuming.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4100" dirty="0">
                <a:solidFill>
                  <a:schemeClr val="tx1"/>
                </a:solidFill>
              </a:rPr>
              <a:t>No date restriction to join or drop projects.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4100" dirty="0">
                <a:solidFill>
                  <a:schemeClr val="tx1"/>
                </a:solidFill>
              </a:rPr>
              <a:t>Some pages are not mobile compatible.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4100" dirty="0">
              <a:solidFill>
                <a:schemeClr val="tx1"/>
              </a:solidFill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4100" dirty="0">
              <a:solidFill>
                <a:schemeClr val="tx1"/>
              </a:solidFill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4100" dirty="0">
              <a:solidFill>
                <a:schemeClr val="tx1"/>
              </a:solidFill>
            </a:endParaRP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3" name="Shape 93"/>
          <p:cNvSpPr txBox="1"/>
          <p:nvPr/>
        </p:nvSpPr>
        <p:spPr>
          <a:xfrm>
            <a:off x="990612" y="41924400"/>
            <a:ext cx="4980000" cy="7302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/>
          </a:p>
        </p:txBody>
      </p:sp>
      <p:sp>
        <p:nvSpPr>
          <p:cNvPr id="94" name="Shape 94"/>
          <p:cNvSpPr txBox="1"/>
          <p:nvPr/>
        </p:nvSpPr>
        <p:spPr>
          <a:xfrm>
            <a:off x="15925800" y="446087"/>
            <a:ext cx="4724400" cy="107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Arial"/>
              <a:buNone/>
            </a:pPr>
            <a:r>
              <a:rPr lang="en-US" sz="32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  <a:endParaRPr/>
          </a:p>
        </p:txBody>
      </p:sp>
      <p:pic>
        <p:nvPicPr>
          <p:cNvPr id="95" name="Shape 9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182600" y="381000"/>
            <a:ext cx="2630400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Shape 96"/>
          <p:cNvSpPr txBox="1"/>
          <p:nvPr/>
        </p:nvSpPr>
        <p:spPr>
          <a:xfrm>
            <a:off x="22967950" y="6095925"/>
            <a:ext cx="8349300" cy="58587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  <a:endParaRPr dirty="0"/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4100" dirty="0">
                <a:solidFill>
                  <a:schemeClr val="tx1"/>
                </a:solidFill>
              </a:rPr>
              <a:t>Course import is done by manually browsing, downloading and uploading files.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4100" dirty="0">
                <a:solidFill>
                  <a:schemeClr val="tx1"/>
                </a:solidFill>
              </a:rPr>
              <a:t>Students are allowed to join or drop projects anytime during semester.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4100" dirty="0">
                <a:solidFill>
                  <a:schemeClr val="tx1"/>
                </a:solidFill>
              </a:rPr>
              <a:t> Useful descriptions of projects hidden and cluttered login page.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endParaRPr dirty="0">
              <a:solidFill>
                <a:schemeClr val="tx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Shape 97"/>
          <p:cNvSpPr txBox="1"/>
          <p:nvPr/>
        </p:nvSpPr>
        <p:spPr>
          <a:xfrm>
            <a:off x="1811950" y="23063150"/>
            <a:ext cx="9249000" cy="90498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lang="en-US" sz="4100" b="1" dirty="0">
              <a:solidFill>
                <a:srgbClr val="336699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571500" lvl="0" indent="-571500">
              <a:spcBef>
                <a:spcPts val="1800"/>
              </a:spcBef>
              <a:spcAft>
                <a:spcPts val="180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4100" b="0" i="0" u="none" strike="noStrike" cap="none" dirty="0">
                <a:solidFill>
                  <a:schemeClr val="tx1"/>
                </a:solidFill>
                <a:sym typeface="Arial"/>
              </a:rPr>
              <a:t>Admin ability to automatically populate </a:t>
            </a:r>
            <a:r>
              <a:rPr lang="en-US" sz="4100" dirty="0">
                <a:solidFill>
                  <a:schemeClr val="tx1"/>
                </a:solidFill>
              </a:rPr>
              <a:t>course’s files from server and /upload/import data to VIP website.</a:t>
            </a:r>
          </a:p>
          <a:p>
            <a:pPr marL="571500" marR="0" lvl="0" indent="-571500" algn="l" rtl="0">
              <a:spcBef>
                <a:spcPts val="1800"/>
              </a:spcBef>
              <a:spcAft>
                <a:spcPts val="180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4100" dirty="0">
                <a:solidFill>
                  <a:schemeClr val="tx1"/>
                </a:solidFill>
              </a:rPr>
              <a:t>Restrict users to join or drop from a project to a specific date range.</a:t>
            </a:r>
          </a:p>
          <a:p>
            <a:pPr marL="571500" marR="0" lvl="0" indent="-571500" algn="l" rtl="0">
              <a:spcBef>
                <a:spcPts val="1800"/>
              </a:spcBef>
              <a:spcAft>
                <a:spcPts val="180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4100" dirty="0">
                <a:solidFill>
                  <a:schemeClr val="tx1"/>
                </a:solidFill>
              </a:rPr>
              <a:t>Make frequently visited pages mobile friendly.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endParaRPr lang="en-US" sz="4100" dirty="0">
              <a:solidFill>
                <a:schemeClr val="tx1"/>
              </a:solidFill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endParaRPr dirty="0">
              <a:solidFill>
                <a:schemeClr val="tx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Shape 98"/>
          <p:cNvSpPr txBox="1"/>
          <p:nvPr/>
        </p:nvSpPr>
        <p:spPr>
          <a:xfrm>
            <a:off x="12183375" y="23063150"/>
            <a:ext cx="9975600" cy="89247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ts val="492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</a:p>
          <a:p>
            <a:pPr marL="0" marR="0" lvl="0" indent="0" algn="ctr" rtl="0">
              <a:lnSpc>
                <a:spcPts val="492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lang="en-US"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>
              <a:lnSpc>
                <a:spcPts val="4920"/>
              </a:lnSpc>
              <a:buClr>
                <a:srgbClr val="336699"/>
              </a:buClr>
            </a:pPr>
            <a:r>
              <a:rPr lang="en-US" sz="4100" b="1" dirty="0">
                <a:solidFill>
                  <a:srgbClr val="336699"/>
                </a:solidFill>
              </a:rPr>
              <a:t>	</a:t>
            </a:r>
            <a:r>
              <a:rPr lang="en-US" sz="3600" dirty="0">
                <a:solidFill>
                  <a:schemeClr val="tx1"/>
                </a:solidFill>
              </a:rPr>
              <a:t>The system employs the Model-View-Controller(MVC) architecture, as shown below: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lang="en-US" sz="4100" b="1" dirty="0">
              <a:solidFill>
                <a:srgbClr val="336699"/>
              </a:solidFill>
            </a:endParaRPr>
          </a:p>
        </p:txBody>
      </p:sp>
      <p:sp>
        <p:nvSpPr>
          <p:cNvPr id="99" name="Shape 99"/>
          <p:cNvSpPr txBox="1"/>
          <p:nvPr/>
        </p:nvSpPr>
        <p:spPr>
          <a:xfrm>
            <a:off x="12183375" y="33085225"/>
            <a:ext cx="9975600" cy="73038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Object Design</a:t>
            </a:r>
            <a:endParaRPr/>
          </a:p>
        </p:txBody>
      </p:sp>
      <p:sp>
        <p:nvSpPr>
          <p:cNvPr id="100" name="Shape 100"/>
          <p:cNvSpPr txBox="1"/>
          <p:nvPr/>
        </p:nvSpPr>
        <p:spPr>
          <a:xfrm>
            <a:off x="23383100" y="23063125"/>
            <a:ext cx="7933800" cy="90498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lvl="0" algn="ctr">
              <a:lnSpc>
                <a:spcPts val="4920"/>
              </a:lnSpc>
              <a:buClr>
                <a:srgbClr val="336699"/>
              </a:buClr>
            </a:pPr>
            <a:r>
              <a:rPr lang="en-US" sz="4000" b="1" dirty="0">
                <a:solidFill>
                  <a:srgbClr val="336699"/>
                </a:solidFill>
              </a:rPr>
              <a:t>Implementation:</a:t>
            </a:r>
          </a:p>
          <a:p>
            <a:pPr marL="571500" lvl="0" indent="-571500">
              <a:lnSpc>
                <a:spcPct val="150000"/>
              </a:lnSpc>
              <a:buClrTx/>
              <a:buFont typeface="Arial" charset="0"/>
              <a:buChar char="•"/>
            </a:pPr>
            <a:endParaRPr lang="en-US" sz="3700" b="1" dirty="0">
              <a:solidFill>
                <a:srgbClr val="336699"/>
              </a:solidFill>
            </a:endParaRPr>
          </a:p>
          <a:p>
            <a:pPr marL="571500" lvl="0" indent="-571500">
              <a:lnSpc>
                <a:spcPct val="150000"/>
              </a:lnSpc>
              <a:buClrTx/>
              <a:buFont typeface="Arial" charset="0"/>
              <a:buChar char="•"/>
            </a:pPr>
            <a:endParaRPr lang="en-US" sz="3700" b="1" dirty="0">
              <a:solidFill>
                <a:srgbClr val="336699"/>
              </a:solidFill>
            </a:endParaRPr>
          </a:p>
          <a:p>
            <a:pPr marL="571500" lvl="0" indent="-571500">
              <a:lnSpc>
                <a:spcPct val="150000"/>
              </a:lnSpc>
              <a:buClrTx/>
              <a:buFont typeface="Arial" charset="0"/>
              <a:buChar char="•"/>
            </a:pPr>
            <a:r>
              <a:rPr lang="en-US" sz="3700" b="1" dirty="0">
                <a:solidFill>
                  <a:schemeClr val="tx1"/>
                </a:solidFill>
              </a:rPr>
              <a:t>M</a:t>
            </a:r>
            <a:r>
              <a:rPr lang="en-US" sz="3700" dirty="0">
                <a:solidFill>
                  <a:schemeClr val="tx1"/>
                </a:solidFill>
              </a:rPr>
              <a:t>ongoDB </a:t>
            </a:r>
            <a:r>
              <a:rPr lang="mr-IN" sz="3700" dirty="0">
                <a:solidFill>
                  <a:schemeClr val="tx1"/>
                </a:solidFill>
              </a:rPr>
              <a:t>–</a:t>
            </a:r>
            <a:r>
              <a:rPr lang="en-US" sz="3700" dirty="0">
                <a:solidFill>
                  <a:schemeClr val="tx1"/>
                </a:solidFill>
              </a:rPr>
              <a:t> NoSQL Database</a:t>
            </a:r>
          </a:p>
          <a:p>
            <a:pPr marL="571500" lvl="0" indent="-571500">
              <a:lnSpc>
                <a:spcPct val="150000"/>
              </a:lnSpc>
              <a:buClrTx/>
              <a:buFont typeface="Arial" charset="0"/>
              <a:buChar char="•"/>
            </a:pPr>
            <a:r>
              <a:rPr lang="en-US" sz="3700" b="1" dirty="0">
                <a:solidFill>
                  <a:schemeClr val="tx1"/>
                </a:solidFill>
              </a:rPr>
              <a:t>E</a:t>
            </a:r>
            <a:r>
              <a:rPr lang="en-US" sz="3700" dirty="0">
                <a:solidFill>
                  <a:schemeClr val="tx1"/>
                </a:solidFill>
              </a:rPr>
              <a:t>xpress </a:t>
            </a:r>
            <a:r>
              <a:rPr lang="mr-IN" sz="3700" dirty="0">
                <a:solidFill>
                  <a:schemeClr val="tx1"/>
                </a:solidFill>
              </a:rPr>
              <a:t>–</a:t>
            </a:r>
            <a:r>
              <a:rPr lang="en-US" sz="3700" dirty="0">
                <a:solidFill>
                  <a:schemeClr val="tx1"/>
                </a:solidFill>
              </a:rPr>
              <a:t> App Framework</a:t>
            </a:r>
          </a:p>
          <a:p>
            <a:pPr marL="571500" lvl="0" indent="-571500">
              <a:lnSpc>
                <a:spcPct val="150000"/>
              </a:lnSpc>
              <a:buClrTx/>
              <a:buFont typeface="Arial" charset="0"/>
              <a:buChar char="•"/>
            </a:pPr>
            <a:r>
              <a:rPr lang="en-US" sz="3700" b="1" dirty="0">
                <a:solidFill>
                  <a:schemeClr val="tx1"/>
                </a:solidFill>
              </a:rPr>
              <a:t>A</a:t>
            </a:r>
            <a:r>
              <a:rPr lang="en-US" sz="3700" dirty="0">
                <a:solidFill>
                  <a:schemeClr val="tx1"/>
                </a:solidFill>
              </a:rPr>
              <a:t>ngularJS </a:t>
            </a:r>
            <a:r>
              <a:rPr lang="mr-IN" sz="3700" dirty="0">
                <a:solidFill>
                  <a:schemeClr val="tx1"/>
                </a:solidFill>
              </a:rPr>
              <a:t>–</a:t>
            </a:r>
            <a:r>
              <a:rPr lang="en-US" sz="3700" dirty="0">
                <a:solidFill>
                  <a:schemeClr val="tx1"/>
                </a:solidFill>
              </a:rPr>
              <a:t> Front-end framework</a:t>
            </a:r>
          </a:p>
          <a:p>
            <a:pPr marL="571500" lvl="0" indent="-571500">
              <a:lnSpc>
                <a:spcPct val="150000"/>
              </a:lnSpc>
              <a:buClrTx/>
              <a:buFont typeface="Arial" charset="0"/>
              <a:buChar char="•"/>
            </a:pPr>
            <a:r>
              <a:rPr lang="en-US" sz="3700" b="1" dirty="0">
                <a:solidFill>
                  <a:schemeClr val="tx1"/>
                </a:solidFill>
              </a:rPr>
              <a:t>N</a:t>
            </a:r>
            <a:r>
              <a:rPr lang="en-US" sz="3700" dirty="0">
                <a:solidFill>
                  <a:schemeClr val="tx1"/>
                </a:solidFill>
              </a:rPr>
              <a:t>odeJS </a:t>
            </a:r>
            <a:r>
              <a:rPr lang="mr-IN" sz="3700" dirty="0">
                <a:solidFill>
                  <a:schemeClr val="tx1"/>
                </a:solidFill>
              </a:rPr>
              <a:t>–</a:t>
            </a:r>
            <a:r>
              <a:rPr lang="en-US" sz="3700" dirty="0">
                <a:solidFill>
                  <a:schemeClr val="tx1"/>
                </a:solidFill>
              </a:rPr>
              <a:t> JavaScript Runtime</a:t>
            </a:r>
          </a:p>
          <a:p>
            <a:pPr marL="571500" lvl="0" indent="-571500">
              <a:lnSpc>
                <a:spcPct val="150000"/>
              </a:lnSpc>
              <a:buClrTx/>
              <a:buFont typeface="Arial" charset="0"/>
              <a:buChar char="•"/>
            </a:pPr>
            <a:endParaRPr lang="en-US" sz="3700" dirty="0">
              <a:solidFill>
                <a:schemeClr val="tx1"/>
              </a:solidFill>
            </a:endParaRPr>
          </a:p>
          <a:p>
            <a:pPr lvl="0" algn="ctr">
              <a:lnSpc>
                <a:spcPct val="150000"/>
              </a:lnSpc>
              <a:buClrTx/>
            </a:pPr>
            <a:r>
              <a:rPr lang="en-US" sz="3700" dirty="0">
                <a:solidFill>
                  <a:schemeClr val="tx1"/>
                </a:solidFill>
              </a:rPr>
              <a:t>The MEAN stack was used for the development of this website.</a:t>
            </a:r>
          </a:p>
          <a:p>
            <a:pPr lvl="0">
              <a:lnSpc>
                <a:spcPct val="150000"/>
              </a:lnSpc>
              <a:buClrTx/>
            </a:pPr>
            <a:endParaRPr lang="en-US" sz="3700" dirty="0">
              <a:solidFill>
                <a:srgbClr val="336699"/>
              </a:solidFill>
            </a:endParaRPr>
          </a:p>
        </p:txBody>
      </p:sp>
      <p:sp>
        <p:nvSpPr>
          <p:cNvPr id="101" name="Shape 101"/>
          <p:cNvSpPr txBox="1"/>
          <p:nvPr/>
        </p:nvSpPr>
        <p:spPr>
          <a:xfrm>
            <a:off x="1735859" y="33020500"/>
            <a:ext cx="9249000" cy="73686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lang="en-US" sz="4100" b="1" dirty="0">
              <a:solidFill>
                <a:srgbClr val="336699"/>
              </a:solidFill>
            </a:endParaRPr>
          </a:p>
          <a:p>
            <a:pPr marL="571500" lvl="0" indent="-571500">
              <a:spcBef>
                <a:spcPts val="1800"/>
              </a:spcBef>
              <a:spcAft>
                <a:spcPts val="180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4100" dirty="0"/>
              <a:t>Local testing done manually using unit testing.</a:t>
            </a:r>
          </a:p>
          <a:p>
            <a:pPr marL="571500" lvl="0" indent="-571500">
              <a:spcBef>
                <a:spcPts val="1800"/>
              </a:spcBef>
              <a:spcAft>
                <a:spcPts val="180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4100" dirty="0"/>
              <a:t>Local testing of areas/features done manually using integration tests.</a:t>
            </a:r>
            <a:endParaRPr lang="en-US"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</p:txBody>
      </p:sp>
      <p:sp>
        <p:nvSpPr>
          <p:cNvPr id="102" name="Shape 102"/>
          <p:cNvSpPr txBox="1"/>
          <p:nvPr/>
        </p:nvSpPr>
        <p:spPr>
          <a:xfrm>
            <a:off x="1636400" y="12853375"/>
            <a:ext cx="29680800" cy="92133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Screenshots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</p:txBody>
      </p:sp>
      <p:sp>
        <p:nvSpPr>
          <p:cNvPr id="103" name="Shape 103"/>
          <p:cNvSpPr txBox="1"/>
          <p:nvPr/>
        </p:nvSpPr>
        <p:spPr>
          <a:xfrm>
            <a:off x="23383500" y="33020500"/>
            <a:ext cx="7933800" cy="73686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  <a:endParaRPr dirty="0"/>
          </a:p>
          <a:p>
            <a:pPr marL="571500" marR="0" lvl="0" indent="-571500" algn="l" rtl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4100" dirty="0">
                <a:solidFill>
                  <a:schemeClr val="tx1"/>
                </a:solidFill>
              </a:rPr>
              <a:t>Improved time efficiency and effort to import user’s data from the server.</a:t>
            </a:r>
          </a:p>
          <a:p>
            <a:pPr marL="571500" lvl="0" indent="-571500">
              <a:spcBef>
                <a:spcPts val="1200"/>
              </a:spcBef>
              <a:spcAft>
                <a:spcPts val="120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4100" dirty="0">
                <a:solidFill>
                  <a:schemeClr val="tx1"/>
                </a:solidFill>
              </a:rPr>
              <a:t>Users are restricted to a time frame established by the Admin to join/drop projects.</a:t>
            </a:r>
          </a:p>
          <a:p>
            <a:pPr marL="571500" lvl="0" indent="-571500">
              <a:spcBef>
                <a:spcPts val="1200"/>
              </a:spcBef>
              <a:spcAft>
                <a:spcPts val="120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4100" dirty="0">
                <a:solidFill>
                  <a:schemeClr val="tx1"/>
                </a:solidFill>
              </a:rPr>
              <a:t>Most frequently visited pages are now mobile friendly.</a:t>
            </a:r>
          </a:p>
          <a:p>
            <a:pPr marR="0" lvl="0" algn="l" rtl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336699"/>
              </a:buClr>
            </a:pPr>
            <a:endParaRPr dirty="0">
              <a:solidFill>
                <a:schemeClr val="tx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336699"/>
              </a:buClr>
              <a:buFont typeface="Arial"/>
              <a:buNone/>
            </a:pPr>
            <a:endParaRPr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Shape 106"/>
          <p:cNvSpPr txBox="1"/>
          <p:nvPr/>
        </p:nvSpPr>
        <p:spPr>
          <a:xfrm>
            <a:off x="12183375" y="6095925"/>
            <a:ext cx="9662100" cy="58587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Solution</a:t>
            </a:r>
            <a:endParaRPr dirty="0"/>
          </a:p>
          <a:p>
            <a:pPr marL="742950" marR="0" lvl="0" indent="-742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AutoNum type="arabicPeriod"/>
            </a:pPr>
            <a:r>
              <a:rPr lang="en-US" sz="4100" dirty="0" err="1">
                <a:solidFill>
                  <a:schemeClr val="tx1"/>
                </a:solidFill>
              </a:rPr>
              <a:t>PantherSoft</a:t>
            </a:r>
            <a:r>
              <a:rPr lang="en-US" sz="4100" dirty="0">
                <a:solidFill>
                  <a:schemeClr val="tx1"/>
                </a:solidFill>
              </a:rPr>
              <a:t> f</a:t>
            </a:r>
            <a:r>
              <a:rPr lang="en-US" sz="410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ile’s data is populated from the server into VIP website automatically. </a:t>
            </a:r>
          </a:p>
          <a:p>
            <a:pPr marL="742950" lvl="0" indent="-742950">
              <a:buClr>
                <a:srgbClr val="336699"/>
              </a:buClr>
              <a:buFont typeface="Arial"/>
              <a:buAutoNum type="arabicPeriod"/>
            </a:pPr>
            <a:r>
              <a:rPr lang="en-US" sz="4100" dirty="0">
                <a:solidFill>
                  <a:schemeClr val="tx1"/>
                </a:solidFill>
              </a:rPr>
              <a:t>Implement setting parameters that restrict students </a:t>
            </a:r>
            <a:r>
              <a:rPr lang="en-US" sz="4100" b="0" i="0" u="none" strike="noStrike" cap="none" dirty="0">
                <a:solidFill>
                  <a:schemeClr val="tx1"/>
                </a:solidFill>
                <a:sym typeface="Arial"/>
              </a:rPr>
              <a:t>to an specific date range for selecting </a:t>
            </a:r>
            <a:r>
              <a:rPr lang="en-US" sz="4100" dirty="0">
                <a:solidFill>
                  <a:schemeClr val="tx1"/>
                </a:solidFill>
              </a:rPr>
              <a:t>projects.</a:t>
            </a:r>
          </a:p>
          <a:p>
            <a:pPr marL="742950" lvl="0" indent="-742950">
              <a:buClr>
                <a:srgbClr val="336699"/>
              </a:buClr>
              <a:buFont typeface="Arial"/>
              <a:buAutoNum type="arabicPeriod"/>
            </a:pPr>
            <a:r>
              <a:rPr lang="en-US" sz="4100" dirty="0">
                <a:solidFill>
                  <a:schemeClr val="tx1"/>
                </a:solidFill>
              </a:rPr>
              <a:t>Make frequently visited pages mobile compatible.</a:t>
            </a:r>
          </a:p>
          <a:p>
            <a:pPr marL="742950" marR="0" lvl="0" indent="-742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AutoNum type="arabicPeriod"/>
            </a:pPr>
            <a:endParaRPr sz="4100" b="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Shape 107"/>
          <p:cNvSpPr txBox="1"/>
          <p:nvPr/>
        </p:nvSpPr>
        <p:spPr>
          <a:xfrm>
            <a:off x="6343000" y="41615475"/>
            <a:ext cx="25737000" cy="1356600"/>
          </a:xfrm>
          <a:prstGeom prst="rect">
            <a:avLst/>
          </a:prstGeom>
          <a:noFill/>
          <a:ln w="63500" cap="flat" cmpd="sng">
            <a:solidFill>
              <a:srgbClr val="0033CC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Clr>
                <a:schemeClr val="dk1"/>
              </a:buClr>
            </a:pPr>
            <a:r>
              <a:rPr lang="en-US" sz="3000" dirty="0">
                <a:solidFill>
                  <a:schemeClr val="dk1"/>
                </a:solidFill>
              </a:rPr>
              <a:t>The material presented in this poster is based upon the work supported by Dr. Francisco Ortega and Dr. Masoud </a:t>
            </a:r>
            <a:r>
              <a:rPr lang="en-US" sz="3000" dirty="0" err="1">
                <a:solidFill>
                  <a:schemeClr val="dk1"/>
                </a:solidFill>
              </a:rPr>
              <a:t>Sadjadi</a:t>
            </a:r>
            <a:r>
              <a:rPr lang="en-US" sz="3000" dirty="0">
                <a:solidFill>
                  <a:schemeClr val="dk1"/>
                </a:solidFill>
              </a:rPr>
              <a:t>. I am thankful to the help that I received from my group member Sergio H. Padron.</a:t>
            </a:r>
            <a:endParaRPr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D57A53FC-FC68-4B69-AC6A-5066677B8F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6554" y="1485203"/>
            <a:ext cx="7049106" cy="2211193"/>
          </a:xfrm>
          <a:prstGeom prst="rect">
            <a:avLst/>
          </a:prstGeom>
        </p:spPr>
      </p:pic>
      <p:sp>
        <p:nvSpPr>
          <p:cNvPr id="23" name="Shape 89">
            <a:extLst>
              <a:ext uri="{FF2B5EF4-FFF2-40B4-BE49-F238E27FC236}">
                <a16:creationId xmlns:a16="http://schemas.microsoft.com/office/drawing/2014/main" id="{D1423B94-5BEE-4030-8DDE-8734D2C7D7DD}"/>
              </a:ext>
            </a:extLst>
          </p:cNvPr>
          <p:cNvSpPr txBox="1"/>
          <p:nvPr/>
        </p:nvSpPr>
        <p:spPr>
          <a:xfrm>
            <a:off x="9401325" y="2259900"/>
            <a:ext cx="15357300" cy="107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r>
              <a:rPr lang="en-US" sz="72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VIP Senior, 2018</a:t>
            </a:r>
            <a:r>
              <a:rPr lang="en-US" sz="7200" b="1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Spring</a:t>
            </a:r>
            <a:endParaRPr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129DCD4B-A93B-40ED-A964-C755D5A1CF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1759" y="905840"/>
            <a:ext cx="4270272" cy="115872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E16D5AA7-094C-4A0D-B70F-23F3AFED8C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81585" y="2972116"/>
            <a:ext cx="4556836" cy="121297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409AE183-9169-4EE8-85CD-2B92DC8519B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09375" y="2609777"/>
            <a:ext cx="3166796" cy="193765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B91AA850-4239-40AA-8E76-E8D0223B308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09963" y="940487"/>
            <a:ext cx="4306296" cy="130578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EBCD9804-C566-423E-880F-BC415A431AE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96" b="23541"/>
          <a:stretch/>
        </p:blipFill>
        <p:spPr>
          <a:xfrm>
            <a:off x="25098830" y="24184919"/>
            <a:ext cx="4502340" cy="9751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8B26FA-44E9-431C-BBBD-2248F8A795F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385783" y="25954892"/>
            <a:ext cx="7264417" cy="558119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0286B3B-D917-41CB-AC2E-B45D32DB9D2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807088" y="13731285"/>
            <a:ext cx="10943737" cy="68659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D5CC4FC-08B2-4A57-AE94-DF510F47B17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935200" y="15820521"/>
            <a:ext cx="15544800" cy="363216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B693D0B-C389-448C-84E6-DEE5C504940B}"/>
              </a:ext>
            </a:extLst>
          </p:cNvPr>
          <p:cNvSpPr txBox="1"/>
          <p:nvPr/>
        </p:nvSpPr>
        <p:spPr>
          <a:xfrm>
            <a:off x="2778462" y="20758608"/>
            <a:ext cx="11267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Fig.1: Upload Course feature with files populated from server.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1A33F81-F817-42FE-9650-ADDE60B11229}"/>
              </a:ext>
            </a:extLst>
          </p:cNvPr>
          <p:cNvSpPr txBox="1"/>
          <p:nvPr/>
        </p:nvSpPr>
        <p:spPr>
          <a:xfrm>
            <a:off x="14935201" y="19620573"/>
            <a:ext cx="155447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Fig.2: Start and end date to set a restriction to join or drop projects.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8B820C-2E06-42E1-B34D-EB4907CB260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2519148" y="34290531"/>
            <a:ext cx="9337555" cy="5497590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931</TotalTime>
  <Words>349</Words>
  <Application>Microsoft Office PowerPoint</Application>
  <PresentationFormat>Custom</PresentationFormat>
  <Paragraphs>53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Times New Roman</vt:lpstr>
      <vt:lpstr>Diseño predeterminado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venta</dc:creator>
  <cp:lastModifiedBy>David Venta</cp:lastModifiedBy>
  <cp:revision>33</cp:revision>
  <dcterms:modified xsi:type="dcterms:W3CDTF">2018-04-16T02:05:25Z</dcterms:modified>
</cp:coreProperties>
</file>