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14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002060"/>
    <a:srgbClr val="3441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57" autoAdjust="0"/>
    <p:restoredTop sz="94676"/>
  </p:normalViewPr>
  <p:slideViewPr>
    <p:cSldViewPr snapToGrid="0" snapToObjects="1">
      <p:cViewPr varScale="1">
        <p:scale>
          <a:sx n="14" d="100"/>
          <a:sy n="14" d="100"/>
        </p:scale>
        <p:origin x="21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731520" y="3"/>
            <a:ext cx="13601700" cy="43891206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62825" y="5852167"/>
            <a:ext cx="25009657" cy="22324902"/>
          </a:xfrm>
        </p:spPr>
        <p:txBody>
          <a:bodyPr anchor="b">
            <a:normAutofit/>
          </a:bodyPr>
          <a:lstStyle>
            <a:lvl1pPr algn="r">
              <a:defRPr sz="1944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7259" y="28177066"/>
            <a:ext cx="20745227" cy="8732998"/>
          </a:xfrm>
        </p:spPr>
        <p:txBody>
          <a:bodyPr anchor="t">
            <a:normAutofit/>
          </a:bodyPr>
          <a:lstStyle>
            <a:lvl1pPr marL="0" indent="0" algn="r">
              <a:buNone/>
              <a:defRPr sz="6480">
                <a:solidFill>
                  <a:schemeClr val="tx1"/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372785" y="39150954"/>
            <a:ext cx="3086903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045439" y="39150954"/>
            <a:ext cx="12993977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91152" y="39150954"/>
            <a:ext cx="1481328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Freeform 12"/>
          <p:cNvSpPr/>
          <p:nvPr/>
        </p:nvSpPr>
        <p:spPr bwMode="auto">
          <a:xfrm>
            <a:off x="731520" y="24140160"/>
            <a:ext cx="1303020" cy="579123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2017399" y="24749763"/>
            <a:ext cx="222887" cy="5181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424628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4" y="30290336"/>
            <a:ext cx="27057568" cy="3627123"/>
          </a:xfrm>
        </p:spPr>
        <p:txBody>
          <a:bodyPr anchor="b">
            <a:normAutofit/>
          </a:bodyPr>
          <a:lstStyle>
            <a:lvl1pPr algn="ctr">
              <a:defRPr sz="864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43912" y="5965517"/>
            <a:ext cx="22215834" cy="2025584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8684" y="33917459"/>
            <a:ext cx="27057568" cy="3159757"/>
          </a:xfrm>
        </p:spPr>
        <p:txBody>
          <a:bodyPr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444893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8" y="4389120"/>
            <a:ext cx="27057568" cy="19507200"/>
          </a:xfrm>
        </p:spPr>
        <p:txBody>
          <a:bodyPr anchor="ctr">
            <a:normAutofit/>
          </a:bodyPr>
          <a:lstStyle>
            <a:lvl1pPr algn="ctr">
              <a:defRPr sz="1152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7" y="27797760"/>
            <a:ext cx="27057571" cy="92659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541421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489918" y="5523347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419911" y="18044154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6269" y="4389129"/>
            <a:ext cx="25106814" cy="17556474"/>
          </a:xfrm>
        </p:spPr>
        <p:txBody>
          <a:bodyPr anchor="ctr">
            <a:normAutofit/>
          </a:bodyPr>
          <a:lstStyle>
            <a:lvl1pPr algn="ctr">
              <a:defRPr sz="1152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753646" y="21945594"/>
            <a:ext cx="23872061" cy="24384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6480"/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4" y="27797760"/>
            <a:ext cx="27057568" cy="92659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897971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92" y="21174918"/>
            <a:ext cx="27057560" cy="9400320"/>
          </a:xfrm>
        </p:spPr>
        <p:txBody>
          <a:bodyPr anchor="b">
            <a:normAutofit/>
          </a:bodyPr>
          <a:lstStyle>
            <a:lvl1pPr algn="r">
              <a:defRPr sz="1152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6" y="30575238"/>
            <a:ext cx="27057564" cy="5506560"/>
          </a:xfrm>
        </p:spPr>
        <p:txBody>
          <a:bodyPr anchor="t">
            <a:normAutofit/>
          </a:bodyPr>
          <a:lstStyle>
            <a:lvl1pPr marL="0" indent="0" algn="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94305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489918" y="5523347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419911" y="18044154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6269" y="4389129"/>
            <a:ext cx="25106814" cy="17556474"/>
          </a:xfrm>
        </p:spPr>
        <p:txBody>
          <a:bodyPr anchor="ctr">
            <a:normAutofit/>
          </a:bodyPr>
          <a:lstStyle>
            <a:lvl1pPr algn="ctr">
              <a:defRPr sz="1152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8690" y="24871680"/>
            <a:ext cx="27057564" cy="56896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864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6" y="30561280"/>
            <a:ext cx="27057564" cy="6502400"/>
          </a:xfrm>
        </p:spPr>
        <p:txBody>
          <a:bodyPr anchor="t">
            <a:normAutofit/>
          </a:bodyPr>
          <a:lstStyle>
            <a:lvl1pPr marL="0" indent="0" algn="r">
              <a:buNone/>
              <a:defRPr sz="648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279059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92" y="4389130"/>
            <a:ext cx="27057568" cy="1745488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8687" y="22433280"/>
            <a:ext cx="27057571" cy="536448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008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7" y="27797760"/>
            <a:ext cx="27057571" cy="926592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219075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95651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285017" y="4389120"/>
            <a:ext cx="4781243" cy="326745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8688" y="4389120"/>
            <a:ext cx="21658943" cy="3267456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894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681" y="2926086"/>
            <a:ext cx="27736801" cy="126796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5681" y="17068800"/>
            <a:ext cx="27736801" cy="21330022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439586" y="39092310"/>
            <a:ext cx="3086903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01531" y="39092310"/>
            <a:ext cx="19132261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32283" y="39092310"/>
            <a:ext cx="1540199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3006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3184" y="17068791"/>
            <a:ext cx="24119298" cy="15104454"/>
          </a:xfrm>
        </p:spPr>
        <p:txBody>
          <a:bodyPr anchor="b"/>
          <a:lstStyle>
            <a:lvl1pPr algn="r">
              <a:defRPr sz="1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193" y="32173248"/>
            <a:ext cx="24119287" cy="5506560"/>
          </a:xfrm>
        </p:spPr>
        <p:txBody>
          <a:bodyPr anchor="t">
            <a:normAutofit/>
          </a:bodyPr>
          <a:lstStyle>
            <a:lvl1pPr marL="0" indent="0" algn="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83943" y="39142851"/>
            <a:ext cx="1488539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8774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681" y="4389129"/>
            <a:ext cx="27736801" cy="112166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5679" y="17068800"/>
            <a:ext cx="13463626" cy="21559514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808854" y="17068800"/>
            <a:ext cx="13463626" cy="21419674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33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86133" y="17014611"/>
            <a:ext cx="12442648" cy="3688077"/>
          </a:xfrm>
        </p:spPr>
        <p:txBody>
          <a:bodyPr anchor="b">
            <a:noAutofit/>
          </a:bodyPr>
          <a:lstStyle>
            <a:lvl1pPr marL="0" indent="0">
              <a:buNone/>
              <a:defRPr sz="10080" b="0">
                <a:solidFill>
                  <a:schemeClr val="accent1">
                    <a:lumMod val="75000"/>
                  </a:schemeClr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8683" y="21346153"/>
            <a:ext cx="13220093" cy="17057658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2156" y="17068800"/>
            <a:ext cx="12484102" cy="3688077"/>
          </a:xfrm>
        </p:spPr>
        <p:txBody>
          <a:bodyPr anchor="b">
            <a:noAutofit/>
          </a:bodyPr>
          <a:lstStyle>
            <a:lvl1pPr marL="0" indent="0">
              <a:buNone/>
              <a:defRPr sz="10080" b="0">
                <a:solidFill>
                  <a:schemeClr val="accent1">
                    <a:lumMod val="75000"/>
                  </a:schemeClr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846158" y="21346153"/>
            <a:ext cx="13220093" cy="17057658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2568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7289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543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7" y="10241280"/>
            <a:ext cx="9585122" cy="8778240"/>
          </a:xfrm>
        </p:spPr>
        <p:txBody>
          <a:bodyPr anchor="b">
            <a:normAutofit/>
          </a:bodyPr>
          <a:lstStyle>
            <a:lvl1pPr algn="ctr">
              <a:defRPr sz="864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11191" y="4389123"/>
            <a:ext cx="16855063" cy="32674566"/>
          </a:xfrm>
        </p:spPr>
        <p:txBody>
          <a:bodyPr anchor="ctr">
            <a:normAutofit/>
          </a:bodyPr>
          <a:lstStyle>
            <a:lvl1pPr>
              <a:defRPr sz="7200"/>
            </a:lvl1pPr>
            <a:lvl2pPr>
              <a:defRPr sz="6480"/>
            </a:lvl2pPr>
            <a:lvl3pPr>
              <a:defRPr sz="5760"/>
            </a:lvl3pPr>
            <a:lvl4pPr>
              <a:defRPr sz="5040"/>
            </a:lvl4pPr>
            <a:lvl5pPr>
              <a:defRPr sz="5040"/>
            </a:lvl5pPr>
            <a:lvl6pPr>
              <a:defRPr sz="5040"/>
            </a:lvl6pPr>
            <a:lvl7pPr>
              <a:defRPr sz="5040"/>
            </a:lvl7pPr>
            <a:lvl8pPr>
              <a:defRPr sz="5040"/>
            </a:lvl8pPr>
            <a:lvl9pPr>
              <a:defRPr sz="504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8687" y="19019520"/>
            <a:ext cx="9585122" cy="11704320"/>
          </a:xfrm>
        </p:spPr>
        <p:txBody>
          <a:bodyPr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049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4397" y="11216634"/>
            <a:ext cx="14654444" cy="8778240"/>
          </a:xfrm>
        </p:spPr>
        <p:txBody>
          <a:bodyPr anchor="b">
            <a:normAutofit/>
          </a:bodyPr>
          <a:lstStyle>
            <a:lvl1pPr algn="ctr">
              <a:defRPr sz="1008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510984" y="5852160"/>
            <a:ext cx="8860936" cy="292608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4397" y="19994874"/>
            <a:ext cx="14654444" cy="11704320"/>
          </a:xfrm>
        </p:spPr>
        <p:txBody>
          <a:bodyPr>
            <a:normAutofit/>
          </a:bodyPr>
          <a:lstStyle>
            <a:lvl1pPr marL="0" indent="0" algn="ctr">
              <a:buNone/>
              <a:defRPr sz="648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907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" y="3"/>
            <a:ext cx="7675247" cy="43891206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5681" y="2926086"/>
            <a:ext cx="27736801" cy="1267968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5682" y="17068803"/>
            <a:ext cx="27736798" cy="21484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491246" y="39142851"/>
            <a:ext cx="3086903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3191" y="39142851"/>
            <a:ext cx="19132261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783943" y="39142851"/>
            <a:ext cx="1488539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5189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hf sldNum="0" hdr="0" ftr="0" dt="0"/>
  <p:txStyles>
    <p:titleStyle>
      <a:lvl1pPr algn="ctr" defTabSz="1645920" rtl="0" eaLnBrk="1" latinLnBrk="0" hangingPunct="1">
        <a:spcBef>
          <a:spcPct val="0"/>
        </a:spcBef>
        <a:buNone/>
        <a:defRPr sz="144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02870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86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267462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7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432054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648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5554980" indent="-61722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76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7200900" indent="-61722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905256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1069848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1234440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1399032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006C36E5-A680-4628-A11B-C3C9FDB6B331}"/>
              </a:ext>
            </a:extLst>
          </p:cNvPr>
          <p:cNvSpPr/>
          <p:nvPr/>
        </p:nvSpPr>
        <p:spPr>
          <a:xfrm>
            <a:off x="6648450" y="41587681"/>
            <a:ext cx="25408731" cy="1384394"/>
          </a:xfrm>
          <a:prstGeom prst="roundRect">
            <a:avLst>
              <a:gd name="adj" fmla="val 26128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7F7C10A-4948-4E34-9D36-EF14A4604F76}"/>
              </a:ext>
            </a:extLst>
          </p:cNvPr>
          <p:cNvSpPr/>
          <p:nvPr/>
        </p:nvSpPr>
        <p:spPr>
          <a:xfrm>
            <a:off x="990597" y="41615475"/>
            <a:ext cx="5352403" cy="1356600"/>
          </a:xfrm>
          <a:prstGeom prst="roundRect">
            <a:avLst>
              <a:gd name="adj" fmla="val 26128"/>
            </a:avLst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1">
                <a:tint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Rectangle: Single Corner Rounded 63">
            <a:extLst>
              <a:ext uri="{FF2B5EF4-FFF2-40B4-BE49-F238E27FC236}">
                <a16:creationId xmlns:a16="http://schemas.microsoft.com/office/drawing/2014/main" id="{3A5C1176-57F6-4942-B0DF-AF825957CAC6}"/>
              </a:ext>
            </a:extLst>
          </p:cNvPr>
          <p:cNvSpPr/>
          <p:nvPr/>
        </p:nvSpPr>
        <p:spPr>
          <a:xfrm flipV="1">
            <a:off x="21990874" y="33020499"/>
            <a:ext cx="10066306" cy="8106907"/>
          </a:xfrm>
          <a:prstGeom prst="round1Rect">
            <a:avLst>
              <a:gd name="adj" fmla="val 24776"/>
            </a:avLst>
          </a:prstGeom>
          <a:gradFill>
            <a:gsLst>
              <a:gs pos="8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: Single Corner Rounded 62">
            <a:extLst>
              <a:ext uri="{FF2B5EF4-FFF2-40B4-BE49-F238E27FC236}">
                <a16:creationId xmlns:a16="http://schemas.microsoft.com/office/drawing/2014/main" id="{CF4147E9-89EF-4314-AAB2-C4827D641BFD}"/>
              </a:ext>
            </a:extLst>
          </p:cNvPr>
          <p:cNvSpPr/>
          <p:nvPr/>
        </p:nvSpPr>
        <p:spPr>
          <a:xfrm flipH="1">
            <a:off x="11462147" y="33020500"/>
            <a:ext cx="10070297" cy="8106907"/>
          </a:xfrm>
          <a:prstGeom prst="round1Rect">
            <a:avLst>
              <a:gd name="adj" fmla="val 0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: Single Corner Rounded 61">
            <a:extLst>
              <a:ext uri="{FF2B5EF4-FFF2-40B4-BE49-F238E27FC236}">
                <a16:creationId xmlns:a16="http://schemas.microsoft.com/office/drawing/2014/main" id="{C3D59270-E7C7-4EF8-BD49-81D52F599C67}"/>
              </a:ext>
            </a:extLst>
          </p:cNvPr>
          <p:cNvSpPr/>
          <p:nvPr/>
        </p:nvSpPr>
        <p:spPr>
          <a:xfrm flipH="1" flipV="1">
            <a:off x="1002744" y="33020500"/>
            <a:ext cx="10070300" cy="8106907"/>
          </a:xfrm>
          <a:prstGeom prst="round1Rect">
            <a:avLst>
              <a:gd name="adj" fmla="val 24776"/>
            </a:avLst>
          </a:prstGeom>
          <a:gradFill>
            <a:gsLst>
              <a:gs pos="8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Shape 101"/>
          <p:cNvSpPr txBox="1"/>
          <p:nvPr/>
        </p:nvSpPr>
        <p:spPr>
          <a:xfrm>
            <a:off x="1209368" y="33085224"/>
            <a:ext cx="9851580" cy="6233976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Verification</a:t>
            </a:r>
            <a:endParaRPr lang="en-US" sz="4100" b="1" dirty="0">
              <a:solidFill>
                <a:srgbClr val="336699"/>
              </a:solidFill>
            </a:endParaRP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Testing done locally for each User Story with a mix of Unit and Integration Tests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User Stories merged onto a develop server as they are completed so the entire system can be tested.</a:t>
            </a:r>
          </a:p>
        </p:txBody>
      </p:sp>
      <p:sp>
        <p:nvSpPr>
          <p:cNvPr id="59" name="Rectangle: Single Corner Rounded 58">
            <a:extLst>
              <a:ext uri="{FF2B5EF4-FFF2-40B4-BE49-F238E27FC236}">
                <a16:creationId xmlns:a16="http://schemas.microsoft.com/office/drawing/2014/main" id="{B8FE5AB3-EE44-40BC-B384-8F804D44EC29}"/>
              </a:ext>
            </a:extLst>
          </p:cNvPr>
          <p:cNvSpPr/>
          <p:nvPr/>
        </p:nvSpPr>
        <p:spPr>
          <a:xfrm flipH="1">
            <a:off x="21933627" y="22735848"/>
            <a:ext cx="10161386" cy="9599834"/>
          </a:xfrm>
          <a:prstGeom prst="round1Rect">
            <a:avLst>
              <a:gd name="adj" fmla="val 0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: Single Corner Rounded 53">
            <a:extLst>
              <a:ext uri="{FF2B5EF4-FFF2-40B4-BE49-F238E27FC236}">
                <a16:creationId xmlns:a16="http://schemas.microsoft.com/office/drawing/2014/main" id="{21A3450D-5CBA-4AAE-A65B-20A2464E3AED}"/>
              </a:ext>
            </a:extLst>
          </p:cNvPr>
          <p:cNvSpPr/>
          <p:nvPr/>
        </p:nvSpPr>
        <p:spPr>
          <a:xfrm flipH="1">
            <a:off x="1002744" y="22741353"/>
            <a:ext cx="10058205" cy="9599834"/>
          </a:xfrm>
          <a:prstGeom prst="round1Rect">
            <a:avLst>
              <a:gd name="adj" fmla="val 0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: Single Corner Rounded 51">
            <a:extLst>
              <a:ext uri="{FF2B5EF4-FFF2-40B4-BE49-F238E27FC236}">
                <a16:creationId xmlns:a16="http://schemas.microsoft.com/office/drawing/2014/main" id="{1C25E2C7-22BF-450C-9B21-5350AD873FA3}"/>
              </a:ext>
            </a:extLst>
          </p:cNvPr>
          <p:cNvSpPr/>
          <p:nvPr/>
        </p:nvSpPr>
        <p:spPr>
          <a:xfrm flipH="1">
            <a:off x="11462140" y="22748835"/>
            <a:ext cx="10070297" cy="9592351"/>
          </a:xfrm>
          <a:prstGeom prst="round1Rect">
            <a:avLst>
              <a:gd name="adj" fmla="val 0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Single Corner Rounded 48">
            <a:extLst>
              <a:ext uri="{FF2B5EF4-FFF2-40B4-BE49-F238E27FC236}">
                <a16:creationId xmlns:a16="http://schemas.microsoft.com/office/drawing/2014/main" id="{844EB182-9B62-4EEB-B835-DF52F436DA16}"/>
              </a:ext>
            </a:extLst>
          </p:cNvPr>
          <p:cNvSpPr/>
          <p:nvPr/>
        </p:nvSpPr>
        <p:spPr>
          <a:xfrm flipH="1">
            <a:off x="990597" y="12483304"/>
            <a:ext cx="31107051" cy="9813646"/>
          </a:xfrm>
          <a:prstGeom prst="round1Rect">
            <a:avLst>
              <a:gd name="adj" fmla="val 0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: Single Corner Rounded 46">
            <a:extLst>
              <a:ext uri="{FF2B5EF4-FFF2-40B4-BE49-F238E27FC236}">
                <a16:creationId xmlns:a16="http://schemas.microsoft.com/office/drawing/2014/main" id="{8709E551-EBCF-4C53-BAA0-E8D2B293A321}"/>
              </a:ext>
            </a:extLst>
          </p:cNvPr>
          <p:cNvSpPr/>
          <p:nvPr/>
        </p:nvSpPr>
        <p:spPr>
          <a:xfrm flipH="1">
            <a:off x="11441649" y="5493600"/>
            <a:ext cx="10070300" cy="6461025"/>
          </a:xfrm>
          <a:prstGeom prst="round1Rect">
            <a:avLst>
              <a:gd name="adj" fmla="val 0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Shape 89"/>
          <p:cNvSpPr txBox="1"/>
          <p:nvPr/>
        </p:nvSpPr>
        <p:spPr>
          <a:xfrm>
            <a:off x="9102456" y="2157045"/>
            <a:ext cx="15304990" cy="1219200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6000" b="1" dirty="0">
                <a:solidFill>
                  <a:schemeClr val="dk1"/>
                </a:solidFill>
                <a:latin typeface="Arial Nova" panose="020B0504020202020204" pitchFamily="34" charset="0"/>
                <a:ea typeface="Times New Roman"/>
                <a:cs typeface="Aldhabi" panose="020B0604020202020204" pitchFamily="2" charset="-78"/>
                <a:sym typeface="Times New Roman"/>
              </a:rPr>
              <a:t>Senior Project, 2018, 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7910127" y="2649751"/>
            <a:ext cx="17098145" cy="2452800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7200" b="1" i="0" u="none" strike="noStrike" cap="none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Mobile Judge / VIP Website 8.0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4000" b="1" i="0" u="none" strike="noStrike" cap="none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Student: </a:t>
            </a:r>
            <a:r>
              <a:rPr lang="en-US" sz="4000" b="0" i="0" u="none" strike="noStrike" cap="none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Sergio Hernandez Padron, Florida International University</a:t>
            </a:r>
            <a:endParaRPr lang="en-US" sz="4000" b="0" u="none" strike="noStrike" cap="none" dirty="0">
              <a:solidFill>
                <a:srgbClr val="002060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4000" b="1" dirty="0">
                <a:solidFill>
                  <a:srgbClr val="002060"/>
                </a:solidFill>
                <a:latin typeface="+mj-lt"/>
              </a:rPr>
              <a:t>Professor</a:t>
            </a:r>
            <a:r>
              <a:rPr lang="en-US" sz="4000" b="1" i="0" u="none" strike="noStrike" cap="none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:</a:t>
            </a:r>
            <a:r>
              <a:rPr lang="en-US" sz="4000" b="1" i="1" u="none" strike="noStrike" cap="none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4000" b="0" i="0" u="none" strike="noStrike" cap="none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Masoud </a:t>
            </a:r>
            <a:r>
              <a:rPr lang="en-US" sz="4000" b="0" i="0" u="none" strike="noStrike" cap="none" dirty="0" err="1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Sadjadi</a:t>
            </a:r>
            <a:r>
              <a:rPr lang="en-US" sz="4000" b="0" i="0" u="none" strike="noStrike" cap="none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1209368" y="22878720"/>
            <a:ext cx="9851530" cy="9035581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Requirements</a:t>
            </a:r>
            <a:endParaRPr lang="en-US" sz="44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Implement a three token system to provide self-registration to judges once they arrive to the event.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Allow administrators to create questions per student course.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Detect data inconsistencies in the database that degrades the state of the system.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Ensure data is structured accordingly in VIP to be exposed and consumed by Mobile Judge.</a:t>
            </a:r>
            <a:endParaRPr lang="en-US" sz="2400" dirty="0">
              <a:solidFill>
                <a:srgbClr val="336699"/>
              </a:solidFill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1462139" y="22878720"/>
            <a:ext cx="10070297" cy="9035582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1441649" y="33085224"/>
            <a:ext cx="10090795" cy="7590828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algn="ctr">
              <a:buClr>
                <a:srgbClr val="336699"/>
              </a:buClr>
              <a:buSzPct val="25000"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2066305" y="22878720"/>
            <a:ext cx="9990875" cy="9035583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algn="ctr">
              <a:buClr>
                <a:srgbClr val="336699"/>
              </a:buClr>
              <a:buSzPct val="25000"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Implementation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</a:pPr>
            <a:r>
              <a:rPr lang="en-US" sz="4400" dirty="0">
                <a:solidFill>
                  <a:srgbClr val="336699"/>
                </a:solidFill>
                <a:sym typeface="Arial"/>
              </a:rPr>
              <a:t>System is implemented using the mean stack, Sencha &amp; MySQL:</a:t>
            </a:r>
            <a:endParaRPr lang="en-US" sz="4400" dirty="0">
              <a:solidFill>
                <a:srgbClr val="336699"/>
              </a:solidFill>
            </a:endParaRP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  <a:sym typeface="Arial"/>
              </a:rPr>
              <a:t>MongoDB/MySQL - Data store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ExpressJS </a:t>
            </a:r>
            <a:r>
              <a:rPr lang="mr-IN" sz="4400" dirty="0">
                <a:solidFill>
                  <a:srgbClr val="336699"/>
                </a:solidFill>
              </a:rPr>
              <a:t>–</a:t>
            </a:r>
            <a:r>
              <a:rPr lang="en-US" sz="4400" dirty="0">
                <a:solidFill>
                  <a:srgbClr val="336699"/>
                </a:solidFill>
              </a:rPr>
              <a:t> API/Backend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AngularJS </a:t>
            </a:r>
            <a:r>
              <a:rPr lang="mr-IN" sz="4400" dirty="0">
                <a:solidFill>
                  <a:srgbClr val="336699"/>
                </a:solidFill>
              </a:rPr>
              <a:t>–</a:t>
            </a:r>
            <a:r>
              <a:rPr lang="en-US" sz="4400" dirty="0">
                <a:solidFill>
                  <a:srgbClr val="336699"/>
                </a:solidFill>
              </a:rPr>
              <a:t> Front end JavaScript framework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NodeJS </a:t>
            </a:r>
            <a:r>
              <a:rPr lang="mr-IN" sz="4400" dirty="0">
                <a:solidFill>
                  <a:srgbClr val="336699"/>
                </a:solidFill>
              </a:rPr>
              <a:t>–</a:t>
            </a:r>
            <a:r>
              <a:rPr lang="en-US" sz="4400" dirty="0">
                <a:solidFill>
                  <a:srgbClr val="336699"/>
                </a:solidFill>
              </a:rPr>
              <a:t> JavaScript runtime environment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</a:rPr>
              <a:t>Sencha </a:t>
            </a:r>
            <a:r>
              <a:rPr lang="mr-IN" sz="4400" dirty="0">
                <a:solidFill>
                  <a:srgbClr val="336699"/>
                </a:solidFill>
              </a:rPr>
              <a:t>–</a:t>
            </a:r>
            <a:r>
              <a:rPr lang="en-US" sz="4400" dirty="0">
                <a:solidFill>
                  <a:srgbClr val="336699"/>
                </a:solidFill>
              </a:rPr>
              <a:t> UI JavaScript library for mobile web development</a:t>
            </a:r>
          </a:p>
          <a:p>
            <a:pPr lvl="0">
              <a:buClr>
                <a:srgbClr val="336699"/>
              </a:buClr>
              <a:buSzPct val="100000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990600" y="12546093"/>
            <a:ext cx="31066580" cy="8918489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Screenshots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21990873" y="33076395"/>
            <a:ext cx="10066305" cy="7599658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Summary</a:t>
            </a:r>
          </a:p>
          <a:p>
            <a:pPr marL="571500" lvl="0" indent="-57150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dirty="0">
                <a:solidFill>
                  <a:srgbClr val="336699"/>
                </a:solidFill>
                <a:sym typeface="Arial"/>
              </a:rPr>
              <a:t>Improved functionality and smoothness of Mobile Judge by  adding a more flexible registration process.</a:t>
            </a:r>
            <a:endParaRPr lang="en-US" sz="44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i="0" u="none" strike="noStrike" cap="none" dirty="0">
                <a:solidFill>
                  <a:srgbClr val="336699"/>
                </a:solidFill>
                <a:sym typeface="Arial"/>
              </a:rPr>
              <a:t>Improved functionality of Mobile Judge by adding course </a:t>
            </a:r>
            <a:r>
              <a:rPr lang="en-US" sz="4400" dirty="0">
                <a:solidFill>
                  <a:srgbClr val="336699"/>
                </a:solidFill>
                <a:sym typeface="Arial"/>
              </a:rPr>
              <a:t>distinction to judge’s questions about student’s presentation.</a:t>
            </a:r>
            <a:endParaRPr lang="en-US" sz="44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400" i="0" u="none" strike="noStrike" cap="none" dirty="0">
                <a:solidFill>
                  <a:srgbClr val="336699"/>
                </a:solidFill>
                <a:sym typeface="Arial"/>
              </a:rPr>
              <a:t>Increased data consistency of VIP Website by creating important data checking tool and dashboard.</a:t>
            </a:r>
            <a:endParaRPr lang="en-US" sz="41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1462144" y="5537167"/>
            <a:ext cx="10070300" cy="5930152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algn="ctr">
              <a:buClr>
                <a:srgbClr val="336699"/>
              </a:buClr>
              <a:buSzPct val="25000"/>
            </a:pPr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Solution</a:t>
            </a:r>
          </a:p>
          <a:p>
            <a:pPr marL="742950" lvl="0" indent="-74295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4000" dirty="0">
                <a:solidFill>
                  <a:srgbClr val="336699"/>
                </a:solidFill>
              </a:rPr>
              <a:t>Implemented new login/registration flow for judges using a three token system.</a:t>
            </a:r>
          </a:p>
          <a:p>
            <a:pPr marL="742950" lvl="0" indent="-74295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4000" b="0" i="0" u="none" strike="noStrike" cap="none" dirty="0">
                <a:solidFill>
                  <a:srgbClr val="336699"/>
                </a:solidFill>
                <a:sym typeface="Arial"/>
              </a:rPr>
              <a:t>Implemented course selection algorithm for the assignment of questions to judges depending on student course.</a:t>
            </a:r>
          </a:p>
          <a:p>
            <a:pPr marL="742950" lvl="0" indent="-742950">
              <a:spcBef>
                <a:spcPts val="6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4000" b="0" i="0" u="none" strike="noStrike" cap="none" dirty="0">
                <a:solidFill>
                  <a:srgbClr val="336699"/>
                </a:solidFill>
                <a:sym typeface="Arial"/>
              </a:rPr>
              <a:t>Implemented a summary and consistency check tool that analyses and displays this data in a dashboard.</a:t>
            </a:r>
            <a:endParaRPr lang="en-US" sz="44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838368" y="41615475"/>
            <a:ext cx="25218811" cy="1356600"/>
          </a:xfrm>
          <a:prstGeom prst="rect">
            <a:avLst/>
          </a:prstGeom>
          <a:noFill/>
          <a:ln w="635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rgbClr val="336699"/>
                </a:solidFill>
              </a:rPr>
              <a:t>The material presented in this poster is based upon the work supported by Dr. Masoud </a:t>
            </a:r>
            <a:r>
              <a:rPr lang="en-US" sz="3000" dirty="0" err="1">
                <a:solidFill>
                  <a:srgbClr val="336699"/>
                </a:solidFill>
              </a:rPr>
              <a:t>Sadjadi</a:t>
            </a:r>
            <a:r>
              <a:rPr lang="en-US" sz="3000" dirty="0">
                <a:solidFill>
                  <a:srgbClr val="336699"/>
                </a:solidFill>
              </a:rPr>
              <a:t>. I am very thankful for the help that I received from my development teammate, David </a:t>
            </a:r>
            <a:r>
              <a:rPr lang="en-US" sz="3000" dirty="0" err="1">
                <a:solidFill>
                  <a:srgbClr val="336699"/>
                </a:solidFill>
              </a:rPr>
              <a:t>Venta</a:t>
            </a:r>
            <a:r>
              <a:rPr lang="en-US" sz="3000" dirty="0">
                <a:solidFill>
                  <a:srgbClr val="336699"/>
                </a:solidFill>
              </a:rPr>
              <a:t>.</a:t>
            </a:r>
            <a:endParaRPr dirty="0">
              <a:solidFill>
                <a:srgbClr val="33669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5225" y="1120678"/>
            <a:ext cx="4779275" cy="14991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1189817"/>
            <a:ext cx="4844469" cy="15103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ttp://www.dotnettricks.com/img/nodejs/mea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8762" y="3285912"/>
            <a:ext cx="61722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tp://bluemounttechnologies.com/images/technologies/sench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439606"/>
            <a:ext cx="3757247" cy="144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429754" y="20902867"/>
            <a:ext cx="10145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Fig. 1: Example summary and consistency check dashboard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511949" y="20902867"/>
            <a:ext cx="10099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002060"/>
                </a:solidFill>
              </a:rPr>
              <a:t>Fig. 3: Example multiple course selection algorithm for the assignment of questions.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7932" y="33953541"/>
            <a:ext cx="7934037" cy="6361419"/>
          </a:xfrm>
          <a:prstGeom prst="rect">
            <a:avLst/>
          </a:prstGeom>
        </p:spPr>
      </p:pic>
      <p:pic>
        <p:nvPicPr>
          <p:cNvPr id="9" name="Picture 2" descr="Related image">
            <a:extLst>
              <a:ext uri="{FF2B5EF4-FFF2-40B4-BE49-F238E27FC236}">
                <a16:creationId xmlns:a16="http://schemas.microsoft.com/office/drawing/2014/main" id="{DCCD4E2C-FE9E-46FD-9941-724F85C85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903" y="2096192"/>
            <a:ext cx="28575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CB5812-0246-4EFF-B762-D3BCAD8146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34390" y="13822864"/>
            <a:ext cx="12406679" cy="699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40E3041-56AF-4855-AA5F-8DC4BF6E38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112529" y="13830346"/>
            <a:ext cx="12371482" cy="69539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1D69AD-686E-4B38-9C32-DCD3D6E9511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56124" y="13440153"/>
            <a:ext cx="3841350" cy="7899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D538D50-FF9F-4C20-977F-D6DDF259338E}"/>
              </a:ext>
            </a:extLst>
          </p:cNvPr>
          <p:cNvSpPr txBox="1"/>
          <p:nvPr/>
        </p:nvSpPr>
        <p:spPr>
          <a:xfrm>
            <a:off x="14782205" y="21464582"/>
            <a:ext cx="3353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060"/>
                </a:solidFill>
              </a:rPr>
              <a:t>Fig. 2: Example of token request screen on mobile</a:t>
            </a:r>
          </a:p>
        </p:txBody>
      </p:sp>
      <p:sp>
        <p:nvSpPr>
          <p:cNvPr id="40" name="Shape 107">
            <a:extLst>
              <a:ext uri="{FF2B5EF4-FFF2-40B4-BE49-F238E27FC236}">
                <a16:creationId xmlns:a16="http://schemas.microsoft.com/office/drawing/2014/main" id="{3D1B9BBE-2F31-4E3B-8235-B98E96633CDD}"/>
              </a:ext>
            </a:extLst>
          </p:cNvPr>
          <p:cNvSpPr txBox="1"/>
          <p:nvPr/>
        </p:nvSpPr>
        <p:spPr>
          <a:xfrm>
            <a:off x="972949" y="41615475"/>
            <a:ext cx="5352402" cy="1356599"/>
          </a:xfrm>
          <a:prstGeom prst="rect">
            <a:avLst/>
          </a:prstGeom>
          <a:noFill/>
          <a:ln w="635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  <a:t>Acknowledgement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C677B462-DC2C-4D68-A7FB-424D67A30906}"/>
              </a:ext>
            </a:extLst>
          </p:cNvPr>
          <p:cNvSpPr/>
          <p:nvPr/>
        </p:nvSpPr>
        <p:spPr>
          <a:xfrm flipH="1">
            <a:off x="990599" y="5493600"/>
            <a:ext cx="10070300" cy="6461025"/>
          </a:xfrm>
          <a:prstGeom prst="round1Rect">
            <a:avLst>
              <a:gd name="adj" fmla="val 24776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Shape 92"/>
          <p:cNvSpPr txBox="1"/>
          <p:nvPr/>
        </p:nvSpPr>
        <p:spPr>
          <a:xfrm>
            <a:off x="1209368" y="5506852"/>
            <a:ext cx="9851530" cy="6169792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4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lang="en-US" sz="4100" b="1" i="0" u="none" strike="noStrike" cap="none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indent="-571500">
              <a:spcBef>
                <a:spcPts val="12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4000" dirty="0">
                <a:solidFill>
                  <a:srgbClr val="336699"/>
                </a:solidFill>
              </a:rPr>
              <a:t>Judge registration before the event causes conflicts with student grading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4000" dirty="0">
                <a:solidFill>
                  <a:srgbClr val="336699"/>
                </a:solidFill>
              </a:rPr>
              <a:t>Grading questions are broad and do not distinguish students from different courses.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4000" dirty="0">
                <a:solidFill>
                  <a:srgbClr val="336699"/>
                </a:solidFill>
              </a:rPr>
              <a:t>Data consistency issues due to multiple data sources.</a:t>
            </a:r>
          </a:p>
        </p:txBody>
      </p:sp>
      <p:sp>
        <p:nvSpPr>
          <p:cNvPr id="48" name="Rectangle: Single Corner Rounded 47">
            <a:extLst>
              <a:ext uri="{FF2B5EF4-FFF2-40B4-BE49-F238E27FC236}">
                <a16:creationId xmlns:a16="http://schemas.microsoft.com/office/drawing/2014/main" id="{BF0FA80B-BC2B-44F8-A9A6-087E242E6665}"/>
              </a:ext>
            </a:extLst>
          </p:cNvPr>
          <p:cNvSpPr/>
          <p:nvPr/>
        </p:nvSpPr>
        <p:spPr>
          <a:xfrm>
            <a:off x="21892699" y="5466044"/>
            <a:ext cx="10164481" cy="6461025"/>
          </a:xfrm>
          <a:prstGeom prst="round1Rect">
            <a:avLst>
              <a:gd name="adj" fmla="val 24776"/>
            </a:avLst>
          </a:prstGeom>
          <a:gradFill>
            <a:gsLst>
              <a:gs pos="15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Shape 96"/>
          <p:cNvSpPr txBox="1"/>
          <p:nvPr/>
        </p:nvSpPr>
        <p:spPr>
          <a:xfrm>
            <a:off x="22066305" y="5555810"/>
            <a:ext cx="10031344" cy="6082733"/>
          </a:xfrm>
          <a:prstGeom prst="rect">
            <a:avLst/>
          </a:prstGeom>
          <a:noFill/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4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marL="571500" marR="0" lvl="0" indent="-5715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000" dirty="0">
                <a:solidFill>
                  <a:srgbClr val="336699"/>
                </a:solidFill>
              </a:rPr>
              <a:t>Judge registration is done at the event entrance one by one.</a:t>
            </a:r>
          </a:p>
          <a:p>
            <a:pPr marL="571500" marR="0" lvl="0" indent="-5715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000" dirty="0">
                <a:solidFill>
                  <a:srgbClr val="336699"/>
                </a:solidFill>
              </a:rPr>
              <a:t>All enabled question are asked to all students without looking into what course they are.</a:t>
            </a:r>
          </a:p>
          <a:p>
            <a:pPr marL="571500" marR="0" lvl="0" indent="-5715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000" dirty="0">
                <a:solidFill>
                  <a:srgbClr val="336699"/>
                </a:solidFill>
              </a:rPr>
              <a:t>Data is visually analyzed in a record by record basis.</a:t>
            </a:r>
            <a:endParaRPr lang="en-US" sz="4000" dirty="0">
              <a:solidFill>
                <a:srgbClr val="336699"/>
              </a:solidFill>
              <a:sym typeface="Arial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71F5641-3CC7-4D5A-B8B8-3348F0121D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826293" y="23895629"/>
            <a:ext cx="9395193" cy="8018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1983</TotalTime>
  <Words>419</Words>
  <Application>Microsoft Office PowerPoint</Application>
  <PresentationFormat>Custom</PresentationFormat>
  <Paragraphs>48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Aldhabi</vt:lpstr>
      <vt:lpstr>Arial</vt:lpstr>
      <vt:lpstr>Arial Nova</vt:lpstr>
      <vt:lpstr>Corbel</vt:lpstr>
      <vt:lpstr>Mangal</vt:lpstr>
      <vt:lpstr>Times New Roman</vt:lpstr>
      <vt:lpstr>Parallax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Sergio Hernandez Padron</dc:creator>
  <cp:lastModifiedBy>Sergio Hernandez Padron</cp:lastModifiedBy>
  <cp:revision>62</cp:revision>
  <dcterms:modified xsi:type="dcterms:W3CDTF">2018-04-16T10:23:53Z</dcterms:modified>
</cp:coreProperties>
</file>