
<file path=[Content_Types].xml><?xml version="1.0" encoding="utf-8"?>
<Types xmlns="http://schemas.openxmlformats.org/package/2006/content-types">
  <Default Extension="xml" ContentType="application/xml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72" r:id="rId1"/>
    <p:sldMasterId id="2147483673" r:id="rId2"/>
  </p:sldMasterIdLst>
  <p:notesMasterIdLst>
    <p:notesMasterId r:id="rId4"/>
  </p:notesMasterIdLst>
  <p:sldIdLst>
    <p:sldId id="257" r:id="rId3"/>
  </p:sldIdLst>
  <p:sldSz cx="32918400" cy="438912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86"/>
    <p:restoredTop sz="94807"/>
  </p:normalViewPr>
  <p:slideViewPr>
    <p:cSldViewPr snapToGrid="0" snapToObjects="1">
      <p:cViewPr>
        <p:scale>
          <a:sx n="32" d="100"/>
          <a:sy n="32" d="100"/>
        </p:scale>
        <p:origin x="2080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4" Type="http://schemas.openxmlformats.org/officeDocument/2006/relationships/notesMaster" Target="notesMasters/notesMaster1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Shape 16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100" cy="411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1" name="Shape 161"/>
          <p:cNvSpPr/>
          <p:nvPr/>
        </p:nvSpPr>
        <p:spPr>
          <a:xfrm>
            <a:off x="3884760" y="8685360"/>
            <a:ext cx="2971500" cy="45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2" name="Shape 162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Slide" type="blank">
  <p:cSld name="BLANK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Content over Content" type="objOverTx">
  <p:cSld name="OBJECT_OVER_TEXT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 txBox="1">
            <a:spLocks noGrp="1"/>
          </p:cNvSpPr>
          <p:nvPr>
            <p:ph type="title"/>
          </p:nvPr>
        </p:nvSpPr>
        <p:spPr>
          <a:xfrm>
            <a:off x="1645920" y="1751040"/>
            <a:ext cx="29626199" cy="732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body" idx="1"/>
          </p:nvPr>
        </p:nvSpPr>
        <p:spPr>
          <a:xfrm>
            <a:off x="1645920" y="10270440"/>
            <a:ext cx="29626199" cy="121424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body" idx="2"/>
          </p:nvPr>
        </p:nvSpPr>
        <p:spPr>
          <a:xfrm>
            <a:off x="1645920" y="23566680"/>
            <a:ext cx="29626199" cy="121424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4 Content" type="fourObj">
  <p:cSld name="FOUR_OBJECTS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>
            <a:spLocks noGrp="1"/>
          </p:cNvSpPr>
          <p:nvPr>
            <p:ph type="title"/>
          </p:nvPr>
        </p:nvSpPr>
        <p:spPr>
          <a:xfrm>
            <a:off x="1645920" y="1751040"/>
            <a:ext cx="29626199" cy="732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body" idx="1"/>
          </p:nvPr>
        </p:nvSpPr>
        <p:spPr>
          <a:xfrm>
            <a:off x="1645920" y="10270440"/>
            <a:ext cx="14457240" cy="121424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body" idx="2"/>
          </p:nvPr>
        </p:nvSpPr>
        <p:spPr>
          <a:xfrm>
            <a:off x="16826400" y="10270440"/>
            <a:ext cx="14457240" cy="121424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body" idx="3"/>
          </p:nvPr>
        </p:nvSpPr>
        <p:spPr>
          <a:xfrm>
            <a:off x="16826400" y="23566680"/>
            <a:ext cx="14457240" cy="121424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50" name="Shape 50"/>
          <p:cNvSpPr txBox="1">
            <a:spLocks noGrp="1"/>
          </p:cNvSpPr>
          <p:nvPr>
            <p:ph type="body" idx="4"/>
          </p:nvPr>
        </p:nvSpPr>
        <p:spPr>
          <a:xfrm>
            <a:off x="1645920" y="23566680"/>
            <a:ext cx="14457240" cy="121424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6 Content">
  <p:cSld name="Title, 6 Content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Shape 52"/>
          <p:cNvSpPr txBox="1">
            <a:spLocks noGrp="1"/>
          </p:cNvSpPr>
          <p:nvPr>
            <p:ph type="title"/>
          </p:nvPr>
        </p:nvSpPr>
        <p:spPr>
          <a:xfrm>
            <a:off x="1645920" y="1751040"/>
            <a:ext cx="29626199" cy="732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body" idx="1"/>
          </p:nvPr>
        </p:nvSpPr>
        <p:spPr>
          <a:xfrm>
            <a:off x="1645920" y="10270440"/>
            <a:ext cx="9539280" cy="121424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54" name="Shape 54"/>
          <p:cNvSpPr txBox="1">
            <a:spLocks noGrp="1"/>
          </p:cNvSpPr>
          <p:nvPr>
            <p:ph type="body" idx="2"/>
          </p:nvPr>
        </p:nvSpPr>
        <p:spPr>
          <a:xfrm>
            <a:off x="11662560" y="10270440"/>
            <a:ext cx="9539280" cy="121424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body" idx="3"/>
          </p:nvPr>
        </p:nvSpPr>
        <p:spPr>
          <a:xfrm>
            <a:off x="21679200" y="10270440"/>
            <a:ext cx="9539280" cy="121424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body" idx="4"/>
          </p:nvPr>
        </p:nvSpPr>
        <p:spPr>
          <a:xfrm>
            <a:off x="21679200" y="23566680"/>
            <a:ext cx="9539280" cy="121424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body" idx="5"/>
          </p:nvPr>
        </p:nvSpPr>
        <p:spPr>
          <a:xfrm>
            <a:off x="11662560" y="23566680"/>
            <a:ext cx="9539280" cy="121424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body" idx="6"/>
          </p:nvPr>
        </p:nvSpPr>
        <p:spPr>
          <a:xfrm>
            <a:off x="1645920" y="23566680"/>
            <a:ext cx="9539280" cy="121424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Slide" type="blank">
  <p:cSld name="BLANK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x">
  <p:cSld name="TITLE_AND_BODY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 txBox="1">
            <a:spLocks noGrp="1"/>
          </p:cNvSpPr>
          <p:nvPr>
            <p:ph type="title"/>
          </p:nvPr>
        </p:nvSpPr>
        <p:spPr>
          <a:xfrm>
            <a:off x="1645920" y="1751040"/>
            <a:ext cx="29626199" cy="732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8" name="Shape 68"/>
          <p:cNvSpPr txBox="1">
            <a:spLocks noGrp="1"/>
          </p:cNvSpPr>
          <p:nvPr>
            <p:ph type="subTitle" idx="1"/>
          </p:nvPr>
        </p:nvSpPr>
        <p:spPr>
          <a:xfrm>
            <a:off x="1645920" y="10270440"/>
            <a:ext cx="29626199" cy="254563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Content" type="obj">
  <p:cSld name="OBJECT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Shape 70"/>
          <p:cNvSpPr txBox="1">
            <a:spLocks noGrp="1"/>
          </p:cNvSpPr>
          <p:nvPr>
            <p:ph type="title"/>
          </p:nvPr>
        </p:nvSpPr>
        <p:spPr>
          <a:xfrm>
            <a:off x="1645920" y="1751040"/>
            <a:ext cx="29626199" cy="732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body" idx="1"/>
          </p:nvPr>
        </p:nvSpPr>
        <p:spPr>
          <a:xfrm>
            <a:off x="1645920" y="10270440"/>
            <a:ext cx="29626199" cy="254563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" type="twoObj">
  <p:cSld name="TWO_OBJECTS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 txBox="1">
            <a:spLocks noGrp="1"/>
          </p:cNvSpPr>
          <p:nvPr>
            <p:ph type="title"/>
          </p:nvPr>
        </p:nvSpPr>
        <p:spPr>
          <a:xfrm>
            <a:off x="1645920" y="1751040"/>
            <a:ext cx="29626199" cy="732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body" idx="1"/>
          </p:nvPr>
        </p:nvSpPr>
        <p:spPr>
          <a:xfrm>
            <a:off x="1645920" y="10270440"/>
            <a:ext cx="14457240" cy="254563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body" idx="2"/>
          </p:nvPr>
        </p:nvSpPr>
        <p:spPr>
          <a:xfrm>
            <a:off x="16826400" y="10270440"/>
            <a:ext cx="14457240" cy="254563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Shape 77"/>
          <p:cNvSpPr txBox="1">
            <a:spLocks noGrp="1"/>
          </p:cNvSpPr>
          <p:nvPr>
            <p:ph type="title"/>
          </p:nvPr>
        </p:nvSpPr>
        <p:spPr>
          <a:xfrm>
            <a:off x="1645920" y="1751040"/>
            <a:ext cx="29626199" cy="732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entered Text" type="objOnly">
  <p:cSld name="OBJECT_ONLY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>
            <a:spLocks noGrp="1"/>
          </p:cNvSpPr>
          <p:nvPr>
            <p:ph type="subTitle" idx="1"/>
          </p:nvPr>
        </p:nvSpPr>
        <p:spPr>
          <a:xfrm>
            <a:off x="1645920" y="1751040"/>
            <a:ext cx="29626199" cy="33975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 and Content" type="twoObjAndObj">
  <p:cSld name="TWO_OBJECTS_AND_OBJECT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title"/>
          </p:nvPr>
        </p:nvSpPr>
        <p:spPr>
          <a:xfrm>
            <a:off x="1645920" y="1751040"/>
            <a:ext cx="29626199" cy="732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2" name="Shape 82"/>
          <p:cNvSpPr txBox="1">
            <a:spLocks noGrp="1"/>
          </p:cNvSpPr>
          <p:nvPr>
            <p:ph type="body" idx="1"/>
          </p:nvPr>
        </p:nvSpPr>
        <p:spPr>
          <a:xfrm>
            <a:off x="1645920" y="10270440"/>
            <a:ext cx="14457240" cy="121424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3" name="Shape 83"/>
          <p:cNvSpPr txBox="1">
            <a:spLocks noGrp="1"/>
          </p:cNvSpPr>
          <p:nvPr>
            <p:ph type="body" idx="2"/>
          </p:nvPr>
        </p:nvSpPr>
        <p:spPr>
          <a:xfrm>
            <a:off x="1645920" y="23566680"/>
            <a:ext cx="14457240" cy="121424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4" name="Shape 84"/>
          <p:cNvSpPr txBox="1">
            <a:spLocks noGrp="1"/>
          </p:cNvSpPr>
          <p:nvPr>
            <p:ph type="body" idx="3"/>
          </p:nvPr>
        </p:nvSpPr>
        <p:spPr>
          <a:xfrm>
            <a:off x="16826400" y="10270440"/>
            <a:ext cx="14457240" cy="254563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x">
  <p:cSld name="TITLE_AND_BODY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 txBox="1">
            <a:spLocks noGrp="1"/>
          </p:cNvSpPr>
          <p:nvPr>
            <p:ph type="title"/>
          </p:nvPr>
        </p:nvSpPr>
        <p:spPr>
          <a:xfrm>
            <a:off x="1645920" y="1751040"/>
            <a:ext cx="29626199" cy="732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subTitle" idx="1"/>
          </p:nvPr>
        </p:nvSpPr>
        <p:spPr>
          <a:xfrm>
            <a:off x="1645920" y="10270440"/>
            <a:ext cx="29626199" cy="254563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Content and 2 Content" type="objAndTwoObj">
  <p:cSld name="OBJECT_AND_TWO_OBJECTS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Shape 86"/>
          <p:cNvSpPr txBox="1">
            <a:spLocks noGrp="1"/>
          </p:cNvSpPr>
          <p:nvPr>
            <p:ph type="title"/>
          </p:nvPr>
        </p:nvSpPr>
        <p:spPr>
          <a:xfrm>
            <a:off x="1645920" y="1751040"/>
            <a:ext cx="29626199" cy="732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7" name="Shape 87"/>
          <p:cNvSpPr txBox="1">
            <a:spLocks noGrp="1"/>
          </p:cNvSpPr>
          <p:nvPr>
            <p:ph type="body" idx="1"/>
          </p:nvPr>
        </p:nvSpPr>
        <p:spPr>
          <a:xfrm>
            <a:off x="1645920" y="10270440"/>
            <a:ext cx="14457240" cy="254563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8" name="Shape 88"/>
          <p:cNvSpPr txBox="1">
            <a:spLocks noGrp="1"/>
          </p:cNvSpPr>
          <p:nvPr>
            <p:ph type="body" idx="2"/>
          </p:nvPr>
        </p:nvSpPr>
        <p:spPr>
          <a:xfrm>
            <a:off x="16826400" y="10270440"/>
            <a:ext cx="14457240" cy="121424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9" name="Shape 89"/>
          <p:cNvSpPr txBox="1">
            <a:spLocks noGrp="1"/>
          </p:cNvSpPr>
          <p:nvPr>
            <p:ph type="body" idx="3"/>
          </p:nvPr>
        </p:nvSpPr>
        <p:spPr>
          <a:xfrm>
            <a:off x="16826400" y="23566680"/>
            <a:ext cx="14457240" cy="121424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 over Content" type="twoObjOverTx">
  <p:cSld name="TWO_OBJECTS_OVER_TEXT"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 txBox="1">
            <a:spLocks noGrp="1"/>
          </p:cNvSpPr>
          <p:nvPr>
            <p:ph type="title"/>
          </p:nvPr>
        </p:nvSpPr>
        <p:spPr>
          <a:xfrm>
            <a:off x="1645920" y="1751040"/>
            <a:ext cx="29626199" cy="732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2" name="Shape 92"/>
          <p:cNvSpPr txBox="1">
            <a:spLocks noGrp="1"/>
          </p:cNvSpPr>
          <p:nvPr>
            <p:ph type="body" idx="1"/>
          </p:nvPr>
        </p:nvSpPr>
        <p:spPr>
          <a:xfrm>
            <a:off x="1645920" y="10270440"/>
            <a:ext cx="14457240" cy="121424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3" name="Shape 93"/>
          <p:cNvSpPr txBox="1">
            <a:spLocks noGrp="1"/>
          </p:cNvSpPr>
          <p:nvPr>
            <p:ph type="body" idx="2"/>
          </p:nvPr>
        </p:nvSpPr>
        <p:spPr>
          <a:xfrm>
            <a:off x="16826400" y="10270440"/>
            <a:ext cx="14457240" cy="121424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4" name="Shape 94"/>
          <p:cNvSpPr txBox="1">
            <a:spLocks noGrp="1"/>
          </p:cNvSpPr>
          <p:nvPr>
            <p:ph type="body" idx="3"/>
          </p:nvPr>
        </p:nvSpPr>
        <p:spPr>
          <a:xfrm>
            <a:off x="1645920" y="23566680"/>
            <a:ext cx="29626199" cy="121424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Content over Content" type="objOverTx">
  <p:cSld name="OBJECT_OVER_TEXT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hape 96"/>
          <p:cNvSpPr txBox="1">
            <a:spLocks noGrp="1"/>
          </p:cNvSpPr>
          <p:nvPr>
            <p:ph type="title"/>
          </p:nvPr>
        </p:nvSpPr>
        <p:spPr>
          <a:xfrm>
            <a:off x="1645920" y="1751040"/>
            <a:ext cx="29626199" cy="732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7" name="Shape 97"/>
          <p:cNvSpPr txBox="1">
            <a:spLocks noGrp="1"/>
          </p:cNvSpPr>
          <p:nvPr>
            <p:ph type="body" idx="1"/>
          </p:nvPr>
        </p:nvSpPr>
        <p:spPr>
          <a:xfrm>
            <a:off x="1645920" y="10270440"/>
            <a:ext cx="29626199" cy="121424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8" name="Shape 98"/>
          <p:cNvSpPr txBox="1">
            <a:spLocks noGrp="1"/>
          </p:cNvSpPr>
          <p:nvPr>
            <p:ph type="body" idx="2"/>
          </p:nvPr>
        </p:nvSpPr>
        <p:spPr>
          <a:xfrm>
            <a:off x="1645920" y="23566680"/>
            <a:ext cx="29626199" cy="121424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4 Content" type="fourObj">
  <p:cSld name="FOUR_OBJECTS"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Shape 100"/>
          <p:cNvSpPr txBox="1">
            <a:spLocks noGrp="1"/>
          </p:cNvSpPr>
          <p:nvPr>
            <p:ph type="title"/>
          </p:nvPr>
        </p:nvSpPr>
        <p:spPr>
          <a:xfrm>
            <a:off x="1645920" y="1751040"/>
            <a:ext cx="29626199" cy="732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1" name="Shape 101"/>
          <p:cNvSpPr txBox="1">
            <a:spLocks noGrp="1"/>
          </p:cNvSpPr>
          <p:nvPr>
            <p:ph type="body" idx="1"/>
          </p:nvPr>
        </p:nvSpPr>
        <p:spPr>
          <a:xfrm>
            <a:off x="1645920" y="10270440"/>
            <a:ext cx="14457240" cy="121424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2" name="Shape 102"/>
          <p:cNvSpPr txBox="1">
            <a:spLocks noGrp="1"/>
          </p:cNvSpPr>
          <p:nvPr>
            <p:ph type="body" idx="2"/>
          </p:nvPr>
        </p:nvSpPr>
        <p:spPr>
          <a:xfrm>
            <a:off x="16826400" y="10270440"/>
            <a:ext cx="14457240" cy="121424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3" name="Shape 103"/>
          <p:cNvSpPr txBox="1">
            <a:spLocks noGrp="1"/>
          </p:cNvSpPr>
          <p:nvPr>
            <p:ph type="body" idx="3"/>
          </p:nvPr>
        </p:nvSpPr>
        <p:spPr>
          <a:xfrm>
            <a:off x="16826400" y="23566680"/>
            <a:ext cx="14457240" cy="121424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4" name="Shape 104"/>
          <p:cNvSpPr txBox="1">
            <a:spLocks noGrp="1"/>
          </p:cNvSpPr>
          <p:nvPr>
            <p:ph type="body" idx="4"/>
          </p:nvPr>
        </p:nvSpPr>
        <p:spPr>
          <a:xfrm>
            <a:off x="1645920" y="23566680"/>
            <a:ext cx="14457240" cy="121424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6 Content">
  <p:cSld name="Title, 6 Content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Shape 106"/>
          <p:cNvSpPr txBox="1">
            <a:spLocks noGrp="1"/>
          </p:cNvSpPr>
          <p:nvPr>
            <p:ph type="title"/>
          </p:nvPr>
        </p:nvSpPr>
        <p:spPr>
          <a:xfrm>
            <a:off x="1645920" y="1751040"/>
            <a:ext cx="29626199" cy="732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7" name="Shape 107"/>
          <p:cNvSpPr txBox="1">
            <a:spLocks noGrp="1"/>
          </p:cNvSpPr>
          <p:nvPr>
            <p:ph type="body" idx="1"/>
          </p:nvPr>
        </p:nvSpPr>
        <p:spPr>
          <a:xfrm>
            <a:off x="1645920" y="10270440"/>
            <a:ext cx="9539280" cy="121424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8" name="Shape 108"/>
          <p:cNvSpPr txBox="1">
            <a:spLocks noGrp="1"/>
          </p:cNvSpPr>
          <p:nvPr>
            <p:ph type="body" idx="2"/>
          </p:nvPr>
        </p:nvSpPr>
        <p:spPr>
          <a:xfrm>
            <a:off x="11662560" y="10270440"/>
            <a:ext cx="9539280" cy="121424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9" name="Shape 109"/>
          <p:cNvSpPr txBox="1">
            <a:spLocks noGrp="1"/>
          </p:cNvSpPr>
          <p:nvPr>
            <p:ph type="body" idx="3"/>
          </p:nvPr>
        </p:nvSpPr>
        <p:spPr>
          <a:xfrm>
            <a:off x="21679200" y="10270440"/>
            <a:ext cx="9539280" cy="121424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0" name="Shape 110"/>
          <p:cNvSpPr txBox="1">
            <a:spLocks noGrp="1"/>
          </p:cNvSpPr>
          <p:nvPr>
            <p:ph type="body" idx="4"/>
          </p:nvPr>
        </p:nvSpPr>
        <p:spPr>
          <a:xfrm>
            <a:off x="21679200" y="23566680"/>
            <a:ext cx="9539280" cy="121424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1" name="Shape 111"/>
          <p:cNvSpPr txBox="1">
            <a:spLocks noGrp="1"/>
          </p:cNvSpPr>
          <p:nvPr>
            <p:ph type="body" idx="5"/>
          </p:nvPr>
        </p:nvSpPr>
        <p:spPr>
          <a:xfrm>
            <a:off x="11662560" y="23566680"/>
            <a:ext cx="9539280" cy="121424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2" name="Shape 112"/>
          <p:cNvSpPr txBox="1">
            <a:spLocks noGrp="1"/>
          </p:cNvSpPr>
          <p:nvPr>
            <p:ph type="body" idx="6"/>
          </p:nvPr>
        </p:nvSpPr>
        <p:spPr>
          <a:xfrm>
            <a:off x="1645920" y="23566680"/>
            <a:ext cx="9539280" cy="121424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Content" type="obj">
  <p:cSld name="OBJEC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 txBox="1">
            <a:spLocks noGrp="1"/>
          </p:cNvSpPr>
          <p:nvPr>
            <p:ph type="title"/>
          </p:nvPr>
        </p:nvSpPr>
        <p:spPr>
          <a:xfrm>
            <a:off x="1645920" y="1751040"/>
            <a:ext cx="29626199" cy="732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17" name="Shape 17"/>
          <p:cNvSpPr txBox="1">
            <a:spLocks noGrp="1"/>
          </p:cNvSpPr>
          <p:nvPr>
            <p:ph type="body" idx="1"/>
          </p:nvPr>
        </p:nvSpPr>
        <p:spPr>
          <a:xfrm>
            <a:off x="1645920" y="10270440"/>
            <a:ext cx="29626199" cy="254563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" type="twoObj">
  <p:cSld name="TWO_OBJECTS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hape 19"/>
          <p:cNvSpPr txBox="1">
            <a:spLocks noGrp="1"/>
          </p:cNvSpPr>
          <p:nvPr>
            <p:ph type="title"/>
          </p:nvPr>
        </p:nvSpPr>
        <p:spPr>
          <a:xfrm>
            <a:off x="1645920" y="1751040"/>
            <a:ext cx="29626199" cy="732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body" idx="1"/>
          </p:nvPr>
        </p:nvSpPr>
        <p:spPr>
          <a:xfrm>
            <a:off x="1645920" y="10270440"/>
            <a:ext cx="14457240" cy="254563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body" idx="2"/>
          </p:nvPr>
        </p:nvSpPr>
        <p:spPr>
          <a:xfrm>
            <a:off x="16826400" y="10270440"/>
            <a:ext cx="14457240" cy="254563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 txBox="1">
            <a:spLocks noGrp="1"/>
          </p:cNvSpPr>
          <p:nvPr>
            <p:ph type="title"/>
          </p:nvPr>
        </p:nvSpPr>
        <p:spPr>
          <a:xfrm>
            <a:off x="1645920" y="1751040"/>
            <a:ext cx="29626199" cy="732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entered Text" type="objOnly">
  <p:cSld name="OBJECT_ONLY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hape 25"/>
          <p:cNvSpPr txBox="1">
            <a:spLocks noGrp="1"/>
          </p:cNvSpPr>
          <p:nvPr>
            <p:ph type="subTitle" idx="1"/>
          </p:nvPr>
        </p:nvSpPr>
        <p:spPr>
          <a:xfrm>
            <a:off x="1645920" y="1751040"/>
            <a:ext cx="29626199" cy="33975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 and Content" type="twoObjAndObj">
  <p:cSld name="TWO_OBJECTS_AND_OBJEC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hape 27"/>
          <p:cNvSpPr txBox="1">
            <a:spLocks noGrp="1"/>
          </p:cNvSpPr>
          <p:nvPr>
            <p:ph type="title"/>
          </p:nvPr>
        </p:nvSpPr>
        <p:spPr>
          <a:xfrm>
            <a:off x="1645920" y="1751040"/>
            <a:ext cx="29626199" cy="732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body" idx="1"/>
          </p:nvPr>
        </p:nvSpPr>
        <p:spPr>
          <a:xfrm>
            <a:off x="1645920" y="10270440"/>
            <a:ext cx="14457240" cy="121424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body" idx="2"/>
          </p:nvPr>
        </p:nvSpPr>
        <p:spPr>
          <a:xfrm>
            <a:off x="1645920" y="23566680"/>
            <a:ext cx="14457240" cy="121424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body" idx="3"/>
          </p:nvPr>
        </p:nvSpPr>
        <p:spPr>
          <a:xfrm>
            <a:off x="16826400" y="10270440"/>
            <a:ext cx="14457240" cy="254563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Content and 2 Content" type="objAndTwoObj">
  <p:cSld name="OBJECT_AND_TWO_OBJECTS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 txBox="1">
            <a:spLocks noGrp="1"/>
          </p:cNvSpPr>
          <p:nvPr>
            <p:ph type="title"/>
          </p:nvPr>
        </p:nvSpPr>
        <p:spPr>
          <a:xfrm>
            <a:off x="1645920" y="1751040"/>
            <a:ext cx="29626199" cy="732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body" idx="1"/>
          </p:nvPr>
        </p:nvSpPr>
        <p:spPr>
          <a:xfrm>
            <a:off x="1645920" y="10270440"/>
            <a:ext cx="14457240" cy="254563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body" idx="2"/>
          </p:nvPr>
        </p:nvSpPr>
        <p:spPr>
          <a:xfrm>
            <a:off x="16826400" y="10270440"/>
            <a:ext cx="14457240" cy="121424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body" idx="3"/>
          </p:nvPr>
        </p:nvSpPr>
        <p:spPr>
          <a:xfrm>
            <a:off x="16826400" y="23566680"/>
            <a:ext cx="14457240" cy="121424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 over Content" type="twoObjOverTx">
  <p:cSld name="TWO_OBJECTS_OVER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1645920" y="1751040"/>
            <a:ext cx="29626199" cy="732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body" idx="1"/>
          </p:nvPr>
        </p:nvSpPr>
        <p:spPr>
          <a:xfrm>
            <a:off x="1645920" y="10270440"/>
            <a:ext cx="14457240" cy="121424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2"/>
          </p:nvPr>
        </p:nvSpPr>
        <p:spPr>
          <a:xfrm>
            <a:off x="16826400" y="10270440"/>
            <a:ext cx="14457240" cy="121424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body" idx="3"/>
          </p:nvPr>
        </p:nvSpPr>
        <p:spPr>
          <a:xfrm>
            <a:off x="1645920" y="23566680"/>
            <a:ext cx="29626199" cy="121424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4.xml"/><Relationship Id="rId13" Type="http://schemas.openxmlformats.org/officeDocument/2006/relationships/theme" Target="../theme/theme2.xml"/><Relationship Id="rId1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9.xml"/><Relationship Id="rId8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dt" idx="10"/>
          </p:nvPr>
        </p:nvSpPr>
        <p:spPr>
          <a:xfrm>
            <a:off x="1644480" y="39968641"/>
            <a:ext cx="7681680" cy="30477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11247480" y="39968641"/>
            <a:ext cx="10424880" cy="30477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23591880" y="39968641"/>
            <a:ext cx="7681680" cy="30477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00" tIns="214200" rIns="428400" bIns="214200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buNone/>
              <a:defRPr sz="6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buNone/>
              <a:defRPr sz="6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buNone/>
              <a:defRPr sz="6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buNone/>
              <a:defRPr sz="6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buNone/>
              <a:defRPr sz="6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buNone/>
              <a:defRPr sz="6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buNone/>
              <a:defRPr sz="6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buNone/>
              <a:defRPr sz="6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buNone/>
              <a:defRPr sz="6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9" name="Shape 9"/>
          <p:cNvSpPr txBox="1">
            <a:spLocks noGrp="1"/>
          </p:cNvSpPr>
          <p:nvPr>
            <p:ph type="title"/>
          </p:nvPr>
        </p:nvSpPr>
        <p:spPr>
          <a:xfrm>
            <a:off x="1645920" y="1751040"/>
            <a:ext cx="29626199" cy="732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10" name="Shape 10"/>
          <p:cNvSpPr txBox="1">
            <a:spLocks noGrp="1"/>
          </p:cNvSpPr>
          <p:nvPr>
            <p:ph type="body" idx="1"/>
          </p:nvPr>
        </p:nvSpPr>
        <p:spPr>
          <a:xfrm>
            <a:off x="1645920" y="10270440"/>
            <a:ext cx="29626199" cy="254563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 txBox="1">
            <a:spLocks noGrp="1"/>
          </p:cNvSpPr>
          <p:nvPr>
            <p:ph type="dt" idx="10"/>
          </p:nvPr>
        </p:nvSpPr>
        <p:spPr>
          <a:xfrm>
            <a:off x="1644480" y="39968641"/>
            <a:ext cx="7681680" cy="30477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ftr" idx="11"/>
          </p:nvPr>
        </p:nvSpPr>
        <p:spPr>
          <a:xfrm>
            <a:off x="11247480" y="39968641"/>
            <a:ext cx="10424880" cy="30477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2" name="Shape 62"/>
          <p:cNvSpPr txBox="1">
            <a:spLocks noGrp="1"/>
          </p:cNvSpPr>
          <p:nvPr>
            <p:ph type="sldNum" idx="12"/>
          </p:nvPr>
        </p:nvSpPr>
        <p:spPr>
          <a:xfrm>
            <a:off x="23591880" y="39968641"/>
            <a:ext cx="7681680" cy="30477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00" tIns="214200" rIns="428400" bIns="214200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  <a:defRPr sz="6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  <a:defRPr sz="6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  <a:defRPr sz="6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  <a:defRPr sz="6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  <a:defRPr sz="6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  <a:defRPr sz="6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  <a:defRPr sz="6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  <a:defRPr sz="6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  <a:defRPr sz="6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63" name="Shape 63"/>
          <p:cNvSpPr txBox="1">
            <a:spLocks noGrp="1"/>
          </p:cNvSpPr>
          <p:nvPr>
            <p:ph type="title"/>
          </p:nvPr>
        </p:nvSpPr>
        <p:spPr>
          <a:xfrm>
            <a:off x="1645920" y="1751040"/>
            <a:ext cx="29626199" cy="732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body" idx="1"/>
          </p:nvPr>
        </p:nvSpPr>
        <p:spPr>
          <a:xfrm>
            <a:off x="1645920" y="10270440"/>
            <a:ext cx="29626199" cy="254563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1" Type="http://schemas.openxmlformats.org/officeDocument/2006/relationships/image" Target="../media/image9.png"/><Relationship Id="rId12" Type="http://schemas.openxmlformats.org/officeDocument/2006/relationships/image" Target="../media/image10.png"/><Relationship Id="rId13" Type="http://schemas.openxmlformats.org/officeDocument/2006/relationships/image" Target="../media/image11.png"/><Relationship Id="rId14" Type="http://schemas.openxmlformats.org/officeDocument/2006/relationships/image" Target="../media/image12.png"/><Relationship Id="rId15" Type="http://schemas.openxmlformats.org/officeDocument/2006/relationships/image" Target="../media/image13.png"/><Relationship Id="rId16" Type="http://schemas.openxmlformats.org/officeDocument/2006/relationships/image" Target="../media/image14.png"/><Relationship Id="rId17" Type="http://schemas.openxmlformats.org/officeDocument/2006/relationships/image" Target="../media/image15.png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Relationship Id="rId4" Type="http://schemas.openxmlformats.org/officeDocument/2006/relationships/image" Target="../media/image2.png"/><Relationship Id="rId5" Type="http://schemas.openxmlformats.org/officeDocument/2006/relationships/image" Target="../media/image3.png"/><Relationship Id="rId6" Type="http://schemas.openxmlformats.org/officeDocument/2006/relationships/image" Target="../media/image4.png"/><Relationship Id="rId7" Type="http://schemas.openxmlformats.org/officeDocument/2006/relationships/image" Target="../media/image5.png"/><Relationship Id="rId8" Type="http://schemas.openxmlformats.org/officeDocument/2006/relationships/image" Target="../media/image6.png"/><Relationship Id="rId9" Type="http://schemas.openxmlformats.org/officeDocument/2006/relationships/image" Target="../media/image7.png"/><Relationship Id="rId10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Shape 164"/>
          <p:cNvSpPr/>
          <p:nvPr/>
        </p:nvSpPr>
        <p:spPr>
          <a:xfrm>
            <a:off x="8716835" y="2342753"/>
            <a:ext cx="15357000" cy="107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8625" tIns="49300" rIns="98625" bIns="49300" anchor="t" anchorCtr="0">
            <a:noAutofit/>
          </a:bodyPr>
          <a:lstStyle/>
          <a:p>
            <a:pPr marL="0" marR="0" lvl="0" indent="0" algn="ctr" rtl="0">
              <a:lnSpc>
                <a:spcPct val="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200"/>
              <a:buFont typeface="Arial"/>
              <a:buNone/>
            </a:pPr>
            <a:r>
              <a:rPr lang="en-US" sz="72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Senior Project, 2018, Spring</a:t>
            </a:r>
            <a:endParaRPr sz="7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5" name="Shape 165"/>
          <p:cNvSpPr/>
          <p:nvPr/>
        </p:nvSpPr>
        <p:spPr>
          <a:xfrm>
            <a:off x="6420617" y="2851656"/>
            <a:ext cx="19797000" cy="245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8625" tIns="49300" rIns="98625" bIns="493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</a:pPr>
            <a:r>
              <a:rPr lang="en-US" sz="60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Web Page Archiving and Content Analysis</a:t>
            </a:r>
            <a:endParaRPr sz="6000" b="0" i="0" u="none" strike="noStrike" cap="none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0"/>
              <a:buFont typeface="Arial"/>
              <a:buNone/>
            </a:pPr>
            <a:r>
              <a:rPr lang="en-US" sz="35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Student: </a:t>
            </a:r>
            <a:r>
              <a:rPr lang="en-US" sz="3500">
                <a:solidFill>
                  <a:schemeClr val="accent2"/>
                </a:solidFill>
              </a:rPr>
              <a:t>Juan Alvarado</a:t>
            </a:r>
            <a:r>
              <a:rPr lang="en-US" sz="3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, Florida International University</a:t>
            </a:r>
            <a:endParaRPr sz="3500" b="0" i="0" u="none" strike="noStrike" cap="none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0"/>
              <a:buFont typeface="Arial"/>
              <a:buNone/>
            </a:pPr>
            <a:r>
              <a:rPr lang="en-US" sz="35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Mentor:</a:t>
            </a:r>
            <a:r>
              <a:rPr lang="en-US" sz="3500" b="1" i="1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Mark Finlayson,</a:t>
            </a:r>
            <a:r>
              <a:rPr lang="en-US" sz="3500" b="0" i="1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Florida International University </a:t>
            </a:r>
            <a:endParaRPr sz="3500" b="0" i="0" u="none" strike="noStrike" cap="none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0"/>
              <a:buFont typeface="Arial"/>
              <a:buNone/>
            </a:pPr>
            <a:r>
              <a:rPr lang="en-US" sz="35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Professor:</a:t>
            </a:r>
            <a:r>
              <a:rPr lang="en-US" sz="3500" b="1" i="1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Masoud Sadjadi, Florida International University</a:t>
            </a:r>
            <a:endParaRPr sz="3500" b="0" i="0" u="none" strike="noStrike" cap="none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" name="Shape 166"/>
          <p:cNvSpPr/>
          <p:nvPr/>
        </p:nvSpPr>
        <p:spPr>
          <a:xfrm>
            <a:off x="990720" y="5731725"/>
            <a:ext cx="31089300" cy="35661300"/>
          </a:xfrm>
          <a:prstGeom prst="rect">
            <a:avLst/>
          </a:prstGeom>
          <a:noFill/>
          <a:ln w="63350" cap="flat" cmpd="sng">
            <a:solidFill>
              <a:schemeClr val="accent2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7" name="Shape 167"/>
          <p:cNvSpPr/>
          <p:nvPr/>
        </p:nvSpPr>
        <p:spPr>
          <a:xfrm>
            <a:off x="1636560" y="6324479"/>
            <a:ext cx="9424200" cy="5497500"/>
          </a:xfrm>
          <a:prstGeom prst="rect">
            <a:avLst/>
          </a:prstGeom>
          <a:solidFill>
            <a:schemeClr val="lt1"/>
          </a:solidFill>
          <a:ln w="12600" cap="flat" cmpd="sng">
            <a:solidFill>
              <a:schemeClr val="accent2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274320" tIns="0" rIns="98625" bIns="49300" anchor="t" anchorCtr="0">
            <a:no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n-US" sz="4400" b="1" i="0" u="none" strike="noStrike" cap="none" dirty="0" smtClean="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Problem</a:t>
            </a:r>
            <a:endParaRPr sz="4000" b="0" i="0" u="none" strike="noStrike" cap="none" dirty="0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100"/>
              <a:buFont typeface="Arial"/>
              <a:buChar char="●"/>
            </a:pPr>
            <a:r>
              <a:rPr lang="en-US" sz="4000" b="0" i="0" u="none" strike="noStrike" cap="none" dirty="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Temporary web content</a:t>
            </a:r>
            <a:endParaRPr sz="4000" b="0" i="0" u="none" strike="noStrike" cap="none" dirty="0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100"/>
              <a:buFont typeface="Arial"/>
              <a:buChar char="●"/>
            </a:pPr>
            <a:r>
              <a:rPr lang="en-US" sz="4000" b="0" i="0" u="none" strike="noStrike" cap="none" dirty="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Filtering and parsing is time consuming and difficult</a:t>
            </a:r>
            <a:endParaRPr sz="4000" b="0" i="0" u="none" strike="noStrike" cap="none" dirty="0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lvl="0" indent="-457200">
              <a:buClr>
                <a:schemeClr val="accent2"/>
              </a:buClr>
              <a:buSzPts val="4100"/>
              <a:buFont typeface="Arial"/>
              <a:buChar char="●"/>
            </a:pPr>
            <a:r>
              <a:rPr lang="en-US" sz="4000" dirty="0">
                <a:solidFill>
                  <a:schemeClr val="accent2"/>
                </a:solidFill>
              </a:rPr>
              <a:t>Content not available for offline access </a:t>
            </a:r>
            <a:r>
              <a:rPr lang="en-US" sz="4000">
                <a:solidFill>
                  <a:schemeClr val="accent2"/>
                </a:solidFill>
              </a:rPr>
              <a:t>and </a:t>
            </a:r>
            <a:r>
              <a:rPr lang="en-US" sz="4000" smtClean="0">
                <a:solidFill>
                  <a:schemeClr val="accent2"/>
                </a:solidFill>
              </a:rPr>
              <a:t>manipulation</a:t>
            </a:r>
          </a:p>
          <a:p>
            <a:pPr marL="457200" lvl="0" indent="-457200">
              <a:buClr>
                <a:schemeClr val="accent2"/>
              </a:buClr>
              <a:buSzPts val="4100"/>
              <a:buFont typeface="Arial"/>
              <a:buChar char="●"/>
            </a:pPr>
            <a:r>
              <a:rPr lang="en-US" sz="4000" dirty="0" smtClean="0">
                <a:solidFill>
                  <a:schemeClr val="accent2"/>
                </a:solidFill>
              </a:rPr>
              <a:t>No </a:t>
            </a:r>
            <a:r>
              <a:rPr lang="en-US" sz="4000" b="0" i="0" u="none" strike="noStrike" cap="none" dirty="0" smtClean="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solution exists</a:t>
            </a:r>
            <a:endParaRPr sz="4000" b="0" i="0" u="none" strike="noStrike" cap="none" dirty="0" smtClean="0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100"/>
              <a:buFont typeface="Arial"/>
              <a:buNone/>
            </a:pPr>
            <a:endParaRPr sz="4000" b="0" i="0" u="none" strike="noStrike" cap="none" dirty="0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8" name="Shape 168"/>
          <p:cNvSpPr/>
          <p:nvPr/>
        </p:nvSpPr>
        <p:spPr>
          <a:xfrm>
            <a:off x="990839" y="41616163"/>
            <a:ext cx="4979400" cy="729600"/>
          </a:xfrm>
          <a:prstGeom prst="rect">
            <a:avLst/>
          </a:prstGeom>
          <a:solidFill>
            <a:schemeClr val="lt1"/>
          </a:solidFill>
          <a:ln w="12600" cap="flat" cmpd="sng">
            <a:solidFill>
              <a:schemeClr val="accent2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8625" tIns="49300" rIns="98625" bIns="493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100"/>
              <a:buFont typeface="Arial"/>
              <a:buNone/>
            </a:pPr>
            <a:r>
              <a:rPr lang="en-US" sz="4100" b="1" i="0" u="none" strike="noStrike" cap="none" dirty="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Acknowledgment</a:t>
            </a:r>
            <a:endParaRPr sz="4100" b="0" i="0" u="none" strike="noStrike" cap="none" dirty="0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9" name="Shape 169"/>
          <p:cNvSpPr/>
          <p:nvPr/>
        </p:nvSpPr>
        <p:spPr>
          <a:xfrm>
            <a:off x="15468659" y="512020"/>
            <a:ext cx="4723800" cy="107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US" sz="32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School of Computing &amp; Information Sciences</a:t>
            </a:r>
            <a:endParaRPr sz="3200" b="0" i="0" u="none" strike="noStrike" cap="none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70" name="Shape 17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725460" y="446860"/>
            <a:ext cx="2630160" cy="1218960"/>
          </a:xfrm>
          <a:prstGeom prst="rect">
            <a:avLst/>
          </a:prstGeom>
          <a:noFill/>
          <a:ln>
            <a:noFill/>
          </a:ln>
        </p:spPr>
      </p:pic>
      <p:sp>
        <p:nvSpPr>
          <p:cNvPr id="171" name="Shape 171"/>
          <p:cNvSpPr/>
          <p:nvPr/>
        </p:nvSpPr>
        <p:spPr>
          <a:xfrm>
            <a:off x="1636558" y="23137575"/>
            <a:ext cx="9711000" cy="3572400"/>
          </a:xfrm>
          <a:prstGeom prst="rect">
            <a:avLst/>
          </a:prstGeom>
          <a:solidFill>
            <a:schemeClr val="lt1"/>
          </a:solidFill>
          <a:ln w="12600" cap="flat" cmpd="sng">
            <a:solidFill>
              <a:schemeClr val="accent2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274320" tIns="182880" rIns="98625" bIns="49300" anchor="t" anchorCtr="0">
            <a:no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400"/>
              <a:buFont typeface="Arial"/>
              <a:buNone/>
            </a:pPr>
            <a:r>
              <a:rPr lang="en-US" sz="4400" b="1" i="0" u="none" strike="noStrike" cap="none" dirty="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Current System</a:t>
            </a:r>
            <a:endParaRPr sz="4400" b="0" i="0" u="none" strike="noStrike" cap="none" dirty="0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100"/>
              <a:buFont typeface="Arial"/>
              <a:buChar char="●"/>
            </a:pPr>
            <a:r>
              <a:rPr lang="en-US" sz="4000" b="0" i="0" u="none" strike="noStrike" cap="none" dirty="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Previous projects were incomplete</a:t>
            </a:r>
            <a:endParaRPr sz="4000" b="0" i="0" u="none" strike="noStrike" cap="none" dirty="0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100"/>
              <a:buFont typeface="Arial"/>
              <a:buChar char="●"/>
            </a:pPr>
            <a:r>
              <a:rPr lang="en-US" sz="4000" b="0" i="0" u="none" strike="noStrike" cap="none" dirty="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Existing partial solutions have been deprecated</a:t>
            </a:r>
            <a:endParaRPr sz="4000" b="0" i="0" u="none" strike="noStrike" cap="none" dirty="0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100"/>
              <a:buFont typeface="Arial"/>
              <a:buNone/>
            </a:pPr>
            <a:endParaRPr sz="4000" b="0" i="0" u="none" strike="noStrike" cap="none" dirty="0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2" name="Shape 172"/>
          <p:cNvSpPr/>
          <p:nvPr/>
        </p:nvSpPr>
        <p:spPr>
          <a:xfrm>
            <a:off x="1636556" y="27283809"/>
            <a:ext cx="9711000" cy="9049200"/>
          </a:xfrm>
          <a:prstGeom prst="rect">
            <a:avLst/>
          </a:prstGeom>
          <a:solidFill>
            <a:schemeClr val="lt1"/>
          </a:solidFill>
          <a:ln w="12600" cap="flat" cmpd="sng">
            <a:solidFill>
              <a:schemeClr val="accent2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274320" tIns="182880" rIns="98625" bIns="49300" anchor="t" anchorCtr="0">
            <a:no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n-US" sz="4400" b="1" i="0" u="none" strike="noStrike" cap="none" dirty="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Requirements</a:t>
            </a:r>
            <a:endParaRPr sz="4000" b="0" i="0" u="none" strike="noStrike" cap="none" dirty="0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100"/>
              <a:buFont typeface="Arial"/>
              <a:buChar char="●"/>
            </a:pPr>
            <a:r>
              <a:rPr lang="en-US" sz="4000" b="0" i="0" u="none" strike="noStrike" cap="none" dirty="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Batch download large sets of pages</a:t>
            </a:r>
            <a:endParaRPr sz="4000" b="0" i="0" u="none" strike="noStrike" cap="none" dirty="0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100"/>
              <a:buFont typeface="Arial"/>
              <a:buChar char="●"/>
            </a:pPr>
            <a:r>
              <a:rPr lang="en-US" sz="4000" b="0" i="0" u="none" strike="noStrike" cap="none" dirty="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Archive web page in format that allows easy programmatic access</a:t>
            </a:r>
            <a:endParaRPr sz="4000" b="0" i="0" u="none" strike="noStrike" cap="none" dirty="0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100"/>
              <a:buFont typeface="Arial"/>
              <a:buChar char="●"/>
            </a:pPr>
            <a:r>
              <a:rPr lang="en-US" sz="4000" b="0" i="0" u="none" strike="noStrike" cap="none" dirty="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Encapsulate this archive in a single file</a:t>
            </a:r>
            <a:endParaRPr sz="4000" b="0" i="0" u="none" strike="noStrike" cap="none" dirty="0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100"/>
              <a:buFont typeface="Arial"/>
              <a:buChar char="●"/>
            </a:pPr>
            <a:r>
              <a:rPr lang="en-US" sz="4000" b="0" i="0" u="none" strike="noStrike" cap="none" dirty="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Ability to easily view web archive </a:t>
            </a:r>
            <a:endParaRPr sz="4000" b="0" i="0" u="none" strike="noStrike" cap="none" dirty="0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100"/>
              <a:buFont typeface="Arial"/>
              <a:buChar char="●"/>
            </a:pPr>
            <a:r>
              <a:rPr lang="en-US" sz="4000" b="0" i="0" u="none" strike="noStrike" cap="none" dirty="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Identify and extract the main textual content of the article</a:t>
            </a:r>
            <a:endParaRPr sz="4000" b="0" i="0" u="none" strike="noStrike" cap="none" dirty="0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100"/>
              <a:buFont typeface="Arial"/>
              <a:buChar char="●"/>
            </a:pPr>
            <a:r>
              <a:rPr lang="en-US" sz="4000" b="0" i="0" u="none" strike="noStrike" cap="none" dirty="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Identify and extract the metadata of the article</a:t>
            </a:r>
            <a:endParaRPr sz="4000" b="0" i="0" u="none" strike="noStrike" cap="none" dirty="0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100"/>
              <a:buFont typeface="Arial"/>
              <a:buChar char="●"/>
            </a:pPr>
            <a:r>
              <a:rPr lang="en-US" sz="4000" b="0" i="0" u="none" strike="noStrike" cap="none" dirty="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Cross-platform</a:t>
            </a:r>
            <a:endParaRPr sz="4000" b="0" i="0" u="none" strike="noStrike" cap="none" dirty="0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100"/>
              <a:buFont typeface="Arial"/>
              <a:buNone/>
            </a:pPr>
            <a:endParaRPr sz="4000" b="0" i="0" u="none" strike="noStrike" cap="none" dirty="0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3" name="Shape 173"/>
          <p:cNvSpPr/>
          <p:nvPr/>
        </p:nvSpPr>
        <p:spPr>
          <a:xfrm>
            <a:off x="12183471" y="23125498"/>
            <a:ext cx="19091100" cy="9257400"/>
          </a:xfrm>
          <a:prstGeom prst="rect">
            <a:avLst/>
          </a:prstGeom>
          <a:solidFill>
            <a:schemeClr val="lt1"/>
          </a:solidFill>
          <a:ln w="12600" cap="flat" cmpd="sng">
            <a:solidFill>
              <a:schemeClr val="accent2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8625" tIns="49300" rIns="98625" bIns="493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n-US" sz="4400" b="1" i="0" u="none" strike="noStrike" cap="none" dirty="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System Design</a:t>
            </a:r>
            <a:endParaRPr sz="4400" b="0" i="0" u="none" strike="noStrike" cap="none" dirty="0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4" name="Shape 174"/>
          <p:cNvSpPr/>
          <p:nvPr/>
        </p:nvSpPr>
        <p:spPr>
          <a:xfrm>
            <a:off x="12183480" y="33085081"/>
            <a:ext cx="9975300" cy="7605600"/>
          </a:xfrm>
          <a:prstGeom prst="rect">
            <a:avLst/>
          </a:prstGeom>
          <a:solidFill>
            <a:schemeClr val="lt1"/>
          </a:solidFill>
          <a:ln w="12600" cap="flat" cmpd="sng">
            <a:solidFill>
              <a:schemeClr val="accent2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274320" tIns="182880" rIns="98625" bIns="493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n-US" sz="4400" b="1" i="0" u="none" strike="noStrike" cap="none" dirty="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Object Design </a:t>
            </a:r>
            <a:endParaRPr sz="4400" b="0" i="0" u="none" strike="noStrike" cap="none" dirty="0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5" name="Shape 175"/>
          <p:cNvSpPr/>
          <p:nvPr/>
        </p:nvSpPr>
        <p:spPr>
          <a:xfrm>
            <a:off x="22968000" y="6349862"/>
            <a:ext cx="8306700" cy="5472000"/>
          </a:xfrm>
          <a:prstGeom prst="rect">
            <a:avLst/>
          </a:prstGeom>
          <a:solidFill>
            <a:schemeClr val="lt1"/>
          </a:solidFill>
          <a:ln w="12600" cap="flat" cmpd="sng">
            <a:solidFill>
              <a:schemeClr val="accent2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274320" tIns="0" rIns="98625" bIns="49300" anchor="t" anchorCtr="0">
            <a:no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n-US" sz="4400" b="1" i="0" u="none" strike="noStrike" cap="none" dirty="0" smtClean="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Implementation</a:t>
            </a:r>
            <a:endParaRPr sz="4000" b="0" i="0" u="none" strike="noStrike" cap="none" dirty="0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100"/>
              <a:buFont typeface="Arial"/>
              <a:buChar char="●"/>
            </a:pPr>
            <a:r>
              <a:rPr lang="en-US" sz="4000" b="0" i="0" u="none" strike="noStrike" cap="none" dirty="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Python2.7 and </a:t>
            </a:r>
            <a:r>
              <a:rPr lang="en-US" sz="4000" b="0" i="0" u="none" strike="noStrike" cap="none" dirty="0" err="1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wget</a:t>
            </a:r>
            <a:r>
              <a:rPr lang="en-US" sz="4000" b="0" i="0" u="none" strike="noStrike" cap="none" dirty="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4000" b="0" i="0" u="none" strike="noStrike" cap="none" dirty="0" smtClean="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for </a:t>
            </a:r>
            <a:r>
              <a:rPr lang="en-US" sz="4000" b="0" i="0" u="none" strike="noStrike" cap="none" dirty="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the downloading CLI</a:t>
            </a:r>
            <a:endParaRPr sz="4000" b="0" i="0" u="none" strike="noStrike" cap="none" dirty="0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100"/>
              <a:buFont typeface="Arial"/>
              <a:buChar char="●"/>
            </a:pPr>
            <a:r>
              <a:rPr lang="en-US" sz="4000" b="0" i="0" u="none" strike="noStrike" cap="none" dirty="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Electron, HTML5, CSS3, and JS for the GUI</a:t>
            </a:r>
            <a:endParaRPr sz="4000" b="0" i="0" u="none" strike="noStrike" cap="none" dirty="0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100"/>
              <a:buFont typeface="Arial"/>
              <a:buChar char="●"/>
            </a:pPr>
            <a:r>
              <a:rPr lang="en-US" sz="4000" b="0" i="0" u="none" strike="noStrike" cap="none" dirty="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Python2.7 and </a:t>
            </a:r>
            <a:r>
              <a:rPr lang="en-US" sz="4000" b="0" i="0" u="none" strike="noStrike" cap="none" dirty="0" err="1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BeautifulSoup</a:t>
            </a:r>
            <a:r>
              <a:rPr lang="en-US" sz="4000" b="0" i="0" u="none" strike="noStrike" cap="none" dirty="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 for the content extraction</a:t>
            </a:r>
            <a:endParaRPr sz="4000" b="0" i="0" u="none" strike="noStrike" cap="none" dirty="0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100"/>
              <a:buFont typeface="Arial"/>
              <a:buNone/>
            </a:pPr>
            <a:endParaRPr sz="4000" b="0" i="0" u="none" strike="noStrike" cap="none" dirty="0">
              <a:solidFill>
                <a:srgbClr val="0432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6" name="Shape 176"/>
          <p:cNvSpPr/>
          <p:nvPr/>
        </p:nvSpPr>
        <p:spPr>
          <a:xfrm>
            <a:off x="1636556" y="36986634"/>
            <a:ext cx="9711000" cy="3704100"/>
          </a:xfrm>
          <a:prstGeom prst="rect">
            <a:avLst/>
          </a:prstGeom>
          <a:solidFill>
            <a:schemeClr val="lt1"/>
          </a:solidFill>
          <a:ln w="12600" cap="flat" cmpd="sng">
            <a:solidFill>
              <a:schemeClr val="accent2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274320" tIns="182880" rIns="98625" bIns="49300" anchor="t" anchorCtr="0">
            <a:no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400"/>
              <a:buFont typeface="Arial"/>
              <a:buNone/>
            </a:pPr>
            <a:r>
              <a:rPr lang="en-US" sz="4400" b="1" i="0" u="none" strike="noStrike" cap="none" dirty="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Verification</a:t>
            </a:r>
            <a:endParaRPr sz="4000" b="0" i="0" u="none" strike="noStrike" cap="none" dirty="0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100"/>
              <a:buFont typeface="Arial"/>
              <a:buChar char="●"/>
            </a:pPr>
            <a:r>
              <a:rPr lang="en-US" sz="4000" b="0" i="0" u="none" strike="noStrike" cap="none" dirty="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Unit testing</a:t>
            </a:r>
            <a:endParaRPr sz="4000" b="0" i="0" u="none" strike="noStrike" cap="none" dirty="0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100"/>
              <a:buFont typeface="Arial"/>
              <a:buChar char="●"/>
            </a:pPr>
            <a:r>
              <a:rPr lang="en-US" sz="4000" b="0" i="0" u="none" strike="noStrike" cap="none" dirty="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Integration testing</a:t>
            </a:r>
            <a:endParaRPr sz="4000" b="0" i="0" u="none" strike="noStrike" cap="none" dirty="0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100"/>
              <a:buFont typeface="Arial"/>
              <a:buChar char="●"/>
            </a:pPr>
            <a:r>
              <a:rPr lang="en-US" sz="4000" b="0" i="0" u="none" strike="noStrike" cap="none" dirty="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Tested on 5GB of articles</a:t>
            </a:r>
            <a:endParaRPr sz="4000" b="0" i="0" u="none" strike="noStrike" cap="none" dirty="0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100"/>
              <a:buFont typeface="Arial"/>
              <a:buNone/>
            </a:pPr>
            <a:endParaRPr sz="4000" b="0" i="0" u="none" strike="noStrike" cap="none" dirty="0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7" name="Shape 177"/>
          <p:cNvSpPr/>
          <p:nvPr/>
        </p:nvSpPr>
        <p:spPr>
          <a:xfrm>
            <a:off x="1636556" y="12498137"/>
            <a:ext cx="29638200" cy="10051500"/>
          </a:xfrm>
          <a:prstGeom prst="rect">
            <a:avLst/>
          </a:prstGeom>
          <a:solidFill>
            <a:schemeClr val="lt1"/>
          </a:solidFill>
          <a:ln w="12600" cap="flat" cmpd="sng">
            <a:solidFill>
              <a:schemeClr val="accent2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8625" tIns="182880" rIns="98625" bIns="493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n-US" sz="4400" b="1" i="0" u="none" strike="noStrike" cap="none" dirty="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Screenshots</a:t>
            </a:r>
            <a:endParaRPr sz="4400" b="0" i="0" u="none" strike="noStrike" cap="none" dirty="0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100"/>
              <a:buFont typeface="Arial"/>
              <a:buNone/>
            </a:pPr>
            <a:endParaRPr sz="41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8" name="Shape 178"/>
          <p:cNvSpPr/>
          <p:nvPr/>
        </p:nvSpPr>
        <p:spPr>
          <a:xfrm>
            <a:off x="23085002" y="33085081"/>
            <a:ext cx="8189700" cy="7605600"/>
          </a:xfrm>
          <a:prstGeom prst="rect">
            <a:avLst/>
          </a:prstGeom>
          <a:solidFill>
            <a:schemeClr val="lt1"/>
          </a:solidFill>
          <a:ln w="12600" cap="flat" cmpd="sng">
            <a:solidFill>
              <a:schemeClr val="accent2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274320" tIns="182880" rIns="98625" bIns="49300" anchor="t" anchorCtr="0">
            <a:no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400"/>
              <a:buFont typeface="Arial"/>
              <a:buNone/>
            </a:pPr>
            <a:r>
              <a:rPr lang="en-US" sz="4400" b="1" i="0" u="none" strike="noStrike" cap="none" dirty="0">
                <a:solidFill>
                  <a:schemeClr val="accent2"/>
                </a:solidFill>
                <a:sym typeface="Arial"/>
              </a:rPr>
              <a:t>Summary</a:t>
            </a:r>
            <a:endParaRPr sz="4000" b="1" i="0" u="none" strike="noStrike" cap="none" dirty="0">
              <a:solidFill>
                <a:schemeClr val="accent2"/>
              </a:solidFill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100"/>
              <a:buFont typeface="Arial"/>
              <a:buNone/>
            </a:pPr>
            <a:r>
              <a:rPr lang="en-US" sz="4000" b="0" i="0" u="none" strike="noStrike" cap="none" dirty="0" smtClean="0">
                <a:solidFill>
                  <a:schemeClr val="accent2"/>
                </a:solidFill>
                <a:sym typeface="Arial"/>
              </a:rPr>
              <a:t>Our </a:t>
            </a:r>
            <a:r>
              <a:rPr lang="en-US" sz="4000" dirty="0">
                <a:solidFill>
                  <a:schemeClr val="accent2"/>
                </a:solidFill>
              </a:rPr>
              <a:t>work</a:t>
            </a:r>
            <a:r>
              <a:rPr lang="en-US" sz="4000" b="0" i="0" u="none" strike="noStrike" cap="none" dirty="0">
                <a:solidFill>
                  <a:schemeClr val="accent2"/>
                </a:solidFill>
                <a:sym typeface="Arial"/>
              </a:rPr>
              <a:t> allows users to:</a:t>
            </a:r>
            <a:endParaRPr sz="4000" dirty="0">
              <a:solidFill>
                <a:schemeClr val="accent2"/>
              </a:solidFill>
            </a:endParaRPr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100"/>
              <a:buFont typeface="Arial"/>
              <a:buChar char="●"/>
            </a:pPr>
            <a:r>
              <a:rPr lang="en-US" sz="4000" b="0" i="0" u="none" strike="noStrike" cap="none" dirty="0">
                <a:solidFill>
                  <a:schemeClr val="accent2"/>
                </a:solidFill>
                <a:sym typeface="Arial"/>
              </a:rPr>
              <a:t>Download and archive batches of web pages</a:t>
            </a:r>
            <a:endParaRPr sz="4000" b="0" i="0" u="none" strike="noStrike" cap="none" dirty="0">
              <a:solidFill>
                <a:schemeClr val="accent2"/>
              </a:solidFill>
              <a:sym typeface="Arial"/>
            </a:endParaRPr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100"/>
              <a:buFont typeface="Arial"/>
              <a:buChar char="●"/>
            </a:pPr>
            <a:r>
              <a:rPr lang="en-US" sz="4000" b="0" i="0" u="none" strike="noStrike" cap="none" dirty="0">
                <a:solidFill>
                  <a:schemeClr val="accent2"/>
                </a:solidFill>
                <a:sym typeface="Arial"/>
              </a:rPr>
              <a:t>Extract important information from the web pages</a:t>
            </a:r>
            <a:endParaRPr sz="4000" b="0" i="0" u="none" strike="noStrike" cap="none" dirty="0">
              <a:solidFill>
                <a:schemeClr val="accent2"/>
              </a:solidFill>
              <a:sym typeface="Arial"/>
            </a:endParaRPr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100"/>
              <a:buFont typeface="Arial"/>
              <a:buChar char="●"/>
            </a:pPr>
            <a:r>
              <a:rPr lang="en-US" sz="4000" b="0" i="0" u="none" strike="noStrike" cap="none" dirty="0">
                <a:solidFill>
                  <a:schemeClr val="accent2"/>
                </a:solidFill>
                <a:sym typeface="Arial"/>
              </a:rPr>
              <a:t>View these web pages on any platform</a:t>
            </a:r>
            <a:endParaRPr sz="4000" b="0" i="0" u="none" strike="noStrike" cap="none" dirty="0">
              <a:solidFill>
                <a:schemeClr val="accent2"/>
              </a:solidFill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100"/>
              <a:buFont typeface="Arial"/>
              <a:buNone/>
            </a:pPr>
            <a:endParaRPr sz="4000" b="0" i="0" u="none" strike="noStrike" cap="none" dirty="0">
              <a:solidFill>
                <a:schemeClr val="accent2"/>
              </a:solidFill>
              <a:sym typeface="Arial"/>
            </a:endParaRPr>
          </a:p>
        </p:txBody>
      </p:sp>
      <p:sp>
        <p:nvSpPr>
          <p:cNvPr id="179" name="Shape 179"/>
          <p:cNvSpPr/>
          <p:nvPr/>
        </p:nvSpPr>
        <p:spPr>
          <a:xfrm>
            <a:off x="990720" y="609480"/>
            <a:ext cx="4723800" cy="411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0" name="Shape 180"/>
          <p:cNvSpPr/>
          <p:nvPr/>
        </p:nvSpPr>
        <p:spPr>
          <a:xfrm>
            <a:off x="27203400" y="609480"/>
            <a:ext cx="4723800" cy="411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400"/>
              <a:buFont typeface="Arial"/>
              <a:buNone/>
            </a:pPr>
            <a:endParaRPr sz="8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1" name="Shape 181"/>
          <p:cNvSpPr/>
          <p:nvPr/>
        </p:nvSpPr>
        <p:spPr>
          <a:xfrm>
            <a:off x="12183480" y="6324479"/>
            <a:ext cx="9661800" cy="5497500"/>
          </a:xfrm>
          <a:prstGeom prst="rect">
            <a:avLst/>
          </a:prstGeom>
          <a:solidFill>
            <a:schemeClr val="lt1"/>
          </a:solidFill>
          <a:ln w="12600" cap="flat" cmpd="sng">
            <a:solidFill>
              <a:schemeClr val="accent2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274320" tIns="0" rIns="91440" bIns="49300" anchor="t" anchorCtr="0">
            <a:no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n-US" sz="4400" b="1" i="0" u="none" strike="noStrike" cap="none" dirty="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Solution</a:t>
            </a:r>
            <a:endParaRPr sz="4000" b="0" i="0" u="none" strike="noStrike" cap="none" dirty="0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100"/>
              <a:buFont typeface="Arial"/>
              <a:buChar char="●"/>
            </a:pPr>
            <a:r>
              <a:rPr lang="en-US" sz="4000" b="0" i="0" u="none" strike="noStrike" cap="none" dirty="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Intuitive CLI for downloading</a:t>
            </a:r>
            <a:endParaRPr sz="4000" b="0" i="0" u="none" strike="noStrike" cap="none" dirty="0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100"/>
              <a:buFont typeface="Arial"/>
              <a:buChar char="●"/>
            </a:pPr>
            <a:r>
              <a:rPr lang="en-US" sz="4000" b="0" i="0" u="none" strike="noStrike" cap="none" dirty="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Introduce custom file format</a:t>
            </a:r>
            <a:endParaRPr sz="4000" b="0" i="0" u="none" strike="noStrike" cap="none" dirty="0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100"/>
              <a:buFont typeface="Arial"/>
              <a:buChar char="●"/>
            </a:pPr>
            <a:r>
              <a:rPr lang="en-US" sz="4000" b="0" i="0" u="none" strike="noStrike" cap="none" dirty="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Create GUI for viewing and interfacing with custom file format</a:t>
            </a:r>
            <a:endParaRPr sz="4000" b="0" i="0" u="none" strike="noStrike" cap="none" dirty="0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100"/>
              <a:buFont typeface="Arial"/>
              <a:buChar char="●"/>
            </a:pPr>
            <a:r>
              <a:rPr lang="en-US" sz="4000" b="0" i="0" u="none" strike="noStrike" cap="none" dirty="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Extract content of web pages through metadata and natural language processing</a:t>
            </a:r>
            <a:endParaRPr sz="4000" b="0" i="0" u="none" strike="noStrike" cap="none" dirty="0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100"/>
              <a:buFont typeface="Arial"/>
              <a:buNone/>
            </a:pPr>
            <a:endParaRPr sz="4000" b="0" i="0" u="none" strike="noStrike" cap="none" dirty="0">
              <a:solidFill>
                <a:srgbClr val="0432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100"/>
              <a:buFont typeface="Arial"/>
              <a:buNone/>
            </a:pPr>
            <a:endParaRPr sz="4000" b="0" i="0" u="none" strike="noStrike" cap="none" dirty="0">
              <a:solidFill>
                <a:srgbClr val="0432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2" name="Shape 182"/>
          <p:cNvSpPr/>
          <p:nvPr/>
        </p:nvSpPr>
        <p:spPr>
          <a:xfrm>
            <a:off x="6420617" y="41615641"/>
            <a:ext cx="25659000" cy="1356000"/>
          </a:xfrm>
          <a:prstGeom prst="rect">
            <a:avLst/>
          </a:prstGeom>
          <a:noFill/>
          <a:ln w="63350" cap="flat" cmpd="sng">
            <a:solidFill>
              <a:schemeClr val="accent2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900"/>
              <a:buFont typeface="Arial"/>
              <a:buNone/>
            </a:pPr>
            <a:r>
              <a:rPr lang="en-US" sz="3900" b="0" i="0" u="none" strike="noStrike" cap="none" dirty="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The material presented in this poster is based upon the work supported by Mark Finlayson</a:t>
            </a:r>
            <a:r>
              <a:rPr lang="en-US" sz="3900" dirty="0">
                <a:solidFill>
                  <a:schemeClr val="accent2"/>
                </a:solidFill>
              </a:rPr>
              <a:t>, </a:t>
            </a:r>
            <a:r>
              <a:rPr lang="en-US" sz="3900" b="0" i="0" u="none" strike="noStrike" cap="none" dirty="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Andres </a:t>
            </a:r>
            <a:r>
              <a:rPr lang="en-US" sz="3900" b="0" i="0" u="none" strike="noStrike" cap="none" dirty="0" err="1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Cremisini</a:t>
            </a:r>
            <a:r>
              <a:rPr lang="en-US" sz="3900" b="0" i="0" u="none" strike="noStrike" cap="none" dirty="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, and  Pedro Torres-</a:t>
            </a:r>
            <a:r>
              <a:rPr lang="en-US" sz="3900" b="0" i="0" u="none" strike="noStrike" cap="none" dirty="0" err="1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Carrasquillo</a:t>
            </a:r>
            <a:r>
              <a:rPr lang="en-US" sz="3900" b="0" i="0" u="none" strike="noStrike" cap="none" dirty="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. I am thankful to the help that I received from my group member </a:t>
            </a:r>
            <a:r>
              <a:rPr lang="en-US" sz="3900" dirty="0">
                <a:solidFill>
                  <a:schemeClr val="accent2"/>
                </a:solidFill>
              </a:rPr>
              <a:t>Mark </a:t>
            </a:r>
            <a:r>
              <a:rPr lang="en-US" sz="3900" dirty="0" err="1">
                <a:solidFill>
                  <a:schemeClr val="accent2"/>
                </a:solidFill>
              </a:rPr>
              <a:t>Fajet</a:t>
            </a:r>
            <a:r>
              <a:rPr lang="en-US" sz="3900" b="0" i="0" u="none" strike="noStrike" cap="none" dirty="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sz="3900" b="0" i="0" u="none" strike="noStrike" cap="none" dirty="0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900"/>
              <a:buFont typeface="Arial"/>
              <a:buNone/>
            </a:pPr>
            <a:endParaRPr sz="3900" b="0" i="0" u="none" strike="noStrike" cap="none" dirty="0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83" name="Shape 18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0068245" y="13839536"/>
            <a:ext cx="8408784" cy="4643361"/>
          </a:xfrm>
          <a:prstGeom prst="rect">
            <a:avLst/>
          </a:prstGeom>
          <a:noFill/>
          <a:ln>
            <a:noFill/>
          </a:ln>
        </p:spPr>
      </p:pic>
      <p:pic>
        <p:nvPicPr>
          <p:cNvPr id="184" name="Shape 18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696160" y="13996955"/>
            <a:ext cx="8239042" cy="613870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5" name="Shape 185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026081" y="13996955"/>
            <a:ext cx="7888318" cy="6138704"/>
          </a:xfrm>
          <a:prstGeom prst="rect">
            <a:avLst/>
          </a:prstGeom>
          <a:noFill/>
          <a:ln>
            <a:noFill/>
          </a:ln>
        </p:spPr>
      </p:pic>
      <p:sp>
        <p:nvSpPr>
          <p:cNvPr id="186" name="Shape 186"/>
          <p:cNvSpPr txBox="1"/>
          <p:nvPr/>
        </p:nvSpPr>
        <p:spPr>
          <a:xfrm>
            <a:off x="3608339" y="20141427"/>
            <a:ext cx="4723800" cy="89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100"/>
              <a:buFont typeface="Arial"/>
              <a:buNone/>
            </a:pPr>
            <a:r>
              <a:rPr lang="en-US" sz="41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Main Screen</a:t>
            </a:r>
            <a:endParaRPr sz="4100" b="0" i="0" u="none" strike="noStrike" cap="none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7" name="Shape 187"/>
          <p:cNvSpPr txBox="1"/>
          <p:nvPr/>
        </p:nvSpPr>
        <p:spPr>
          <a:xfrm>
            <a:off x="23642906" y="12948324"/>
            <a:ext cx="5394900" cy="102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100"/>
              <a:buFont typeface="Arial"/>
              <a:buNone/>
            </a:pPr>
            <a:r>
              <a:rPr lang="en-US" sz="41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Viewing Screen</a:t>
            </a:r>
            <a:endParaRPr sz="4100" b="0" i="0" u="none" strike="noStrike" cap="none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8" name="Shape 188"/>
          <p:cNvSpPr txBox="1"/>
          <p:nvPr/>
        </p:nvSpPr>
        <p:spPr>
          <a:xfrm>
            <a:off x="11937613" y="20159788"/>
            <a:ext cx="5792400" cy="89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100"/>
              <a:buFont typeface="Arial"/>
              <a:buNone/>
            </a:pPr>
            <a:r>
              <a:rPr lang="en-US" sz="41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Downloading Screen</a:t>
            </a:r>
            <a:endParaRPr sz="4100" b="0" i="0" u="none" strike="noStrike" cap="none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9" name="Shape 189"/>
          <p:cNvSpPr txBox="1"/>
          <p:nvPr/>
        </p:nvSpPr>
        <p:spPr>
          <a:xfrm>
            <a:off x="20318469" y="19653463"/>
            <a:ext cx="5394900" cy="14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100"/>
              <a:buFont typeface="Arial"/>
              <a:buNone/>
            </a:pPr>
            <a:r>
              <a:rPr lang="en-US" sz="41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Extracted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100"/>
              <a:buFont typeface="Arial"/>
              <a:buNone/>
            </a:pPr>
            <a:r>
              <a:rPr lang="en-US" sz="41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Information</a:t>
            </a:r>
            <a:endParaRPr sz="4100" b="0" i="0" u="none" strike="noStrike" cap="none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90" name="Shape 190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803462" y="3477315"/>
            <a:ext cx="5394975" cy="1530154"/>
          </a:xfrm>
          <a:prstGeom prst="rect">
            <a:avLst/>
          </a:prstGeom>
          <a:noFill/>
          <a:ln>
            <a:noFill/>
          </a:ln>
        </p:spPr>
      </p:pic>
      <p:sp>
        <p:nvSpPr>
          <p:cNvPr id="191" name="Shape 191"/>
          <p:cNvSpPr txBox="1"/>
          <p:nvPr/>
        </p:nvSpPr>
        <p:spPr>
          <a:xfrm>
            <a:off x="17292600" y="20203559"/>
            <a:ext cx="180600" cy="23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92" name="Shape 192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4367149" y="1589625"/>
            <a:ext cx="4249800" cy="1255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3" name="Shape 193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25934759" y="948323"/>
            <a:ext cx="1891888" cy="18918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94" name="Shape 194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29095288" y="948323"/>
            <a:ext cx="1735321" cy="18918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95" name="Shape 195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26923725" y="3258237"/>
            <a:ext cx="3264000" cy="1827812"/>
          </a:xfrm>
          <a:prstGeom prst="rect">
            <a:avLst/>
          </a:prstGeom>
          <a:noFill/>
          <a:ln>
            <a:noFill/>
          </a:ln>
        </p:spPr>
      </p:pic>
      <p:sp>
        <p:nvSpPr>
          <p:cNvPr id="196" name="Shape 196"/>
          <p:cNvSpPr txBox="1"/>
          <p:nvPr/>
        </p:nvSpPr>
        <p:spPr>
          <a:xfrm>
            <a:off x="26524200" y="29961700"/>
            <a:ext cx="4249800" cy="14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100"/>
              <a:buFont typeface="Arial"/>
              <a:buNone/>
            </a:pPr>
            <a:r>
              <a:rPr lang="en-US" sz="3600">
                <a:solidFill>
                  <a:schemeClr val="accent2"/>
                </a:solidFill>
              </a:rPr>
              <a:t>Overview of Content Extraction</a:t>
            </a:r>
            <a:endParaRPr sz="3600" b="0" i="0" u="none" strike="noStrike" cap="none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97" name="Shape 197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12504275" y="34352134"/>
            <a:ext cx="9424100" cy="6000283"/>
          </a:xfrm>
          <a:prstGeom prst="rect">
            <a:avLst/>
          </a:prstGeom>
          <a:noFill/>
          <a:ln>
            <a:noFill/>
          </a:ln>
        </p:spPr>
      </p:pic>
      <p:pic>
        <p:nvPicPr>
          <p:cNvPr id="198" name="Shape 198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12433351" y="24445398"/>
            <a:ext cx="4933950" cy="5854067"/>
          </a:xfrm>
          <a:prstGeom prst="rect">
            <a:avLst/>
          </a:prstGeom>
          <a:noFill/>
          <a:ln>
            <a:noFill/>
          </a:ln>
        </p:spPr>
      </p:pic>
      <p:sp>
        <p:nvSpPr>
          <p:cNvPr id="199" name="Shape 199"/>
          <p:cNvSpPr txBox="1"/>
          <p:nvPr/>
        </p:nvSpPr>
        <p:spPr>
          <a:xfrm>
            <a:off x="18203214" y="24369804"/>
            <a:ext cx="5394900" cy="14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100"/>
              <a:buFont typeface="Arial"/>
              <a:buNone/>
            </a:pPr>
            <a:r>
              <a:rPr lang="en-US" sz="3600" dirty="0">
                <a:solidFill>
                  <a:schemeClr val="accent2"/>
                </a:solidFill>
              </a:rPr>
              <a:t>Content Extraction Algorithm</a:t>
            </a:r>
            <a:endParaRPr sz="3600" b="0" i="0" u="none" strike="noStrike" cap="none" dirty="0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0" name="Shape 200"/>
          <p:cNvSpPr txBox="1"/>
          <p:nvPr/>
        </p:nvSpPr>
        <p:spPr>
          <a:xfrm>
            <a:off x="12725450" y="30471249"/>
            <a:ext cx="3264000" cy="14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100"/>
              <a:buFont typeface="Arial"/>
              <a:buNone/>
            </a:pPr>
            <a:r>
              <a:rPr lang="en-US" sz="4100">
                <a:solidFill>
                  <a:schemeClr val="accent2"/>
                </a:solidFill>
              </a:rPr>
              <a:t>Overview of System</a:t>
            </a:r>
            <a:endParaRPr sz="4100" b="0" i="0" u="none" strike="noStrike" cap="none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01" name="Shape 201"/>
          <p:cNvPicPr preferRelativeResize="0"/>
          <p:nvPr/>
        </p:nvPicPr>
        <p:blipFill>
          <a:blip r:embed="rId14">
            <a:alphaModFix/>
          </a:blip>
          <a:stretch>
            <a:fillRect/>
          </a:stretch>
        </p:blipFill>
        <p:spPr>
          <a:xfrm>
            <a:off x="1803450" y="878282"/>
            <a:ext cx="1891900" cy="187480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2" name="Shape 202"/>
          <p:cNvPicPr preferRelativeResize="0"/>
          <p:nvPr/>
        </p:nvPicPr>
        <p:blipFill>
          <a:blip r:embed="rId15">
            <a:alphaModFix/>
          </a:blip>
          <a:stretch>
            <a:fillRect/>
          </a:stretch>
        </p:blipFill>
        <p:spPr>
          <a:xfrm>
            <a:off x="17730025" y="26041138"/>
            <a:ext cx="8408776" cy="6125311"/>
          </a:xfrm>
          <a:prstGeom prst="rect">
            <a:avLst/>
          </a:prstGeom>
          <a:noFill/>
          <a:ln>
            <a:noFill/>
          </a:ln>
        </p:spPr>
      </p:pic>
      <p:pic>
        <p:nvPicPr>
          <p:cNvPr id="203" name="Shape 203"/>
          <p:cNvPicPr preferRelativeResize="0"/>
          <p:nvPr/>
        </p:nvPicPr>
        <p:blipFill>
          <a:blip r:embed="rId16">
            <a:alphaModFix/>
          </a:blip>
          <a:stretch>
            <a:fillRect/>
          </a:stretch>
        </p:blipFill>
        <p:spPr>
          <a:xfrm>
            <a:off x="24930447" y="24361280"/>
            <a:ext cx="5792399" cy="5312490"/>
          </a:xfrm>
          <a:prstGeom prst="rect">
            <a:avLst/>
          </a:prstGeom>
          <a:noFill/>
          <a:ln w="12600" cap="flat" cmpd="sng">
            <a:noFill/>
            <a:prstDash val="solid"/>
            <a:miter lim="8000"/>
            <a:headEnd type="none" w="sm" len="sm"/>
            <a:tailEnd type="none" w="sm" len="sm"/>
          </a:ln>
        </p:spPr>
      </p:pic>
      <p:pic>
        <p:nvPicPr>
          <p:cNvPr id="204" name="Shape 204"/>
          <p:cNvPicPr preferRelativeResize="0"/>
          <p:nvPr/>
        </p:nvPicPr>
        <p:blipFill rotWithShape="1">
          <a:blip r:embed="rId17">
            <a:alphaModFix/>
          </a:blip>
          <a:srcRect/>
          <a:stretch/>
        </p:blipFill>
        <p:spPr>
          <a:xfrm>
            <a:off x="23085000" y="17895075"/>
            <a:ext cx="7677951" cy="41145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950963" y="42523986"/>
            <a:ext cx="49795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Follow us @FIUSCIS</a:t>
            </a:r>
            <a:endParaRPr lang="en-US" sz="3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  <p:transition spd="slow">
    <p:fade thruBlk="1"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288</Words>
  <Application>Microsoft Macintosh PowerPoint</Application>
  <PresentationFormat>Custom</PresentationFormat>
  <Paragraphs>55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Times New Roman</vt:lpstr>
      <vt:lpstr>Office Theme</vt:lpstr>
      <vt:lpstr>Office Theme</vt:lpstr>
      <vt:lpstr>PowerPoint Presentation</vt:lpstr>
    </vt:vector>
  </TitlesOfParts>
  <LinksUpToDate>false</LinksUpToDate>
  <SharedDoc>false</SharedDoc>
  <HyperlinksChanged>false</HyperlinksChanged>
  <AppVersion>15.0033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Microsoft Office User</cp:lastModifiedBy>
  <cp:revision>4</cp:revision>
  <dcterms:modified xsi:type="dcterms:W3CDTF">2018-04-16T20:39:38Z</dcterms:modified>
</cp:coreProperties>
</file>