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media/image15.png" ContentType="image/png"/>
  <Override PartName="/ppt/media/image14.png" ContentType="image/png"/>
  <Override PartName="/ppt/media/image13.png" ContentType="image/png"/>
  <Override PartName="/ppt/media/image12.png" ContentType="image/png"/>
  <Override PartName="/ppt/media/image11.png" ContentType="image/png"/>
  <Override PartName="/ppt/media/image10.png" ContentType="image/png"/>
  <Override PartName="/ppt/media/image9.png" ContentType="image/png"/>
  <Override PartName="/ppt/media/image7.png" ContentType="image/png"/>
  <Override PartName="/ppt/media/image2.png" ContentType="image/png"/>
  <Override PartName="/ppt/media/image8.png" ContentType="image/png"/>
  <Override PartName="/ppt/media/image1.jpeg" ContentType="image/jpeg"/>
  <Override PartName="/ppt/media/image6.png" ContentType="image/png"/>
  <Override PartName="/ppt/media/image3.png" ContentType="image/png"/>
  <Override PartName="/ppt/media/image4.png" ContentType="image/png"/>
  <Override PartName="/ppt/media/image5.png" ContentType="image/png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32918400" cy="438912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&lt;header&gt;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0F933A93-CA67-49BF-9A7A-B3F29CD3C21F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84" name="CustomShape 2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b"/>
          <a:p>
            <a:pPr algn="r">
              <a:lnSpc>
                <a:spcPct val="100000"/>
              </a:lnSpc>
            </a:pPr>
            <a:fld id="{163079EF-60C3-4966-B272-2BE2D0E391BE}" type="slidenum">
              <a:rPr b="0" lang="en-US" sz="1200" spc="-1" strike="noStrike">
                <a:solidFill>
                  <a:srgbClr val="000000"/>
                </a:solidFill>
                <a:latin typeface="Arial"/>
                <a:ea typeface="Arial"/>
              </a:rPr>
              <a:t>&lt;number&gt;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620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1645920" y="23566680"/>
            <a:ext cx="2962620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16826400" y="23566680"/>
            <a:ext cx="1445724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body"/>
          </p:nvPr>
        </p:nvSpPr>
        <p:spPr>
          <a:xfrm>
            <a:off x="1645920" y="23566680"/>
            <a:ext cx="1445724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953928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11662560" y="10270440"/>
            <a:ext cx="953928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21679200" y="10270440"/>
            <a:ext cx="953928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21679200" y="23566680"/>
            <a:ext cx="953928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6"/>
          <p:cNvSpPr>
            <a:spLocks noGrp="1"/>
          </p:cNvSpPr>
          <p:nvPr>
            <p:ph type="body"/>
          </p:nvPr>
        </p:nvSpPr>
        <p:spPr>
          <a:xfrm>
            <a:off x="11662560" y="23566680"/>
            <a:ext cx="953928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7"/>
          <p:cNvSpPr>
            <a:spLocks noGrp="1"/>
          </p:cNvSpPr>
          <p:nvPr>
            <p:ph type="body"/>
          </p:nvPr>
        </p:nvSpPr>
        <p:spPr>
          <a:xfrm>
            <a:off x="1645920" y="23566680"/>
            <a:ext cx="953928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ubTitle"/>
          </p:nvPr>
        </p:nvSpPr>
        <p:spPr>
          <a:xfrm>
            <a:off x="1645920" y="10270440"/>
            <a:ext cx="29626200" cy="25456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29626200" cy="25456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7240" cy="25456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>
          <a:xfrm>
            <a:off x="16826400" y="10270440"/>
            <a:ext cx="14457240" cy="25456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subTitle"/>
          </p:nvPr>
        </p:nvSpPr>
        <p:spPr>
          <a:xfrm>
            <a:off x="1645920" y="1751040"/>
            <a:ext cx="29626200" cy="33975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1645920" y="23566680"/>
            <a:ext cx="1445724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body"/>
          </p:nvPr>
        </p:nvSpPr>
        <p:spPr>
          <a:xfrm>
            <a:off x="16826400" y="10270440"/>
            <a:ext cx="14457240" cy="25456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7240" cy="25456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16826400" y="23566680"/>
            <a:ext cx="1445724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645920" y="1751040"/>
            <a:ext cx="29626200" cy="732924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1645920" y="23566680"/>
            <a:ext cx="29626200" cy="12142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8716680" y="2342880"/>
            <a:ext cx="15356520" cy="1077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8640" rIns="98640" tIns="49320" bIns="49320"/>
          <a:p>
            <a:pPr algn="ctr">
              <a:lnSpc>
                <a:spcPct val="30000"/>
              </a:lnSpc>
            </a:pPr>
            <a:r>
              <a:rPr b="1" lang="en-US" sz="7200" spc="-1" strike="noStrike">
                <a:solidFill>
                  <a:srgbClr val="000000"/>
                </a:solidFill>
                <a:latin typeface="Arial"/>
                <a:ea typeface="Arial"/>
              </a:rPr>
              <a:t>Senior Project, 2018, Spring</a:t>
            </a:r>
            <a:endParaRPr b="0" lang="en-US" sz="7200" spc="-1" strike="noStrike">
              <a:latin typeface="Arial"/>
            </a:endParaRPr>
          </a:p>
        </p:txBody>
      </p:sp>
      <p:sp>
        <p:nvSpPr>
          <p:cNvPr id="42" name="CustomShape 2"/>
          <p:cNvSpPr/>
          <p:nvPr/>
        </p:nvSpPr>
        <p:spPr>
          <a:xfrm>
            <a:off x="6420600" y="2851560"/>
            <a:ext cx="19796760" cy="245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8640" rIns="98640" tIns="49320" bIns="49320"/>
          <a:p>
            <a:pPr algn="ctr">
              <a:lnSpc>
                <a:spcPct val="100000"/>
              </a:lnSpc>
            </a:pPr>
            <a:r>
              <a:rPr b="1" lang="en-US" sz="6000" spc="-1" strike="noStrike">
                <a:solidFill>
                  <a:srgbClr val="333399"/>
                </a:solidFill>
                <a:latin typeface="Arial"/>
                <a:ea typeface="Arial"/>
              </a:rPr>
              <a:t>Web Page Archiving and Content Analysis</a:t>
            </a:r>
            <a:endParaRPr b="0" lang="en-US" sz="6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n-US" sz="3500" spc="-1" strike="noStrike">
                <a:solidFill>
                  <a:srgbClr val="333399"/>
                </a:solidFill>
                <a:latin typeface="Arial"/>
                <a:ea typeface="Arial"/>
              </a:rPr>
              <a:t>Student: </a:t>
            </a:r>
            <a:r>
              <a:rPr b="0" lang="en-US" sz="3500" spc="-1" strike="noStrike">
                <a:solidFill>
                  <a:srgbClr val="333399"/>
                </a:solidFill>
                <a:latin typeface="Arial"/>
                <a:ea typeface="Arial"/>
              </a:rPr>
              <a:t>Mark Fajet, Florida International University</a:t>
            </a:r>
            <a:endParaRPr b="0" lang="en-US" sz="35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n-US" sz="3500" spc="-1" strike="noStrike">
                <a:solidFill>
                  <a:srgbClr val="333399"/>
                </a:solidFill>
                <a:latin typeface="Arial"/>
                <a:ea typeface="Arial"/>
              </a:rPr>
              <a:t>Mentor:</a:t>
            </a:r>
            <a:r>
              <a:rPr b="1" i="1" lang="en-US" sz="3500" spc="-1" strike="noStrike">
                <a:solidFill>
                  <a:srgbClr val="333399"/>
                </a:solidFill>
                <a:latin typeface="Arial"/>
                <a:ea typeface="Arial"/>
              </a:rPr>
              <a:t> </a:t>
            </a:r>
            <a:r>
              <a:rPr b="0" lang="en-US" sz="3500" spc="-1" strike="noStrike">
                <a:solidFill>
                  <a:srgbClr val="333399"/>
                </a:solidFill>
                <a:latin typeface="Arial"/>
                <a:ea typeface="Arial"/>
              </a:rPr>
              <a:t>Mark Finlayson,</a:t>
            </a:r>
            <a:r>
              <a:rPr b="0" i="1" lang="en-US" sz="3500" spc="-1" strike="noStrike">
                <a:solidFill>
                  <a:srgbClr val="333399"/>
                </a:solidFill>
                <a:latin typeface="Arial"/>
                <a:ea typeface="Arial"/>
              </a:rPr>
              <a:t> </a:t>
            </a:r>
            <a:r>
              <a:rPr b="0" lang="en-US" sz="3500" spc="-1" strike="noStrike">
                <a:solidFill>
                  <a:srgbClr val="333399"/>
                </a:solidFill>
                <a:latin typeface="Arial"/>
                <a:ea typeface="Arial"/>
              </a:rPr>
              <a:t>Florida International University </a:t>
            </a:r>
            <a:endParaRPr b="0" lang="en-US" sz="35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n-US" sz="3500" spc="-1" strike="noStrike">
                <a:solidFill>
                  <a:srgbClr val="333399"/>
                </a:solidFill>
                <a:latin typeface="Arial"/>
                <a:ea typeface="Arial"/>
              </a:rPr>
              <a:t>Professor:</a:t>
            </a:r>
            <a:r>
              <a:rPr b="1" i="1" lang="en-US" sz="3500" spc="-1" strike="noStrike">
                <a:solidFill>
                  <a:srgbClr val="333399"/>
                </a:solidFill>
                <a:latin typeface="Arial"/>
                <a:ea typeface="Arial"/>
              </a:rPr>
              <a:t> </a:t>
            </a:r>
            <a:r>
              <a:rPr b="0" lang="en-US" sz="3500" spc="-1" strike="noStrike">
                <a:solidFill>
                  <a:srgbClr val="333399"/>
                </a:solidFill>
                <a:latin typeface="Arial"/>
                <a:ea typeface="Arial"/>
              </a:rPr>
              <a:t>Masoud Sadjadi, Florida International University</a:t>
            </a:r>
            <a:endParaRPr b="0" lang="en-US" sz="3500" spc="-1" strike="noStrike">
              <a:latin typeface="Arial"/>
            </a:endParaRPr>
          </a:p>
        </p:txBody>
      </p:sp>
      <p:sp>
        <p:nvSpPr>
          <p:cNvPr id="43" name="CustomShape 3"/>
          <p:cNvSpPr/>
          <p:nvPr/>
        </p:nvSpPr>
        <p:spPr>
          <a:xfrm>
            <a:off x="990720" y="5731560"/>
            <a:ext cx="31088880" cy="35660880"/>
          </a:xfrm>
          <a:prstGeom prst="rect">
            <a:avLst/>
          </a:prstGeom>
          <a:noFill/>
          <a:ln w="6336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4" name="CustomShape 4"/>
          <p:cNvSpPr/>
          <p:nvPr/>
        </p:nvSpPr>
        <p:spPr>
          <a:xfrm>
            <a:off x="1636560" y="6324480"/>
            <a:ext cx="9423720" cy="549720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274320" rIns="98640" tIns="0" bIns="49320"/>
          <a:p>
            <a:pPr algn="ctr">
              <a:lnSpc>
                <a:spcPct val="150000"/>
              </a:lnSpc>
            </a:pPr>
            <a:r>
              <a:rPr b="1" lang="en-US" sz="4400" spc="-1" strike="noStrike">
                <a:solidFill>
                  <a:srgbClr val="333399"/>
                </a:solidFill>
                <a:latin typeface="Arial"/>
                <a:ea typeface="Arial"/>
              </a:rPr>
              <a:t>Problem</a:t>
            </a:r>
            <a:endParaRPr b="0" lang="en-US" sz="44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Temporary web content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Filtering and parsing is time consuming and difficult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Content not available offline and not easily shareable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No solution exists</a:t>
            </a:r>
            <a:endParaRPr b="0" lang="en-US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4000" spc="-1" strike="noStrike">
              <a:latin typeface="Arial"/>
            </a:endParaRPr>
          </a:p>
        </p:txBody>
      </p:sp>
      <p:sp>
        <p:nvSpPr>
          <p:cNvPr id="45" name="CustomShape 5"/>
          <p:cNvSpPr/>
          <p:nvPr/>
        </p:nvSpPr>
        <p:spPr>
          <a:xfrm>
            <a:off x="990720" y="41615640"/>
            <a:ext cx="4979160" cy="62064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8640" rIns="98640" tIns="49320" bIns="49320"/>
          <a:p>
            <a:pPr algn="ctr">
              <a:lnSpc>
                <a:spcPct val="100000"/>
              </a:lnSpc>
            </a:pPr>
            <a:r>
              <a:rPr b="1" lang="en-US" sz="4100" spc="-1" strike="noStrike">
                <a:solidFill>
                  <a:srgbClr val="333399"/>
                </a:solidFill>
                <a:latin typeface="Arial"/>
                <a:ea typeface="Arial"/>
              </a:rPr>
              <a:t>Acknowledgment</a:t>
            </a:r>
            <a:endParaRPr b="0" lang="en-US" sz="4100" spc="-1" strike="noStrike">
              <a:latin typeface="Arial"/>
            </a:endParaRPr>
          </a:p>
        </p:txBody>
      </p:sp>
      <p:sp>
        <p:nvSpPr>
          <p:cNvPr id="46" name="CustomShape 6"/>
          <p:cNvSpPr/>
          <p:nvPr/>
        </p:nvSpPr>
        <p:spPr>
          <a:xfrm>
            <a:off x="15468480" y="511920"/>
            <a:ext cx="4723560" cy="1077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333399"/>
                </a:solidFill>
                <a:latin typeface="Arial"/>
                <a:ea typeface="Arial"/>
              </a:rPr>
              <a:t>School of Computing &amp; Information Sciences</a:t>
            </a:r>
            <a:endParaRPr b="0" lang="en-US" sz="3200" spc="-1" strike="noStrike">
              <a:latin typeface="Arial"/>
            </a:endParaRPr>
          </a:p>
        </p:txBody>
      </p:sp>
      <p:pic>
        <p:nvPicPr>
          <p:cNvPr id="47" name="Shape 170" descr=""/>
          <p:cNvPicPr/>
          <p:nvPr/>
        </p:nvPicPr>
        <p:blipFill>
          <a:blip r:embed="rId1"/>
          <a:stretch/>
        </p:blipFill>
        <p:spPr>
          <a:xfrm>
            <a:off x="12725640" y="446760"/>
            <a:ext cx="2629800" cy="1218600"/>
          </a:xfrm>
          <a:prstGeom prst="rect">
            <a:avLst/>
          </a:prstGeom>
          <a:ln>
            <a:noFill/>
          </a:ln>
        </p:spPr>
      </p:pic>
      <p:sp>
        <p:nvSpPr>
          <p:cNvPr id="48" name="CustomShape 7"/>
          <p:cNvSpPr/>
          <p:nvPr/>
        </p:nvSpPr>
        <p:spPr>
          <a:xfrm>
            <a:off x="1636560" y="23137560"/>
            <a:ext cx="9710640" cy="357192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274320" rIns="98640" tIns="182880" bIns="49320"/>
          <a:p>
            <a:pPr algn="ctr">
              <a:lnSpc>
                <a:spcPct val="150000"/>
              </a:lnSpc>
            </a:pPr>
            <a:r>
              <a:rPr b="1" lang="en-US" sz="4400" spc="-1" strike="noStrike">
                <a:solidFill>
                  <a:srgbClr val="333399"/>
                </a:solidFill>
                <a:latin typeface="Arial"/>
                <a:ea typeface="Arial"/>
              </a:rPr>
              <a:t>Current System</a:t>
            </a:r>
            <a:endParaRPr b="0" lang="en-US" sz="44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Previous projects were incomplete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Existing partial solutions have been deprecated</a:t>
            </a:r>
            <a:endParaRPr b="0" lang="en-US" sz="4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4000" spc="-1" strike="noStrike">
              <a:latin typeface="Arial"/>
            </a:endParaRPr>
          </a:p>
        </p:txBody>
      </p:sp>
      <p:sp>
        <p:nvSpPr>
          <p:cNvPr id="49" name="CustomShape 8"/>
          <p:cNvSpPr/>
          <p:nvPr/>
        </p:nvSpPr>
        <p:spPr>
          <a:xfrm>
            <a:off x="1636560" y="27283680"/>
            <a:ext cx="9710640" cy="904896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274320" rIns="98640" tIns="182880" bIns="49320"/>
          <a:p>
            <a:pPr algn="ctr">
              <a:lnSpc>
                <a:spcPct val="150000"/>
              </a:lnSpc>
            </a:pPr>
            <a:r>
              <a:rPr b="1" lang="en-US" sz="4400" spc="-1" strike="noStrike">
                <a:solidFill>
                  <a:srgbClr val="333399"/>
                </a:solidFill>
                <a:latin typeface="Arial"/>
                <a:ea typeface="Arial"/>
              </a:rPr>
              <a:t>Requirements</a:t>
            </a:r>
            <a:endParaRPr b="0" lang="en-US" sz="44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Batch download large sets of pages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Archive web page in format that allows easy programmatic access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Encapsulate this archive in a single file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Ability to easily view web archive 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Identify and extract the main textual content of the article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Identify and extract the metadata of the article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Cross-platform</a:t>
            </a:r>
            <a:endParaRPr b="0" lang="en-US" sz="4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4000" spc="-1" strike="noStrike">
              <a:latin typeface="Arial"/>
            </a:endParaRPr>
          </a:p>
        </p:txBody>
      </p:sp>
      <p:sp>
        <p:nvSpPr>
          <p:cNvPr id="50" name="CustomShape 9"/>
          <p:cNvSpPr/>
          <p:nvPr/>
        </p:nvSpPr>
        <p:spPr>
          <a:xfrm>
            <a:off x="12183480" y="23125320"/>
            <a:ext cx="19090800" cy="925704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8640" rIns="98640" tIns="49320" bIns="49320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333399"/>
                </a:solidFill>
                <a:latin typeface="Arial"/>
                <a:ea typeface="Arial"/>
              </a:rPr>
              <a:t>System Design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51" name="CustomShape 10"/>
          <p:cNvSpPr/>
          <p:nvPr/>
        </p:nvSpPr>
        <p:spPr>
          <a:xfrm>
            <a:off x="12183480" y="33085080"/>
            <a:ext cx="9974880" cy="760536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274320" rIns="98640" tIns="182880" bIns="49320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333399"/>
                </a:solidFill>
                <a:latin typeface="Arial"/>
                <a:ea typeface="Arial"/>
              </a:rPr>
              <a:t>Object Design 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52" name="CustomShape 11"/>
          <p:cNvSpPr/>
          <p:nvPr/>
        </p:nvSpPr>
        <p:spPr>
          <a:xfrm>
            <a:off x="22968000" y="6350040"/>
            <a:ext cx="8306280" cy="547164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274320" rIns="98640" tIns="0" bIns="49320"/>
          <a:p>
            <a:pPr algn="ctr">
              <a:lnSpc>
                <a:spcPct val="150000"/>
              </a:lnSpc>
            </a:pPr>
            <a:r>
              <a:rPr b="1" lang="en-US" sz="4400" spc="-1" strike="noStrike">
                <a:solidFill>
                  <a:srgbClr val="333399"/>
                </a:solidFill>
                <a:latin typeface="Arial"/>
                <a:ea typeface="Arial"/>
              </a:rPr>
              <a:t>Implementation</a:t>
            </a:r>
            <a:endParaRPr b="0" lang="en-US" sz="44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Python2.7 and wget for the downloading CLI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Electron, HTML5, CSS3, and JS for the GUI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Python2.7 and BeautifulSoup for the content extraction</a:t>
            </a:r>
            <a:endParaRPr b="0" lang="en-US" sz="4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4000" spc="-1" strike="noStrike">
              <a:latin typeface="Arial"/>
            </a:endParaRPr>
          </a:p>
        </p:txBody>
      </p:sp>
      <p:sp>
        <p:nvSpPr>
          <p:cNvPr id="53" name="CustomShape 12"/>
          <p:cNvSpPr/>
          <p:nvPr/>
        </p:nvSpPr>
        <p:spPr>
          <a:xfrm>
            <a:off x="1636560" y="36986760"/>
            <a:ext cx="9710640" cy="370368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274320" rIns="98640" tIns="182880" bIns="49320"/>
          <a:p>
            <a:pPr algn="ctr">
              <a:lnSpc>
                <a:spcPct val="150000"/>
              </a:lnSpc>
            </a:pPr>
            <a:r>
              <a:rPr b="1" lang="en-US" sz="4400" spc="-1" strike="noStrike">
                <a:solidFill>
                  <a:srgbClr val="333399"/>
                </a:solidFill>
                <a:latin typeface="Arial"/>
                <a:ea typeface="Arial"/>
              </a:rPr>
              <a:t>Verification</a:t>
            </a:r>
            <a:endParaRPr b="0" lang="en-US" sz="44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Unit testing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Integration testing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Tested on 5GB of articles</a:t>
            </a:r>
            <a:endParaRPr b="0" lang="en-US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4000" spc="-1" strike="noStrike">
              <a:latin typeface="Arial"/>
            </a:endParaRPr>
          </a:p>
        </p:txBody>
      </p:sp>
      <p:sp>
        <p:nvSpPr>
          <p:cNvPr id="54" name="CustomShape 13"/>
          <p:cNvSpPr/>
          <p:nvPr/>
        </p:nvSpPr>
        <p:spPr>
          <a:xfrm>
            <a:off x="1636560" y="12498120"/>
            <a:ext cx="29637720" cy="1005120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8640" rIns="98640" tIns="182880" bIns="49320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333399"/>
                </a:solidFill>
                <a:latin typeface="Arial"/>
                <a:ea typeface="Arial"/>
              </a:rPr>
              <a:t>Screenshots</a:t>
            </a:r>
            <a:endParaRPr b="0" lang="en-US" sz="4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55" name="CustomShape 14"/>
          <p:cNvSpPr/>
          <p:nvPr/>
        </p:nvSpPr>
        <p:spPr>
          <a:xfrm>
            <a:off x="23085000" y="33085080"/>
            <a:ext cx="8189280" cy="760536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274320" rIns="98640" tIns="182880" bIns="49320"/>
          <a:p>
            <a:pPr algn="ctr">
              <a:lnSpc>
                <a:spcPct val="150000"/>
              </a:lnSpc>
            </a:pPr>
            <a:r>
              <a:rPr b="1" lang="en-US" sz="4400" spc="-1" strike="noStrike">
                <a:solidFill>
                  <a:srgbClr val="333399"/>
                </a:solidFill>
                <a:latin typeface="Arial"/>
                <a:ea typeface="Arial"/>
              </a:rPr>
              <a:t>Summary</a:t>
            </a:r>
            <a:endParaRPr b="0" lang="en-US" sz="4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Our work allows users to: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Download and archive batches of web pages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Extract important information from the web pages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View these web pages on any platform</a:t>
            </a:r>
            <a:endParaRPr b="0" lang="en-US" sz="4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en-US" sz="4000" spc="-1" strike="noStrike">
              <a:latin typeface="Arial"/>
            </a:endParaRPr>
          </a:p>
        </p:txBody>
      </p:sp>
      <p:sp>
        <p:nvSpPr>
          <p:cNvPr id="56" name="CustomShape 15"/>
          <p:cNvSpPr/>
          <p:nvPr/>
        </p:nvSpPr>
        <p:spPr>
          <a:xfrm>
            <a:off x="990720" y="609480"/>
            <a:ext cx="4723560" cy="4114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" name="CustomShape 16"/>
          <p:cNvSpPr/>
          <p:nvPr/>
        </p:nvSpPr>
        <p:spPr>
          <a:xfrm>
            <a:off x="27203400" y="609480"/>
            <a:ext cx="4723560" cy="4114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" name="CustomShape 17"/>
          <p:cNvSpPr/>
          <p:nvPr/>
        </p:nvSpPr>
        <p:spPr>
          <a:xfrm>
            <a:off x="12183480" y="6324480"/>
            <a:ext cx="9661320" cy="549720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274320" tIns="0" bIns="49320"/>
          <a:p>
            <a:pPr algn="ctr">
              <a:lnSpc>
                <a:spcPct val="150000"/>
              </a:lnSpc>
            </a:pPr>
            <a:r>
              <a:rPr b="1" lang="en-US" sz="4400" spc="-1" strike="noStrike">
                <a:solidFill>
                  <a:srgbClr val="333399"/>
                </a:solidFill>
                <a:latin typeface="Arial"/>
                <a:ea typeface="Arial"/>
              </a:rPr>
              <a:t>Solution</a:t>
            </a:r>
            <a:endParaRPr b="0" lang="en-US" sz="44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Intuitive CLI for downloading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Introduce custom file format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Create GUI for viewing and interfacing with custom file format</a:t>
            </a:r>
            <a:endParaRPr b="0" lang="en-US" sz="40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33399"/>
              </a:buClr>
              <a:buFont typeface="Arial"/>
              <a:buChar char="●"/>
            </a:pPr>
            <a:r>
              <a:rPr b="0" lang="en-US" sz="4000" spc="-1" strike="noStrike">
                <a:solidFill>
                  <a:srgbClr val="333399"/>
                </a:solidFill>
                <a:latin typeface="Arial"/>
                <a:ea typeface="Arial"/>
              </a:rPr>
              <a:t>Extract content of web pages through metadata and natural language processing</a:t>
            </a:r>
            <a:endParaRPr b="0" lang="en-US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4000" spc="-1" strike="noStrike">
              <a:latin typeface="Arial"/>
            </a:endParaRPr>
          </a:p>
        </p:txBody>
      </p:sp>
      <p:sp>
        <p:nvSpPr>
          <p:cNvPr id="59" name="CustomShape 18"/>
          <p:cNvSpPr/>
          <p:nvPr/>
        </p:nvSpPr>
        <p:spPr>
          <a:xfrm>
            <a:off x="6420600" y="41615640"/>
            <a:ext cx="25658640" cy="1355760"/>
          </a:xfrm>
          <a:prstGeom prst="rect">
            <a:avLst/>
          </a:prstGeom>
          <a:noFill/>
          <a:ln w="6336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tIns="91440" bIns="91440"/>
          <a:p>
            <a:pPr algn="ctr">
              <a:lnSpc>
                <a:spcPct val="100000"/>
              </a:lnSpc>
            </a:pPr>
            <a:r>
              <a:rPr b="0" lang="en-US" sz="3900" spc="-1" strike="noStrike">
                <a:solidFill>
                  <a:srgbClr val="333399"/>
                </a:solidFill>
                <a:latin typeface="Arial"/>
                <a:ea typeface="Arial"/>
              </a:rPr>
              <a:t>The material presented in this poster is based upon the work supported by Mark Finlayson, Andres Cremisini, and  Pedro Torres-Carrasquillo. I am thankful to the help that I received from my group member Juan Alvarado.</a:t>
            </a:r>
            <a:endParaRPr b="0" lang="en-US" sz="39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3900" spc="-1" strike="noStrike">
              <a:latin typeface="Arial"/>
            </a:endParaRPr>
          </a:p>
        </p:txBody>
      </p:sp>
      <p:pic>
        <p:nvPicPr>
          <p:cNvPr id="60" name="Shape 183" descr=""/>
          <p:cNvPicPr/>
          <p:nvPr/>
        </p:nvPicPr>
        <p:blipFill>
          <a:blip r:embed="rId2"/>
          <a:stretch/>
        </p:blipFill>
        <p:spPr>
          <a:xfrm>
            <a:off x="20068200" y="13839480"/>
            <a:ext cx="8408520" cy="4642920"/>
          </a:xfrm>
          <a:prstGeom prst="rect">
            <a:avLst/>
          </a:prstGeom>
          <a:ln>
            <a:noFill/>
          </a:ln>
        </p:spPr>
      </p:pic>
      <p:pic>
        <p:nvPicPr>
          <p:cNvPr id="61" name="Shape 184" descr=""/>
          <p:cNvPicPr/>
          <p:nvPr/>
        </p:nvPicPr>
        <p:blipFill>
          <a:blip r:embed="rId3"/>
          <a:stretch/>
        </p:blipFill>
        <p:spPr>
          <a:xfrm>
            <a:off x="10696320" y="13996800"/>
            <a:ext cx="8238600" cy="6138360"/>
          </a:xfrm>
          <a:prstGeom prst="rect">
            <a:avLst/>
          </a:prstGeom>
          <a:ln>
            <a:noFill/>
          </a:ln>
        </p:spPr>
      </p:pic>
      <p:pic>
        <p:nvPicPr>
          <p:cNvPr id="62" name="Shape 185" descr=""/>
          <p:cNvPicPr/>
          <p:nvPr/>
        </p:nvPicPr>
        <p:blipFill>
          <a:blip r:embed="rId4"/>
          <a:stretch/>
        </p:blipFill>
        <p:spPr>
          <a:xfrm>
            <a:off x="2026080" y="13996800"/>
            <a:ext cx="7887960" cy="6138360"/>
          </a:xfrm>
          <a:prstGeom prst="rect">
            <a:avLst/>
          </a:prstGeom>
          <a:ln>
            <a:noFill/>
          </a:ln>
        </p:spPr>
      </p:pic>
      <p:sp>
        <p:nvSpPr>
          <p:cNvPr id="63" name="CustomShape 19"/>
          <p:cNvSpPr/>
          <p:nvPr/>
        </p:nvSpPr>
        <p:spPr>
          <a:xfrm>
            <a:off x="3608280" y="20141280"/>
            <a:ext cx="4723560" cy="889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en-US" sz="4100" spc="-1" strike="noStrike">
                <a:solidFill>
                  <a:srgbClr val="333399"/>
                </a:solidFill>
                <a:latin typeface="Arial"/>
                <a:ea typeface="Arial"/>
              </a:rPr>
              <a:t>Main Screen</a:t>
            </a:r>
            <a:endParaRPr b="0" lang="en-US" sz="4100" spc="-1" strike="noStrike">
              <a:latin typeface="Arial"/>
            </a:endParaRPr>
          </a:p>
        </p:txBody>
      </p:sp>
      <p:sp>
        <p:nvSpPr>
          <p:cNvPr id="64" name="CustomShape 20"/>
          <p:cNvSpPr/>
          <p:nvPr/>
        </p:nvSpPr>
        <p:spPr>
          <a:xfrm>
            <a:off x="23643000" y="12948480"/>
            <a:ext cx="5394600" cy="1022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en-US" sz="4100" spc="-1" strike="noStrike">
                <a:solidFill>
                  <a:srgbClr val="333399"/>
                </a:solidFill>
                <a:latin typeface="Arial"/>
                <a:ea typeface="Arial"/>
              </a:rPr>
              <a:t>Viewing Screen</a:t>
            </a:r>
            <a:endParaRPr b="0" lang="en-US" sz="4100" spc="-1" strike="noStrike">
              <a:latin typeface="Arial"/>
            </a:endParaRPr>
          </a:p>
        </p:txBody>
      </p:sp>
      <p:sp>
        <p:nvSpPr>
          <p:cNvPr id="65" name="CustomShape 21"/>
          <p:cNvSpPr/>
          <p:nvPr/>
        </p:nvSpPr>
        <p:spPr>
          <a:xfrm>
            <a:off x="11937600" y="20159640"/>
            <a:ext cx="5792040" cy="889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en-US" sz="4100" spc="-1" strike="noStrike">
                <a:solidFill>
                  <a:srgbClr val="333399"/>
                </a:solidFill>
                <a:latin typeface="Arial"/>
                <a:ea typeface="Arial"/>
              </a:rPr>
              <a:t>Downloading Screen</a:t>
            </a:r>
            <a:endParaRPr b="0" lang="en-US" sz="4100" spc="-1" strike="noStrike">
              <a:latin typeface="Arial"/>
            </a:endParaRPr>
          </a:p>
        </p:txBody>
      </p:sp>
      <p:sp>
        <p:nvSpPr>
          <p:cNvPr id="66" name="CustomShape 22"/>
          <p:cNvSpPr/>
          <p:nvPr/>
        </p:nvSpPr>
        <p:spPr>
          <a:xfrm>
            <a:off x="20318400" y="19653480"/>
            <a:ext cx="5394600" cy="145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100" spc="-1" strike="noStrike">
                <a:solidFill>
                  <a:srgbClr val="333399"/>
                </a:solidFill>
                <a:latin typeface="Arial"/>
                <a:ea typeface="Arial"/>
              </a:rPr>
              <a:t>Extracted</a:t>
            </a:r>
            <a:endParaRPr b="0" lang="en-US" sz="41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4100" spc="-1" strike="noStrike">
                <a:solidFill>
                  <a:srgbClr val="333399"/>
                </a:solidFill>
                <a:latin typeface="Arial"/>
                <a:ea typeface="Arial"/>
              </a:rPr>
              <a:t>Information</a:t>
            </a:r>
            <a:endParaRPr b="0" lang="en-US" sz="4100" spc="-1" strike="noStrike">
              <a:latin typeface="Arial"/>
            </a:endParaRPr>
          </a:p>
        </p:txBody>
      </p:sp>
      <p:pic>
        <p:nvPicPr>
          <p:cNvPr id="67" name="Shape 190" descr=""/>
          <p:cNvPicPr/>
          <p:nvPr/>
        </p:nvPicPr>
        <p:blipFill>
          <a:blip r:embed="rId5"/>
          <a:stretch/>
        </p:blipFill>
        <p:spPr>
          <a:xfrm>
            <a:off x="1803600" y="3477240"/>
            <a:ext cx="5394600" cy="1529640"/>
          </a:xfrm>
          <a:prstGeom prst="rect">
            <a:avLst/>
          </a:prstGeom>
          <a:ln>
            <a:noFill/>
          </a:ln>
        </p:spPr>
      </p:pic>
      <p:sp>
        <p:nvSpPr>
          <p:cNvPr id="68" name="CustomShape 23"/>
          <p:cNvSpPr/>
          <p:nvPr/>
        </p:nvSpPr>
        <p:spPr>
          <a:xfrm>
            <a:off x="17292600" y="20203560"/>
            <a:ext cx="180360" cy="23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9" name="Shape 192" descr=""/>
          <p:cNvPicPr/>
          <p:nvPr/>
        </p:nvPicPr>
        <p:blipFill>
          <a:blip r:embed="rId6"/>
          <a:stretch/>
        </p:blipFill>
        <p:spPr>
          <a:xfrm>
            <a:off x="4367160" y="1589760"/>
            <a:ext cx="4249440" cy="1254960"/>
          </a:xfrm>
          <a:prstGeom prst="rect">
            <a:avLst/>
          </a:prstGeom>
          <a:ln>
            <a:noFill/>
          </a:ln>
        </p:spPr>
      </p:pic>
      <p:pic>
        <p:nvPicPr>
          <p:cNvPr id="70" name="Shape 193" descr=""/>
          <p:cNvPicPr/>
          <p:nvPr/>
        </p:nvPicPr>
        <p:blipFill>
          <a:blip r:embed="rId7"/>
          <a:stretch/>
        </p:blipFill>
        <p:spPr>
          <a:xfrm>
            <a:off x="25934760" y="948240"/>
            <a:ext cx="1891440" cy="1891440"/>
          </a:xfrm>
          <a:prstGeom prst="rect">
            <a:avLst/>
          </a:prstGeom>
          <a:ln>
            <a:noFill/>
          </a:ln>
        </p:spPr>
      </p:pic>
      <p:pic>
        <p:nvPicPr>
          <p:cNvPr id="71" name="Shape 194" descr=""/>
          <p:cNvPicPr/>
          <p:nvPr/>
        </p:nvPicPr>
        <p:blipFill>
          <a:blip r:embed="rId8"/>
          <a:stretch/>
        </p:blipFill>
        <p:spPr>
          <a:xfrm>
            <a:off x="29095200" y="948240"/>
            <a:ext cx="1734840" cy="1891440"/>
          </a:xfrm>
          <a:prstGeom prst="rect">
            <a:avLst/>
          </a:prstGeom>
          <a:ln>
            <a:noFill/>
          </a:ln>
        </p:spPr>
      </p:pic>
      <p:pic>
        <p:nvPicPr>
          <p:cNvPr id="72" name="Shape 195" descr=""/>
          <p:cNvPicPr/>
          <p:nvPr/>
        </p:nvPicPr>
        <p:blipFill>
          <a:blip r:embed="rId9"/>
          <a:stretch/>
        </p:blipFill>
        <p:spPr>
          <a:xfrm>
            <a:off x="26923680" y="3258360"/>
            <a:ext cx="3263760" cy="1827360"/>
          </a:xfrm>
          <a:prstGeom prst="rect">
            <a:avLst/>
          </a:prstGeom>
          <a:ln>
            <a:noFill/>
          </a:ln>
        </p:spPr>
      </p:pic>
      <p:sp>
        <p:nvSpPr>
          <p:cNvPr id="73" name="CustomShape 24"/>
          <p:cNvSpPr/>
          <p:nvPr/>
        </p:nvSpPr>
        <p:spPr>
          <a:xfrm>
            <a:off x="26311320" y="29671200"/>
            <a:ext cx="4249440" cy="145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r>
              <a:rPr b="0" lang="en-US" sz="3600" spc="-1" strike="noStrike">
                <a:solidFill>
                  <a:srgbClr val="333399"/>
                </a:solidFill>
                <a:latin typeface="Arial"/>
                <a:ea typeface="Arial"/>
              </a:rPr>
              <a:t>Structure of</a:t>
            </a:r>
            <a:endParaRPr b="0" lang="en-US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en-US" sz="3600" spc="-1" strike="noStrike">
                <a:solidFill>
                  <a:srgbClr val="333399"/>
                </a:solidFill>
                <a:latin typeface="Arial"/>
                <a:ea typeface="Arial"/>
              </a:rPr>
              <a:t>.wat file</a:t>
            </a:r>
            <a:endParaRPr b="0" lang="en-US" sz="3600" spc="-1" strike="noStrike">
              <a:latin typeface="Arial"/>
            </a:endParaRPr>
          </a:p>
        </p:txBody>
      </p:sp>
      <p:pic>
        <p:nvPicPr>
          <p:cNvPr id="74" name="Shape 197" descr=""/>
          <p:cNvPicPr/>
          <p:nvPr/>
        </p:nvPicPr>
        <p:blipFill>
          <a:blip r:embed="rId10"/>
          <a:stretch/>
        </p:blipFill>
        <p:spPr>
          <a:xfrm>
            <a:off x="12504240" y="34352280"/>
            <a:ext cx="9423720" cy="5999760"/>
          </a:xfrm>
          <a:prstGeom prst="rect">
            <a:avLst/>
          </a:prstGeom>
          <a:ln>
            <a:noFill/>
          </a:ln>
        </p:spPr>
      </p:pic>
      <p:pic>
        <p:nvPicPr>
          <p:cNvPr id="75" name="Shape 198" descr=""/>
          <p:cNvPicPr/>
          <p:nvPr/>
        </p:nvPicPr>
        <p:blipFill>
          <a:blip r:embed="rId11"/>
          <a:stretch/>
        </p:blipFill>
        <p:spPr>
          <a:xfrm>
            <a:off x="12433320" y="24445440"/>
            <a:ext cx="4933440" cy="5853600"/>
          </a:xfrm>
          <a:prstGeom prst="rect">
            <a:avLst/>
          </a:prstGeom>
          <a:ln>
            <a:noFill/>
          </a:ln>
        </p:spPr>
      </p:pic>
      <p:sp>
        <p:nvSpPr>
          <p:cNvPr id="76" name="CustomShape 25"/>
          <p:cNvSpPr/>
          <p:nvPr/>
        </p:nvSpPr>
        <p:spPr>
          <a:xfrm>
            <a:off x="12725280" y="30471120"/>
            <a:ext cx="3263760" cy="145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en-US" sz="4100" spc="-1" strike="noStrike">
                <a:solidFill>
                  <a:srgbClr val="333399"/>
                </a:solidFill>
                <a:latin typeface="Arial"/>
                <a:ea typeface="Arial"/>
              </a:rPr>
              <a:t>Overview of System</a:t>
            </a:r>
            <a:endParaRPr b="0" lang="en-US" sz="4100" spc="-1" strike="noStrike">
              <a:latin typeface="Arial"/>
            </a:endParaRPr>
          </a:p>
        </p:txBody>
      </p:sp>
      <p:pic>
        <p:nvPicPr>
          <p:cNvPr id="77" name="Shape 201" descr=""/>
          <p:cNvPicPr/>
          <p:nvPr/>
        </p:nvPicPr>
        <p:blipFill>
          <a:blip r:embed="rId12"/>
          <a:stretch/>
        </p:blipFill>
        <p:spPr>
          <a:xfrm>
            <a:off x="1803600" y="878400"/>
            <a:ext cx="1891440" cy="1874520"/>
          </a:xfrm>
          <a:prstGeom prst="rect">
            <a:avLst/>
          </a:prstGeom>
          <a:ln>
            <a:noFill/>
          </a:ln>
        </p:spPr>
      </p:pic>
      <p:pic>
        <p:nvPicPr>
          <p:cNvPr id="78" name="Shape 204" descr=""/>
          <p:cNvPicPr/>
          <p:nvPr/>
        </p:nvPicPr>
        <p:blipFill>
          <a:blip r:embed="rId13"/>
          <a:stretch/>
        </p:blipFill>
        <p:spPr>
          <a:xfrm>
            <a:off x="23085000" y="17895240"/>
            <a:ext cx="7677720" cy="4114080"/>
          </a:xfrm>
          <a:prstGeom prst="rect">
            <a:avLst/>
          </a:prstGeom>
          <a:ln>
            <a:noFill/>
          </a:ln>
        </p:spPr>
      </p:pic>
      <p:pic>
        <p:nvPicPr>
          <p:cNvPr id="79" name="Picture 2" descr=""/>
          <p:cNvPicPr/>
          <p:nvPr/>
        </p:nvPicPr>
        <p:blipFill>
          <a:blip r:embed="rId14"/>
          <a:stretch/>
        </p:blipFill>
        <p:spPr>
          <a:xfrm>
            <a:off x="18419400" y="24212880"/>
            <a:ext cx="6719400" cy="7758000"/>
          </a:xfrm>
          <a:prstGeom prst="rect">
            <a:avLst/>
          </a:prstGeom>
          <a:ln>
            <a:noFill/>
          </a:ln>
        </p:spPr>
      </p:pic>
      <p:sp>
        <p:nvSpPr>
          <p:cNvPr id="80" name="CustomShape 26"/>
          <p:cNvSpPr/>
          <p:nvPr/>
        </p:nvSpPr>
        <p:spPr>
          <a:xfrm>
            <a:off x="21570480" y="30350880"/>
            <a:ext cx="4137120" cy="145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r>
              <a:rPr b="0" lang="en-US" sz="3600" spc="-1" strike="noStrike">
                <a:solidFill>
                  <a:srgbClr val="333399"/>
                </a:solidFill>
                <a:latin typeface="Arial"/>
                <a:ea typeface="Arial"/>
              </a:rPr>
              <a:t>Overview of </a:t>
            </a:r>
            <a:endParaRPr b="0" lang="en-US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en-US" sz="3600" spc="-1" strike="noStrike">
                <a:solidFill>
                  <a:srgbClr val="333399"/>
                </a:solidFill>
                <a:latin typeface="Arial"/>
                <a:ea typeface="Arial"/>
              </a:rPr>
              <a:t>threaded downloader</a:t>
            </a:r>
            <a:endParaRPr b="0" lang="en-US" sz="3600" spc="-1" strike="noStrike">
              <a:latin typeface="Arial"/>
            </a:endParaRPr>
          </a:p>
        </p:txBody>
      </p:sp>
      <p:pic>
        <p:nvPicPr>
          <p:cNvPr id="81" name="Picture 4" descr=""/>
          <p:cNvPicPr/>
          <p:nvPr/>
        </p:nvPicPr>
        <p:blipFill>
          <a:blip r:embed="rId15"/>
          <a:stretch/>
        </p:blipFill>
        <p:spPr>
          <a:xfrm>
            <a:off x="26320680" y="25284960"/>
            <a:ext cx="4242600" cy="4242600"/>
          </a:xfrm>
          <a:prstGeom prst="rect">
            <a:avLst/>
          </a:prstGeom>
          <a:ln>
            <a:noFill/>
          </a:ln>
        </p:spPr>
      </p:pic>
      <p:sp>
        <p:nvSpPr>
          <p:cNvPr id="82" name="CustomShape 27"/>
          <p:cNvSpPr/>
          <p:nvPr/>
        </p:nvSpPr>
        <p:spPr>
          <a:xfrm>
            <a:off x="990720" y="42400800"/>
            <a:ext cx="4979160" cy="570600"/>
          </a:xfrm>
          <a:prstGeom prst="rect">
            <a:avLst/>
          </a:prstGeom>
          <a:solidFill>
            <a:schemeClr val="lt1"/>
          </a:solidFill>
          <a:ln w="12600">
            <a:solidFill>
              <a:schemeClr val="accent2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8640" rIns="98640" tIns="49320" bIns="49320"/>
          <a:p>
            <a:pPr algn="ctr">
              <a:lnSpc>
                <a:spcPct val="100000"/>
              </a:lnSpc>
            </a:pPr>
            <a:r>
              <a:rPr b="1" lang="en-US" sz="3600" spc="-1" strike="noStrike">
                <a:solidFill>
                  <a:srgbClr val="333399"/>
                </a:solidFill>
                <a:latin typeface="Arial"/>
                <a:ea typeface="Arial"/>
              </a:rPr>
              <a:t>Follow us @FIUSCIS</a:t>
            </a:r>
            <a:endParaRPr b="0" lang="en-US" sz="3600" spc="-1" strike="noStrike">
              <a:latin typeface="Arial"/>
            </a:endParaRPr>
          </a:p>
        </p:txBody>
      </p:sp>
    </p:spTree>
  </p:cSld>
  <p:transition spd="slow">
    <p:fade thruBlk="true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Application>LibreOffice/5.4.6.2$Linux_X86_64 LibreOffice_project/40$Build-2</Application>
  <Words>288</Words>
  <Paragraphs>57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mark allen fajet</dc:creator>
  <dc:description/>
  <dc:language>en-US</dc:language>
  <cp:lastModifiedBy/>
  <dcterms:modified xsi:type="dcterms:W3CDTF">2018-04-16T16:23:18Z</dcterms:modified>
  <cp:revision>6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Custom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</vt:i4>
  </property>
</Properties>
</file>