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800" cy="457200"/>
          </a:xfrm>
          <a:prstGeom prst="rect">
            <a:avLst/>
          </a:prstGeom>
          <a:noFill/>
          <a:ln>
            <a:noFill/>
          </a:ln>
        </p:spPr>
        <p:txBody>
          <a:bodyPr anchorCtr="0" anchor="t"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3" y="0"/>
            <a:ext cx="2971800" cy="457200"/>
          </a:xfrm>
          <a:prstGeom prst="rect">
            <a:avLst/>
          </a:prstGeom>
          <a:noFill/>
          <a:ln>
            <a:noFill/>
          </a:ln>
        </p:spPr>
        <p:txBody>
          <a:bodyPr anchorCtr="0" anchor="t"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Shape 6"/>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800" cy="4572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Shape 14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7 seconds.( I will select 2 best slides (i will give them extra points and students will present for CIS committee)</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 name="Shape 217"/>
        <p:cNvGrpSpPr/>
        <p:nvPr/>
      </p:nvGrpSpPr>
      <p:grpSpPr>
        <a:xfrm>
          <a:off x="0" y="0"/>
          <a:ext cx="0" cy="0"/>
          <a:chOff x="0" y="0"/>
          <a:chExt cx="0" cy="0"/>
        </a:xfrm>
      </p:grpSpPr>
      <p:sp>
        <p:nvSpPr>
          <p:cNvPr id="218" name="Shape 21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9" name="Shape 219"/>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20" name="Shape 220"/>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Shape 22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7" name="Shape 227"/>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28" name="Shape 228"/>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 name="Shape 234"/>
        <p:cNvGrpSpPr/>
        <p:nvPr/>
      </p:nvGrpSpPr>
      <p:grpSpPr>
        <a:xfrm>
          <a:off x="0" y="0"/>
          <a:ext cx="0" cy="0"/>
          <a:chOff x="0" y="0"/>
          <a:chExt cx="0" cy="0"/>
        </a:xfrm>
      </p:grpSpPr>
      <p:sp>
        <p:nvSpPr>
          <p:cNvPr id="235" name="Shape 23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 name="Shape 23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37" name="Shape 23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4" name="Shape 244"/>
        <p:cNvGrpSpPr/>
        <p:nvPr/>
      </p:nvGrpSpPr>
      <p:grpSpPr>
        <a:xfrm>
          <a:off x="0" y="0"/>
          <a:ext cx="0" cy="0"/>
          <a:chOff x="0" y="0"/>
          <a:chExt cx="0" cy="0"/>
        </a:xfrm>
      </p:grpSpPr>
      <p:sp>
        <p:nvSpPr>
          <p:cNvPr id="245" name="Shape 2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 name="Shape 24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a:p>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47" name="Shape 24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1" name="Shape 251"/>
        <p:cNvGrpSpPr/>
        <p:nvPr/>
      </p:nvGrpSpPr>
      <p:grpSpPr>
        <a:xfrm>
          <a:off x="0" y="0"/>
          <a:ext cx="0" cy="0"/>
          <a:chOff x="0" y="0"/>
          <a:chExt cx="0" cy="0"/>
        </a:xfrm>
      </p:grpSpPr>
      <p:sp>
        <p:nvSpPr>
          <p:cNvPr id="252" name="Shape 25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3" name="Shape 253"/>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a:p>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54" name="Shape 254"/>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8" name="Shape 258"/>
        <p:cNvGrpSpPr/>
        <p:nvPr/>
      </p:nvGrpSpPr>
      <p:grpSpPr>
        <a:xfrm>
          <a:off x="0" y="0"/>
          <a:ext cx="0" cy="0"/>
          <a:chOff x="0" y="0"/>
          <a:chExt cx="0" cy="0"/>
        </a:xfrm>
      </p:grpSpPr>
      <p:sp>
        <p:nvSpPr>
          <p:cNvPr id="259" name="Shape 25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Shape 260"/>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Include your contact information</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Ask if anyone has any questions for you.</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Thank your audience</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61" name="Shape 261"/>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4" name="Shape 154"/>
        <p:cNvGrpSpPr/>
        <p:nvPr/>
      </p:nvGrpSpPr>
      <p:grpSpPr>
        <a:xfrm>
          <a:off x="0" y="0"/>
          <a:ext cx="0" cy="0"/>
          <a:chOff x="0" y="0"/>
          <a:chExt cx="0" cy="0"/>
        </a:xfrm>
      </p:grpSpPr>
      <p:sp>
        <p:nvSpPr>
          <p:cNvPr id="155" name="Shape 15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6" name="Shape 15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endParaRPr/>
          </a:p>
          <a:p>
            <a:pPr indent="0" lvl="0" marL="0" marR="0" rtl="0" algn="l">
              <a:lnSpc>
                <a:spcPct val="100000"/>
              </a:lnSpc>
              <a:spcBef>
                <a:spcPts val="0"/>
              </a:spcBef>
              <a:spcAft>
                <a:spcPts val="0"/>
              </a:spcAft>
              <a:buNone/>
            </a:pPr>
            <a:r>
              <a:t/>
            </a:r>
            <a:endParaRPr/>
          </a:p>
        </p:txBody>
      </p:sp>
      <p:sp>
        <p:nvSpPr>
          <p:cNvPr id="157" name="Shape 15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2" name="Shape 162"/>
        <p:cNvGrpSpPr/>
        <p:nvPr/>
      </p:nvGrpSpPr>
      <p:grpSpPr>
        <a:xfrm>
          <a:off x="0" y="0"/>
          <a:ext cx="0" cy="0"/>
          <a:chOff x="0" y="0"/>
          <a:chExt cx="0" cy="0"/>
        </a:xfrm>
      </p:grpSpPr>
      <p:sp>
        <p:nvSpPr>
          <p:cNvPr id="163" name="Shape 1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4" name="Shape 164"/>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Clr>
                <a:schemeClr val="dk1"/>
              </a:buClr>
              <a:buFont typeface="Arial"/>
              <a:buNone/>
            </a:pPr>
            <a:r>
              <a:rPr lang="en-US"/>
              <a:t>20 seconds.</a:t>
            </a:r>
            <a:endParaRPr/>
          </a:p>
          <a:p>
            <a:pPr indent="0" lvl="0" marL="0" rtl="0">
              <a:spcBef>
                <a:spcPts val="0"/>
              </a:spcBef>
              <a:spcAft>
                <a:spcPts val="0"/>
              </a:spcAft>
              <a:buClr>
                <a:schemeClr val="dk1"/>
              </a:buClr>
              <a:buFont typeface="Arial"/>
              <a:buNone/>
            </a:pPr>
            <a:r>
              <a:rPr lang="en-US"/>
              <a:t>Introduce the problem that the your project (in new version) tackles with GIF or screenshot. </a:t>
            </a:r>
            <a:endParaRPr/>
          </a:p>
          <a:p>
            <a:pPr indent="0" lvl="0" marL="0" rtl="0">
              <a:spcBef>
                <a:spcPts val="0"/>
              </a:spcBef>
              <a:spcAft>
                <a:spcPts val="0"/>
              </a:spcAft>
              <a:buClr>
                <a:schemeClr val="dk1"/>
              </a:buClr>
              <a:buSzPts val="1100"/>
              <a:buFont typeface="Arial"/>
              <a:buNone/>
            </a:pPr>
            <a:r>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65" name="Shape 165"/>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9" name="Shape 169"/>
        <p:cNvGrpSpPr/>
        <p:nvPr/>
      </p:nvGrpSpPr>
      <p:grpSpPr>
        <a:xfrm>
          <a:off x="0" y="0"/>
          <a:ext cx="0" cy="0"/>
          <a:chOff x="0" y="0"/>
          <a:chExt cx="0" cy="0"/>
        </a:xfrm>
      </p:grpSpPr>
      <p:sp>
        <p:nvSpPr>
          <p:cNvPr id="170" name="Shape 17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1" name="Shape 171"/>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5 seconds</a:t>
            </a:r>
            <a:endParaRPr/>
          </a:p>
          <a:p>
            <a:pPr indent="0" lvl="0" marL="0" marR="0" rtl="0" algn="l">
              <a:spcBef>
                <a:spcPts val="0"/>
              </a:spcBef>
              <a:spcAft>
                <a:spcPts val="0"/>
              </a:spcAft>
              <a:buNone/>
            </a:pPr>
            <a:r>
              <a:rPr lang="en-US"/>
              <a:t>Show the Use Case Diagram for the whole project.</a:t>
            </a:r>
            <a:br>
              <a:rPr lang="en-US"/>
            </a:br>
            <a:r>
              <a:rPr lang="en-US"/>
              <a:t>Highlight your use cases.</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72" name="Shape 172"/>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7" name="Shape 177"/>
        <p:cNvGrpSpPr/>
        <p:nvPr/>
      </p:nvGrpSpPr>
      <p:grpSpPr>
        <a:xfrm>
          <a:off x="0" y="0"/>
          <a:ext cx="0" cy="0"/>
          <a:chOff x="0" y="0"/>
          <a:chExt cx="0" cy="0"/>
        </a:xfrm>
      </p:grpSpPr>
      <p:sp>
        <p:nvSpPr>
          <p:cNvPr id="178" name="Shape 17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9" name="Shape 179"/>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20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System decomposition; identify the architecture patterns used </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System deployment – h/w and s/w requirements </a:t>
            </a:r>
            <a:endParaRPr/>
          </a:p>
          <a:p>
            <a:pPr indent="0" lvl="0" marL="0" marR="0" rtl="0" algn="l">
              <a:spcBef>
                <a:spcPts val="360"/>
              </a:spcBef>
              <a:spcAft>
                <a:spcPts val="0"/>
              </a:spcAft>
              <a:buNone/>
            </a:pPr>
            <a:br>
              <a:rPr lang="en-US"/>
            </a:br>
            <a:br>
              <a:rPr lang="en-US"/>
            </a:b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80" name="Shape 180"/>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6" name="Shape 186"/>
        <p:cNvGrpSpPr/>
        <p:nvPr/>
      </p:nvGrpSpPr>
      <p:grpSpPr>
        <a:xfrm>
          <a:off x="0" y="0"/>
          <a:ext cx="0" cy="0"/>
          <a:chOff x="0" y="0"/>
          <a:chExt cx="0" cy="0"/>
        </a:xfrm>
      </p:grpSpPr>
      <p:sp>
        <p:nvSpPr>
          <p:cNvPr id="187" name="Shape 18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8" name="Shape 188"/>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endParaRPr b="0" i="0" sz="1200" u="none" cap="none" strike="noStrike">
              <a:solidFill>
                <a:schemeClr val="dk1"/>
              </a:solidFill>
              <a:latin typeface="Calibri"/>
              <a:ea typeface="Calibri"/>
              <a:cs typeface="Calibri"/>
              <a:sym typeface="Calibri"/>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Identify the design patterns used (one or more slides).</a:t>
            </a:r>
            <a:endParaRPr/>
          </a:p>
          <a:p>
            <a:pPr indent="0" lvl="0" marL="0" rtl="0">
              <a:spcBef>
                <a:spcPts val="360"/>
              </a:spcBef>
              <a:spcAft>
                <a:spcPts val="0"/>
              </a:spcAft>
              <a:buNone/>
            </a:pPr>
            <a:r>
              <a:t/>
            </a:r>
            <a:endParaRPr/>
          </a:p>
          <a:p>
            <a:pPr indent="0" lvl="0" marL="0" marR="0" rtl="0" algn="l">
              <a:spcBef>
                <a:spcPts val="360"/>
              </a:spcBef>
              <a:spcAft>
                <a:spcPts val="0"/>
              </a:spcAft>
              <a:buNone/>
            </a:pPr>
            <a:r>
              <a:t/>
            </a:r>
            <a:endParaRPr/>
          </a:p>
        </p:txBody>
      </p:sp>
      <p:sp>
        <p:nvSpPr>
          <p:cNvPr id="189" name="Shape 189"/>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 name="Shape 194"/>
        <p:cNvGrpSpPr/>
        <p:nvPr/>
      </p:nvGrpSpPr>
      <p:grpSpPr>
        <a:xfrm>
          <a:off x="0" y="0"/>
          <a:ext cx="0" cy="0"/>
          <a:chOff x="0" y="0"/>
          <a:chExt cx="0" cy="0"/>
        </a:xfrm>
      </p:grpSpPr>
      <p:sp>
        <p:nvSpPr>
          <p:cNvPr id="195" name="Shape 19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 name="Shape 19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None/>
            </a:pPr>
            <a:r>
              <a:rPr lang="en-US"/>
              <a:t>5 seconds.</a:t>
            </a:r>
            <a:endParaRPr/>
          </a:p>
          <a:p>
            <a:pPr indent="0" lvl="0" marL="0" rtl="0">
              <a:spcBef>
                <a:spcPts val="0"/>
              </a:spcBef>
              <a:spcAft>
                <a:spcPts val="0"/>
              </a:spcAft>
              <a:buClr>
                <a:schemeClr val="dk1"/>
              </a:buClr>
              <a:buFont typeface="Arial"/>
              <a:buNone/>
            </a:pPr>
            <a:r>
              <a:rPr lang="en-US"/>
              <a:t>List the user stories that you worked on them.(put in order of importance). Stay focused on the parts that you have been working.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97" name="Shape 19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1" name="Shape 201"/>
        <p:cNvGrpSpPr/>
        <p:nvPr/>
      </p:nvGrpSpPr>
      <p:grpSpPr>
        <a:xfrm>
          <a:off x="0" y="0"/>
          <a:ext cx="0" cy="0"/>
          <a:chOff x="0" y="0"/>
          <a:chExt cx="0" cy="0"/>
        </a:xfrm>
      </p:grpSpPr>
      <p:sp>
        <p:nvSpPr>
          <p:cNvPr id="202" name="Shape 20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Shape 203"/>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60 seco</a:t>
            </a:r>
            <a:r>
              <a:rPr lang="en-US"/>
              <a:t>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The most important user story you worked on it. You have to describe this one very well and be proud of that.</a:t>
            </a:r>
            <a:endParaRPr/>
          </a:p>
          <a:p>
            <a:pPr indent="-317500" lvl="0" marL="457200" marR="0" rtl="0" algn="l">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indent="-317500" lvl="0" marL="457200" marR="0" rtl="0" algn="l">
              <a:spcBef>
                <a:spcPts val="0"/>
              </a:spcBef>
              <a:spcAft>
                <a:spcPts val="0"/>
              </a:spcAft>
              <a:buSzPts val="1400"/>
              <a:buChar char="-"/>
            </a:pPr>
            <a:r>
              <a:rPr lang="en-US"/>
              <a:t>Go into the details of the most important/significant tasks using bullet lists or visual graphs or state chart diagram</a:t>
            </a:r>
            <a:endParaRPr/>
          </a:p>
          <a:p>
            <a:pPr indent="-317500" lvl="0" marL="457200" marR="0" rtl="0" algn="l">
              <a:spcBef>
                <a:spcPts val="0"/>
              </a:spcBef>
              <a:spcAft>
                <a:spcPts val="0"/>
              </a:spcAft>
              <a:buSzPts val="1400"/>
              <a:buChar char="-"/>
            </a:pPr>
            <a:r>
              <a:rPr lang="en-US"/>
              <a:t>Sequence Diagram for this user story is mandatory  (in another separate page if required)</a:t>
            </a:r>
            <a:endParaRPr/>
          </a:p>
          <a:p>
            <a:pPr indent="-317500" lvl="0" marL="457200" marR="0" rtl="0" algn="l">
              <a:spcBef>
                <a:spcPts val="0"/>
              </a:spcBef>
              <a:spcAft>
                <a:spcPts val="0"/>
              </a:spcAft>
              <a:buSzPts val="1400"/>
              <a:buChar char="-"/>
            </a:pPr>
            <a:r>
              <a:rPr lang="en-US"/>
              <a:t>Demo using </a:t>
            </a:r>
            <a:r>
              <a:rPr b="1" lang="en-US"/>
              <a:t>screenshots or GIF</a:t>
            </a:r>
            <a:r>
              <a:rPr lang="en-US"/>
              <a:t> (in another separate page if required)</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04" name="Shape 204"/>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9" name="Shape 209"/>
        <p:cNvGrpSpPr/>
        <p:nvPr/>
      </p:nvGrpSpPr>
      <p:grpSpPr>
        <a:xfrm>
          <a:off x="0" y="0"/>
          <a:ext cx="0" cy="0"/>
          <a:chOff x="0" y="0"/>
          <a:chExt cx="0" cy="0"/>
        </a:xfrm>
      </p:grpSpPr>
      <p:sp>
        <p:nvSpPr>
          <p:cNvPr id="210" name="Shape 21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1" name="Shape 211"/>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12" name="Shape 212"/>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9" name="Shape 19"/>
          <p:cNvSpPr txBox="1"/>
          <p:nvPr>
            <p:ph type="ctrTitle"/>
          </p:nvPr>
        </p:nvSpPr>
        <p:spPr>
          <a:xfrm>
            <a:off x="1600200" y="2492375"/>
            <a:ext cx="6762749" cy="1470025"/>
          </a:xfrm>
          <a:prstGeom prst="rect">
            <a:avLst/>
          </a:prstGeom>
          <a:noFill/>
          <a:ln>
            <a:noFill/>
          </a:ln>
        </p:spPr>
        <p:txBody>
          <a:bodyPr anchorCtr="0" anchor="b" bIns="91425" lIns="91425" spcFirstLastPara="1" rIns="91425" wrap="square" tIns="91425"/>
          <a:lstStyle>
            <a:lvl1pPr indent="0" lvl="0" marL="0" marR="0" rtl="0" algn="r">
              <a:spcBef>
                <a:spcPts val="0"/>
              </a:spcBef>
              <a:spcAft>
                <a:spcPts val="0"/>
              </a:spcAft>
              <a:buSzPts val="1400"/>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1" y="3966882"/>
            <a:ext cx="6762749" cy="1752600"/>
          </a:xfrm>
          <a:prstGeom prst="rect">
            <a:avLst/>
          </a:prstGeom>
          <a:noFill/>
          <a:ln>
            <a:noFill/>
          </a:ln>
        </p:spPr>
        <p:txBody>
          <a:bodyPr anchorCtr="0" anchor="t" bIns="91425" lIns="91425" spcFirstLastPara="1" rIns="91425" wrap="square" tIns="91425"/>
          <a:lstStyle>
            <a:lvl1pPr indent="0" lvl="0" marL="0" marR="0" rtl="0" algn="r">
              <a:spcBef>
                <a:spcPts val="600"/>
              </a:spcBef>
              <a:spcAft>
                <a:spcPts val="0"/>
              </a:spcAft>
              <a:buClr>
                <a:schemeClr val="lt1"/>
              </a:buClr>
              <a:buSzPts val="2200"/>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SzPts val="2000"/>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
        <p:nvSpPr>
          <p:cNvPr id="22" name="Shape 22"/>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95" name="Shape 9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00" name="Shape 100"/>
          <p:cNvSpPr txBox="1"/>
          <p:nvPr>
            <p:ph type="title"/>
          </p:nvPr>
        </p:nvSpPr>
        <p:spPr>
          <a:xfrm>
            <a:off x="779464" y="590550"/>
            <a:ext cx="3657600" cy="1162050"/>
          </a:xfrm>
          <a:prstGeom prst="rect">
            <a:avLst/>
          </a:prstGeom>
          <a:noFill/>
          <a:ln>
            <a:noFill/>
          </a:ln>
        </p:spPr>
        <p:txBody>
          <a:bodyPr anchorCtr="0" anchor="b" bIns="91425" lIns="91425" spcFirstLastPara="1" rIns="91425" wrap="square" tIns="91425"/>
          <a:lstStyle>
            <a:lvl1pPr indent="0" lvl="0" marL="0" marR="0" rtl="0" algn="ctr">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8"/>
            <a:ext cx="3657600" cy="5308787"/>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spcFirstLastPara="1" rIns="91425" wrap="square" tIns="91425"/>
          <a:lstStyle>
            <a:lvl1pPr indent="-228600" lvl="0" marL="457200" marR="0" rtl="0" algn="ctr">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3" y="187325"/>
            <a:ext cx="8535987" cy="6483350"/>
          </a:xfrm>
          <a:prstGeom prst="rect">
            <a:avLst/>
          </a:prstGeom>
          <a:noFill/>
          <a:ln>
            <a:noFill/>
          </a:ln>
        </p:spPr>
      </p:pic>
      <p:sp>
        <p:nvSpPr>
          <p:cNvPr id="108" name="Shape 108"/>
          <p:cNvSpPr txBox="1"/>
          <p:nvPr>
            <p:ph type="title"/>
          </p:nvPr>
        </p:nvSpPr>
        <p:spPr>
          <a:xfrm>
            <a:off x="3886200" y="533400"/>
            <a:ext cx="4476750" cy="125253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4" y="1828800"/>
            <a:ext cx="4474539" cy="3810000"/>
          </a:xfrm>
          <a:prstGeom prst="rect">
            <a:avLst/>
          </a:prstGeom>
          <a:noFill/>
          <a:ln>
            <a:noFill/>
          </a:ln>
        </p:spPr>
        <p:txBody>
          <a:bodyPr anchorCtr="0" anchor="t" bIns="91425" lIns="91425" spcFirstLastPara="1" rIns="91425" wrap="square" tIns="91425"/>
          <a:lstStyle>
            <a:lvl1pPr indent="-228600" lvl="0" marL="457200" marR="0" rtl="0" algn="l">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3" y="179292"/>
            <a:ext cx="3281087" cy="6483096"/>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8"/>
            <a:ext cx="2676525"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16" name="Shape 116"/>
          <p:cNvSpPr txBox="1"/>
          <p:nvPr>
            <p:ph type="title"/>
          </p:nvPr>
        </p:nvSpPr>
        <p:spPr>
          <a:xfrm>
            <a:off x="4710953" y="533400"/>
            <a:ext cx="3657600" cy="125253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10000"/>
          </a:xfrm>
          <a:prstGeom prst="rect">
            <a:avLst/>
          </a:prstGeom>
          <a:noFill/>
          <a:ln>
            <a:noFill/>
          </a:ln>
        </p:spPr>
        <p:txBody>
          <a:bodyPr anchorCtr="0" anchor="t" bIns="91425" lIns="91425" spcFirstLastPara="1" rIns="91425" wrap="square" tIns="91425"/>
          <a:lstStyle>
            <a:lvl1pPr indent="-228600" lvl="0" marL="457200" marR="0" rtl="0" algn="l">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8"/>
            <a:ext cx="1865313"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3" y="6288088"/>
            <a:ext cx="5218112"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24" name="Shape 124"/>
          <p:cNvSpPr txBox="1"/>
          <p:nvPr>
            <p:ph type="title"/>
          </p:nvPr>
        </p:nvSpPr>
        <p:spPr>
          <a:xfrm>
            <a:off x="808038" y="3778624"/>
            <a:ext cx="7560515" cy="110265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4"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4" y="4827493"/>
            <a:ext cx="7559977" cy="1220881"/>
          </a:xfrm>
          <a:prstGeom prst="rect">
            <a:avLst/>
          </a:prstGeom>
          <a:noFill/>
          <a:ln>
            <a:noFill/>
          </a:ln>
        </p:spPr>
        <p:txBody>
          <a:bodyPr anchorCtr="0" anchor="t" bIns="91425" lIns="91425" spcFirstLastPara="1" rIns="91425" wrap="square" tIns="91425"/>
          <a:lstStyle>
            <a:lvl1pPr indent="-228600" lvl="0" marL="457200" marR="0" rtl="0" algn="l">
              <a:spcBef>
                <a:spcPts val="6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8"/>
            <a:ext cx="1865313"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3" y="6288088"/>
            <a:ext cx="5218112"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2" name="Shape 132"/>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3" cy="7583487"/>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9" name="Shape 139"/>
          <p:cNvSpPr txBox="1"/>
          <p:nvPr>
            <p:ph type="title"/>
          </p:nvPr>
        </p:nvSpPr>
        <p:spPr>
          <a:xfrm rot="5400000">
            <a:off x="5373267" y="2734843"/>
            <a:ext cx="5268912" cy="1358153"/>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26" name="Shape 26"/>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3" y="1828800"/>
            <a:ext cx="7583487" cy="420846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500" cy="6483350"/>
          </a:xfrm>
          <a:prstGeom prst="rect">
            <a:avLst/>
          </a:prstGeom>
          <a:noFill/>
          <a:ln>
            <a:noFill/>
          </a:ln>
        </p:spPr>
      </p:pic>
      <p:sp>
        <p:nvSpPr>
          <p:cNvPr id="33" name="Shape 33"/>
          <p:cNvSpPr txBox="1"/>
          <p:nvPr>
            <p:ph type="title"/>
          </p:nvPr>
        </p:nvSpPr>
        <p:spPr>
          <a:xfrm>
            <a:off x="779463" y="2591360"/>
            <a:ext cx="7583487" cy="13620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3" y="3950354"/>
            <a:ext cx="7583487" cy="1500187"/>
          </a:xfrm>
          <a:prstGeom prst="rect">
            <a:avLst/>
          </a:prstGeom>
          <a:noFill/>
          <a:ln>
            <a:noFill/>
          </a:ln>
        </p:spPr>
        <p:txBody>
          <a:bodyPr anchorCtr="0" anchor="t" bIns="91425" lIns="91425" spcFirstLastPara="1" rIns="91425" wrap="square" tIns="91425"/>
          <a:lstStyle>
            <a:lvl1pPr indent="-228600" lvl="0" marL="457200" marR="0" rtl="0" algn="l">
              <a:spcBef>
                <a:spcPts val="600"/>
              </a:spcBef>
              <a:spcAft>
                <a:spcPts val="0"/>
              </a:spcAft>
              <a:buClr>
                <a:srgbClr val="001D4D"/>
              </a:buClr>
              <a:buSzPts val="2200"/>
              <a:buFont typeface="Noto Sans Symbols"/>
              <a:buNone/>
              <a:defRPr b="0" i="0" sz="20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888888"/>
              </a:buClr>
              <a:buSzPts val="2000"/>
              <a:buFont typeface="Noto Sans Symbols"/>
              <a:buNone/>
              <a:defRPr b="0" i="0" sz="1800" u="none" cap="none" strike="noStrike">
                <a:solidFill>
                  <a:srgbClr val="888888"/>
                </a:solidFill>
                <a:latin typeface="Trebuchet MS"/>
                <a:ea typeface="Trebuchet MS"/>
                <a:cs typeface="Trebuchet MS"/>
                <a:sym typeface="Trebuchet MS"/>
              </a:defRPr>
            </a:lvl2pPr>
            <a:lvl3pPr indent="-228600" lvl="2" marL="1371600" marR="0" rtl="0" algn="l">
              <a:spcBef>
                <a:spcPts val="600"/>
              </a:spcBef>
              <a:spcAft>
                <a:spcPts val="0"/>
              </a:spcAft>
              <a:buClr>
                <a:srgbClr val="888888"/>
              </a:buClr>
              <a:buSzPts val="1800"/>
              <a:buFont typeface="Noto Sans Symbols"/>
              <a:buNone/>
              <a:defRPr b="0" i="0" sz="1600" u="none" cap="none" strike="noStrike">
                <a:solidFill>
                  <a:srgbClr val="888888"/>
                </a:solidFill>
                <a:latin typeface="Trebuchet MS"/>
                <a:ea typeface="Trebuchet MS"/>
                <a:cs typeface="Trebuchet MS"/>
                <a:sym typeface="Trebuchet MS"/>
              </a:defRPr>
            </a:lvl3pPr>
            <a:lvl4pPr indent="-228600" lvl="3" marL="1828800" marR="0" rtl="0" algn="l">
              <a:spcBef>
                <a:spcPts val="600"/>
              </a:spcBef>
              <a:spcAft>
                <a:spcPts val="0"/>
              </a:spcAft>
              <a:buClr>
                <a:srgbClr val="888888"/>
              </a:buClr>
              <a:buSzPts val="1800"/>
              <a:buFont typeface="Noto Sans Symbols"/>
              <a:buNone/>
              <a:defRPr b="0" i="0" sz="1400" u="none" cap="none" strike="noStrike">
                <a:solidFill>
                  <a:srgbClr val="888888"/>
                </a:solidFill>
                <a:latin typeface="Trebuchet MS"/>
                <a:ea typeface="Trebuchet MS"/>
                <a:cs typeface="Trebuchet MS"/>
                <a:sym typeface="Trebuchet MS"/>
              </a:defRPr>
            </a:lvl4pPr>
            <a:lvl5pPr indent="-228600" lvl="4" marL="2286000" marR="0" rtl="0" algn="l">
              <a:spcBef>
                <a:spcPts val="600"/>
              </a:spcBef>
              <a:spcAft>
                <a:spcPts val="0"/>
              </a:spcAft>
              <a:buClr>
                <a:srgbClr val="888888"/>
              </a:buClr>
              <a:buSzPts val="1800"/>
              <a:buFont typeface="Noto Sans Symbols"/>
              <a:buNone/>
              <a:defRPr b="0" i="0" sz="1400" u="none" cap="none" strike="noStrike">
                <a:solidFill>
                  <a:srgbClr val="888888"/>
                </a:solidFill>
                <a:latin typeface="Trebuchet MS"/>
                <a:ea typeface="Trebuchet MS"/>
                <a:cs typeface="Trebuchet MS"/>
                <a:sym typeface="Trebuchet MS"/>
              </a:defRPr>
            </a:lvl5pPr>
            <a:lvl6pPr indent="-228600" lvl="5" marL="27432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6pPr>
            <a:lvl7pPr indent="-228600" lvl="6" marL="32004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7pPr>
            <a:lvl8pPr indent="-228600" lvl="7" marL="36576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8pPr>
            <a:lvl9pPr indent="-228600" lvl="8" marL="41148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40" name="Shape 40"/>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cxnSp>
        <p:nvCxnSpPr>
          <p:cNvPr id="48" name="Shape 48"/>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49" name="Shape 49"/>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cxnSp>
        <p:nvCxnSpPr>
          <p:cNvPr id="50" name="Shape 5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51" name="Shape 51"/>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sp>
        <p:nvSpPr>
          <p:cNvPr id="52" name="Shape 52"/>
          <p:cNvSpPr txBox="1"/>
          <p:nvPr>
            <p:ph type="title"/>
          </p:nvPr>
        </p:nvSpPr>
        <p:spPr>
          <a:xfrm>
            <a:off x="779463" y="381000"/>
            <a:ext cx="7583487" cy="104438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3" y="1438835"/>
            <a:ext cx="3657600" cy="789828"/>
          </a:xfrm>
          <a:prstGeom prst="rect">
            <a:avLst/>
          </a:prstGeom>
          <a:noFill/>
          <a:ln>
            <a:noFill/>
          </a:ln>
        </p:spPr>
        <p:txBody>
          <a:bodyPr anchorCtr="0" anchor="b" bIns="91425" lIns="91425" spcFirstLastPara="1" rIns="91425" wrap="square" tIns="91425"/>
          <a:lstStyle>
            <a:lvl1pPr indent="-228600" lvl="0" marL="457200" marR="0" rtl="0" algn="ctr">
              <a:lnSpc>
                <a:spcPct val="107142"/>
              </a:lnSpc>
              <a:spcBef>
                <a:spcPts val="0"/>
              </a:spcBef>
              <a:spcAft>
                <a:spcPts val="0"/>
              </a:spcAft>
              <a:buClr>
                <a:srgbClr val="001D4D"/>
              </a:buClr>
              <a:buSzPts val="2200"/>
              <a:buFont typeface="Noto Sans Symbols"/>
              <a:buNone/>
              <a:defRPr b="0" i="0" sz="2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1" i="0" sz="20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1" i="0" sz="18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3" y="2362199"/>
            <a:ext cx="3657600" cy="36861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5"/>
            <a:ext cx="3657600" cy="789828"/>
          </a:xfrm>
          <a:prstGeom prst="rect">
            <a:avLst/>
          </a:prstGeom>
          <a:noFill/>
          <a:ln>
            <a:noFill/>
          </a:ln>
        </p:spPr>
        <p:txBody>
          <a:bodyPr anchorCtr="0" anchor="b" bIns="91425" lIns="91425" spcFirstLastPara="1" rIns="91425" wrap="square" tIns="91425"/>
          <a:lstStyle>
            <a:lvl1pPr indent="-228600" lvl="0" marL="457200" marR="0" rtl="0" algn="ctr">
              <a:lnSpc>
                <a:spcPct val="107142"/>
              </a:lnSpc>
              <a:spcBef>
                <a:spcPts val="0"/>
              </a:spcBef>
              <a:spcAft>
                <a:spcPts val="0"/>
              </a:spcAft>
              <a:buClr>
                <a:srgbClr val="001D4D"/>
              </a:buClr>
              <a:buSzPts val="2200"/>
              <a:buFont typeface="Noto Sans Symbols"/>
              <a:buNone/>
              <a:defRPr b="0" i="0" sz="2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1" i="0" sz="20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1" i="0" sz="18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 Content, Top and Bottom">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62" name="Shape 62"/>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1"/>
            <a:ext cx="7585076"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 Content">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0" name="Shape 70"/>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 Content">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9" name="Shape 79"/>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89" name="Shape 89"/>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2.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8"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3" y="1828800"/>
            <a:ext cx="7583487" cy="420846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pic>
        <p:nvPicPr>
          <p:cNvPr descr="FIULogo_H_CMYK_fx.png" id="16" name="Shape 16"/>
          <p:cNvPicPr preferRelativeResize="0"/>
          <p:nvPr/>
        </p:nvPicPr>
        <p:blipFill rotWithShape="1">
          <a:blip r:embed="rId1">
            <a:alphaModFix/>
          </a:blip>
          <a:srcRect b="0" l="0" r="0" t="0"/>
          <a:stretch/>
        </p:blipFill>
        <p:spPr>
          <a:xfrm>
            <a:off x="6103938" y="5959475"/>
            <a:ext cx="2430462" cy="6937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7.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6.jpg"/><Relationship Id="rId4" Type="http://schemas.openxmlformats.org/officeDocument/2006/relationships/image" Target="../media/image25.png"/><Relationship Id="rId5" Type="http://schemas.openxmlformats.org/officeDocument/2006/relationships/image" Target="../media/image1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6.png"/><Relationship Id="rId4" Type="http://schemas.openxmlformats.org/officeDocument/2006/relationships/image" Target="../media/image23.png"/><Relationship Id="rId5" Type="http://schemas.openxmlformats.org/officeDocument/2006/relationships/image" Target="../media/image22.png"/><Relationship Id="rId6"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0.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88"/>
            <a:ext cx="8686800" cy="39009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lang="en-US"/>
              <a:t>Web Page Archiving and Content Analysis 1.0</a:t>
            </a:r>
            <a:endParaRPr b="0" i="0" sz="2900" u="none" cap="none" strike="noStrike">
              <a:solidFill>
                <a:srgbClr val="001D4D"/>
              </a:solidFill>
              <a:latin typeface="Trebuchet MS"/>
              <a:ea typeface="Trebuchet MS"/>
              <a:cs typeface="Trebuchet MS"/>
              <a:sym typeface="Trebuchet MS"/>
            </a:endParaRPr>
          </a:p>
          <a:p>
            <a:pPr indent="0" lvl="0" marL="0" marR="0" rtl="0" algn="ctr">
              <a:spcBef>
                <a:spcPts val="0"/>
              </a:spcBef>
              <a:spcAft>
                <a:spcPts val="0"/>
              </a:spcAft>
              <a:buNone/>
            </a:pPr>
            <a:r>
              <a:t/>
            </a:r>
            <a:endParaRPr sz="2900"/>
          </a:p>
          <a:p>
            <a:pPr indent="0" lvl="0" marL="0" marR="0" rtl="0" algn="ctr">
              <a:spcBef>
                <a:spcPts val="0"/>
              </a:spcBef>
              <a:spcAft>
                <a:spcPts val="0"/>
              </a:spcAft>
              <a:buNone/>
            </a:pPr>
            <a:r>
              <a:rPr b="0" i="0" lang="en-US" sz="2500" u="none" cap="none" strike="noStrike">
                <a:solidFill>
                  <a:srgbClr val="001D4D"/>
                </a:solidFill>
                <a:latin typeface="Trebuchet MS"/>
                <a:ea typeface="Trebuchet MS"/>
                <a:cs typeface="Trebuchet MS"/>
                <a:sym typeface="Trebuchet MS"/>
              </a:rPr>
              <a:t>Team Members: </a:t>
            </a:r>
            <a:r>
              <a:rPr lang="en-US" sz="2500"/>
              <a:t>Juan Alvarado, Mark Fajet</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 Mark Finlayson</a:t>
            </a:r>
            <a:endParaRPr b="0" i="0" sz="2500" u="none" cap="none" strike="noStrike">
              <a:solidFill>
                <a:srgbClr val="001D4D"/>
              </a:solidFill>
              <a:latin typeface="Trebuchet MS"/>
              <a:ea typeface="Trebuchet MS"/>
              <a:cs typeface="Trebuchet MS"/>
              <a:sym typeface="Trebuchet MS"/>
            </a:endParaRPr>
          </a:p>
          <a:p>
            <a:pPr indent="0" lvl="0" marL="0" marR="0" rtl="0" algn="ctr">
              <a:spcBef>
                <a:spcPts val="0"/>
              </a:spcBef>
              <a:spcAft>
                <a:spcPts val="0"/>
              </a:spcAft>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endParaRPr b="0" i="0" sz="4400" u="none" cap="none" strike="noStrike">
              <a:solidFill>
                <a:srgbClr val="001D4D"/>
              </a:solidFill>
              <a:latin typeface="Trebuchet MS"/>
              <a:ea typeface="Trebuchet MS"/>
              <a:cs typeface="Trebuchet MS"/>
              <a:sym typeface="Trebuchet MS"/>
            </a:endParaRPr>
          </a:p>
        </p:txBody>
      </p:sp>
      <p:sp>
        <p:nvSpPr>
          <p:cNvPr id="150" name="Shape 150"/>
          <p:cNvSpPr txBox="1"/>
          <p:nvPr>
            <p:ph idx="1" type="subTitle"/>
          </p:nvPr>
        </p:nvSpPr>
        <p:spPr>
          <a:xfrm>
            <a:off x="228600" y="5643562"/>
            <a:ext cx="8686800" cy="12192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Font typeface="Noto Sans Symbols"/>
              <a:buNone/>
            </a:pPr>
            <a:r>
              <a:rPr lang="en-US">
                <a:solidFill>
                  <a:srgbClr val="666666"/>
                </a:solidFill>
              </a:rPr>
              <a:t> </a:t>
            </a:r>
            <a:endParaRPr b="0" i="0" sz="1800" u="none" cap="none" strike="noStrike">
              <a:solidFill>
                <a:srgbClr val="666666"/>
              </a:solidFill>
              <a:latin typeface="Trebuchet MS"/>
              <a:ea typeface="Trebuchet MS"/>
              <a:cs typeface="Trebuchet MS"/>
              <a:sym typeface="Trebuchet MS"/>
            </a:endParaRPr>
          </a:p>
        </p:txBody>
      </p:sp>
      <p:sp>
        <p:nvSpPr>
          <p:cNvPr id="151" name="Shape 151"/>
          <p:cNvSpPr txBox="1"/>
          <p:nvPr/>
        </p:nvSpPr>
        <p:spPr>
          <a:xfrm>
            <a:off x="135925" y="556025"/>
            <a:ext cx="8686800" cy="7227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1D4D"/>
                </a:solidFill>
                <a:latin typeface="Trebuchet MS"/>
                <a:ea typeface="Trebuchet MS"/>
                <a:cs typeface="Trebuchet MS"/>
                <a:sym typeface="Trebuchet MS"/>
              </a:rPr>
              <a:t>Final Presentation</a:t>
            </a:r>
            <a:endParaRPr b="0" i="0" sz="3600" u="none" cap="none" strike="noStrike">
              <a:solidFill>
                <a:srgbClr val="001D4D"/>
              </a:solidFill>
              <a:latin typeface="Trebuchet MS"/>
              <a:ea typeface="Trebuchet MS"/>
              <a:cs typeface="Trebuchet MS"/>
              <a:sym typeface="Trebuchet MS"/>
            </a:endParaRPr>
          </a:p>
          <a:p>
            <a:pPr indent="0" lvl="0" marL="0" rtl="0" algn="ctr">
              <a:spcBef>
                <a:spcPts val="0"/>
              </a:spcBef>
              <a:spcAft>
                <a:spcPts val="0"/>
              </a:spcAft>
              <a:buClr>
                <a:schemeClr val="dk1"/>
              </a:buClr>
              <a:buFont typeface="Arial"/>
              <a:buNone/>
            </a:pPr>
            <a:r>
              <a:rPr lang="en-US" sz="2600">
                <a:solidFill>
                  <a:srgbClr val="001D4D"/>
                </a:solidFill>
                <a:latin typeface="Trebuchet MS"/>
                <a:ea typeface="Trebuchet MS"/>
                <a:cs typeface="Trebuchet MS"/>
                <a:sym typeface="Trebuchet MS"/>
              </a:rPr>
              <a:t>Spring 2018</a:t>
            </a:r>
            <a:endParaRPr sz="2600">
              <a:solidFill>
                <a:srgbClr val="001D4D"/>
              </a:solidFill>
              <a:latin typeface="Trebuchet MS"/>
              <a:ea typeface="Trebuchet MS"/>
              <a:cs typeface="Trebuchet MS"/>
              <a:sym typeface="Trebuchet MS"/>
            </a:endParaRPr>
          </a:p>
        </p:txBody>
      </p:sp>
      <p:sp>
        <p:nvSpPr>
          <p:cNvPr id="152" name="Shape 152"/>
          <p:cNvSpPr txBox="1"/>
          <p:nvPr/>
        </p:nvSpPr>
        <p:spPr>
          <a:xfrm>
            <a:off x="585850" y="5942950"/>
            <a:ext cx="1550700" cy="6204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t/>
            </a:r>
            <a:endParaRPr/>
          </a:p>
        </p:txBody>
      </p:sp>
      <p:pic>
        <p:nvPicPr>
          <p:cNvPr id="153" name="Shape 153"/>
          <p:cNvPicPr preferRelativeResize="0"/>
          <p:nvPr/>
        </p:nvPicPr>
        <p:blipFill>
          <a:blip r:embed="rId3">
            <a:alphaModFix/>
          </a:blip>
          <a:stretch>
            <a:fillRect/>
          </a:stretch>
        </p:blipFill>
        <p:spPr>
          <a:xfrm>
            <a:off x="585850" y="5509198"/>
            <a:ext cx="1063750" cy="10541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1" name="Shape 221"/>
        <p:cNvGrpSpPr/>
        <p:nvPr/>
      </p:nvGrpSpPr>
      <p:grpSpPr>
        <a:xfrm>
          <a:off x="0" y="0"/>
          <a:ext cx="0" cy="0"/>
          <a:chOff x="0" y="0"/>
          <a:chExt cx="0" cy="0"/>
        </a:xfrm>
      </p:grpSpPr>
      <p:sp>
        <p:nvSpPr>
          <p:cNvPr id="222" name="Shape 222"/>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a:t>Reduce archive download time</a:t>
            </a:r>
            <a:endParaRPr b="0" i="0" sz="2400" u="none" cap="none" strike="noStrike">
              <a:solidFill>
                <a:srgbClr val="001D4D"/>
              </a:solidFill>
              <a:latin typeface="Trebuchet MS"/>
              <a:ea typeface="Trebuchet MS"/>
              <a:cs typeface="Trebuchet MS"/>
              <a:sym typeface="Trebuchet MS"/>
            </a:endParaRPr>
          </a:p>
        </p:txBody>
      </p:sp>
      <p:sp>
        <p:nvSpPr>
          <p:cNvPr id="223" name="Shape 223"/>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marR="0" rtl="0" algn="l">
              <a:spcBef>
                <a:spcPts val="2000"/>
              </a:spcBef>
              <a:spcAft>
                <a:spcPts val="0"/>
              </a:spcAft>
              <a:buNone/>
            </a:pPr>
            <a:r>
              <a:rPr lang="en-US"/>
              <a:t>Downloads split onto threads using ThreadPoolExecutor</a:t>
            </a:r>
            <a:endParaRPr/>
          </a:p>
          <a:p>
            <a:pPr indent="0" lvl="0" marL="0" marR="0" rtl="0" algn="r">
              <a:spcBef>
                <a:spcPts val="2000"/>
              </a:spcBef>
              <a:spcAft>
                <a:spcPts val="0"/>
              </a:spcAft>
              <a:buNone/>
            </a:pPr>
            <a:r>
              <a:rPr lang="en-US"/>
              <a:t>Thread </a:t>
            </a:r>
            <a:r>
              <a:rPr lang="en-US"/>
              <a:t>safe file operations and zipping</a:t>
            </a:r>
            <a:endParaRPr/>
          </a:p>
          <a:p>
            <a:pPr indent="0" lvl="0" marL="0" marR="0" rtl="0" algn="r">
              <a:spcBef>
                <a:spcPts val="2000"/>
              </a:spcBef>
              <a:spcAft>
                <a:spcPts val="0"/>
              </a:spcAft>
              <a:buNone/>
            </a:pPr>
            <a:r>
              <a:rPr lang="en-US"/>
              <a:t>Thread pool allows number of threads</a:t>
            </a:r>
            <a:br>
              <a:rPr lang="en-US"/>
            </a:br>
            <a:r>
              <a:rPr lang="en-US"/>
              <a:t>to be specified and tasks split up</a:t>
            </a:r>
            <a:endParaRPr/>
          </a:p>
          <a:p>
            <a:pPr indent="0" lvl="0" marL="0" marR="0" rtl="0" algn="l">
              <a:spcBef>
                <a:spcPts val="2000"/>
              </a:spcBef>
              <a:spcAft>
                <a:spcPts val="0"/>
              </a:spcAft>
              <a:buNone/>
            </a:pPr>
            <a:r>
              <a:t/>
            </a:r>
            <a:endParaRPr/>
          </a:p>
        </p:txBody>
      </p:sp>
      <p:pic>
        <p:nvPicPr>
          <p:cNvPr id="224" name="Shape 224"/>
          <p:cNvPicPr preferRelativeResize="0"/>
          <p:nvPr/>
        </p:nvPicPr>
        <p:blipFill>
          <a:blip r:embed="rId3">
            <a:alphaModFix/>
          </a:blip>
          <a:stretch>
            <a:fillRect/>
          </a:stretch>
        </p:blipFill>
        <p:spPr>
          <a:xfrm>
            <a:off x="-20575" y="2580525"/>
            <a:ext cx="3707167" cy="42774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 name="Shape 229"/>
        <p:cNvGrpSpPr/>
        <p:nvPr/>
      </p:nvGrpSpPr>
      <p:grpSpPr>
        <a:xfrm>
          <a:off x="0" y="0"/>
          <a:ext cx="0" cy="0"/>
          <a:chOff x="0" y="0"/>
          <a:chExt cx="0" cy="0"/>
        </a:xfrm>
      </p:grpSpPr>
      <p:sp>
        <p:nvSpPr>
          <p:cNvPr id="230" name="Shape 230"/>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a:t>WAT file restructuring</a:t>
            </a:r>
            <a:endParaRPr b="0" i="0" sz="2400" u="none" cap="none" strike="noStrike">
              <a:solidFill>
                <a:srgbClr val="001D4D"/>
              </a:solidFill>
              <a:latin typeface="Trebuchet MS"/>
              <a:ea typeface="Trebuchet MS"/>
              <a:cs typeface="Trebuchet MS"/>
              <a:sym typeface="Trebuchet MS"/>
            </a:endParaRPr>
          </a:p>
        </p:txBody>
      </p:sp>
      <p:sp>
        <p:nvSpPr>
          <p:cNvPr id="231" name="Shape 231"/>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368300" lvl="0" marL="457200" marR="0" rtl="0" algn="l">
              <a:spcBef>
                <a:spcPts val="2000"/>
              </a:spcBef>
              <a:spcAft>
                <a:spcPts val="0"/>
              </a:spcAft>
              <a:buClr>
                <a:srgbClr val="001D4D"/>
              </a:buClr>
              <a:buSzPts val="2200"/>
              <a:buFont typeface="Trebuchet MS"/>
              <a:buChar char="●"/>
            </a:pPr>
            <a:r>
              <a:rPr lang="en-US"/>
              <a:t>All web page files, including multimedia encapsulated in a single, compressed file </a:t>
            </a:r>
            <a:endParaRPr/>
          </a:p>
          <a:p>
            <a:pPr indent="-368300" lvl="0" marL="457200" marR="0" rtl="0" algn="l">
              <a:spcBef>
                <a:spcPts val="0"/>
              </a:spcBef>
              <a:spcAft>
                <a:spcPts val="0"/>
              </a:spcAft>
              <a:buSzPts val="2200"/>
              <a:buChar char="●"/>
            </a:pPr>
            <a:r>
              <a:rPr lang="en-US"/>
              <a:t>Self-contained meta information describing contents of wat file</a:t>
            </a:r>
            <a:endParaRPr/>
          </a:p>
          <a:p>
            <a:pPr indent="-368300" lvl="0" marL="457200" marR="0" rtl="0" algn="l">
              <a:spcBef>
                <a:spcPts val="0"/>
              </a:spcBef>
              <a:spcAft>
                <a:spcPts val="0"/>
              </a:spcAft>
              <a:buSzPts val="2200"/>
              <a:buChar char="●"/>
            </a:pPr>
            <a:r>
              <a:rPr lang="en-US"/>
              <a:t>All extracted information saved for easy programmatic access </a:t>
            </a:r>
            <a:endParaRPr/>
          </a:p>
          <a:p>
            <a:pPr indent="-368300" lvl="0" marL="457200" marR="0" rtl="0" algn="l">
              <a:spcBef>
                <a:spcPts val="0"/>
              </a:spcBef>
              <a:spcAft>
                <a:spcPts val="0"/>
              </a:spcAft>
              <a:buSzPts val="2200"/>
              <a:buChar char="●"/>
            </a:pPr>
            <a:r>
              <a:rPr lang="en-US"/>
              <a:t>Easily extendable to include future work such as translations</a:t>
            </a:r>
            <a:endParaRPr/>
          </a:p>
        </p:txBody>
      </p:sp>
      <p:pic>
        <p:nvPicPr>
          <p:cNvPr id="232" name="Shape 232"/>
          <p:cNvPicPr preferRelativeResize="0"/>
          <p:nvPr/>
        </p:nvPicPr>
        <p:blipFill>
          <a:blip r:embed="rId3">
            <a:alphaModFix/>
          </a:blip>
          <a:stretch>
            <a:fillRect/>
          </a:stretch>
        </p:blipFill>
        <p:spPr>
          <a:xfrm>
            <a:off x="6936175" y="203975"/>
            <a:ext cx="2012250" cy="2012250"/>
          </a:xfrm>
          <a:prstGeom prst="rect">
            <a:avLst/>
          </a:prstGeom>
          <a:noFill/>
          <a:ln>
            <a:noFill/>
          </a:ln>
        </p:spPr>
      </p:pic>
      <p:pic>
        <p:nvPicPr>
          <p:cNvPr id="233" name="Shape 233"/>
          <p:cNvPicPr preferRelativeResize="0"/>
          <p:nvPr/>
        </p:nvPicPr>
        <p:blipFill>
          <a:blip r:embed="rId4">
            <a:alphaModFix/>
          </a:blip>
          <a:stretch>
            <a:fillRect/>
          </a:stretch>
        </p:blipFill>
        <p:spPr>
          <a:xfrm>
            <a:off x="880750" y="5319350"/>
            <a:ext cx="5429250" cy="3238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8" name="Shape 238"/>
        <p:cNvGrpSpPr/>
        <p:nvPr/>
      </p:nvGrpSpPr>
      <p:grpSpPr>
        <a:xfrm>
          <a:off x="0" y="0"/>
          <a:ext cx="0" cy="0"/>
          <a:chOff x="0" y="0"/>
          <a:chExt cx="0" cy="0"/>
        </a:xfrm>
      </p:grpSpPr>
      <p:sp>
        <p:nvSpPr>
          <p:cNvPr id="239" name="Shape 239"/>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a:t>Watviewer application</a:t>
            </a:r>
            <a:endParaRPr b="0" i="0" sz="2400" u="none" cap="none" strike="noStrike">
              <a:solidFill>
                <a:srgbClr val="001D4D"/>
              </a:solidFill>
              <a:latin typeface="Trebuchet MS"/>
              <a:ea typeface="Trebuchet MS"/>
              <a:cs typeface="Trebuchet MS"/>
              <a:sym typeface="Trebuchet MS"/>
            </a:endParaRPr>
          </a:p>
        </p:txBody>
      </p:sp>
      <p:sp>
        <p:nvSpPr>
          <p:cNvPr id="240" name="Shape 240"/>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pic>
        <p:nvPicPr>
          <p:cNvPr id="241" name="Shape 241"/>
          <p:cNvPicPr preferRelativeResize="0"/>
          <p:nvPr/>
        </p:nvPicPr>
        <p:blipFill>
          <a:blip r:embed="rId3">
            <a:alphaModFix/>
          </a:blip>
          <a:stretch>
            <a:fillRect/>
          </a:stretch>
        </p:blipFill>
        <p:spPr>
          <a:xfrm>
            <a:off x="395643" y="1702750"/>
            <a:ext cx="4240750" cy="2896675"/>
          </a:xfrm>
          <a:prstGeom prst="rect">
            <a:avLst/>
          </a:prstGeom>
          <a:noFill/>
          <a:ln>
            <a:noFill/>
          </a:ln>
        </p:spPr>
      </p:pic>
      <p:pic>
        <p:nvPicPr>
          <p:cNvPr id="242" name="Shape 242"/>
          <p:cNvPicPr preferRelativeResize="0"/>
          <p:nvPr/>
        </p:nvPicPr>
        <p:blipFill>
          <a:blip r:embed="rId4">
            <a:alphaModFix/>
          </a:blip>
          <a:stretch>
            <a:fillRect/>
          </a:stretch>
        </p:blipFill>
        <p:spPr>
          <a:xfrm>
            <a:off x="5572250" y="1702750"/>
            <a:ext cx="3071825" cy="3640375"/>
          </a:xfrm>
          <a:prstGeom prst="rect">
            <a:avLst/>
          </a:prstGeom>
          <a:noFill/>
          <a:ln>
            <a:noFill/>
          </a:ln>
        </p:spPr>
      </p:pic>
      <p:pic>
        <p:nvPicPr>
          <p:cNvPr id="243" name="Shape 243"/>
          <p:cNvPicPr preferRelativeResize="0"/>
          <p:nvPr/>
        </p:nvPicPr>
        <p:blipFill>
          <a:blip r:embed="rId5">
            <a:alphaModFix/>
          </a:blip>
          <a:stretch>
            <a:fillRect/>
          </a:stretch>
        </p:blipFill>
        <p:spPr>
          <a:xfrm>
            <a:off x="1944475" y="3831700"/>
            <a:ext cx="3985550" cy="271760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8" name="Shape 248"/>
        <p:cNvGrpSpPr/>
        <p:nvPr/>
      </p:nvGrpSpPr>
      <p:grpSpPr>
        <a:xfrm>
          <a:off x="0" y="0"/>
          <a:ext cx="0" cy="0"/>
          <a:chOff x="0" y="0"/>
          <a:chExt cx="0" cy="0"/>
        </a:xfrm>
      </p:grpSpPr>
      <p:sp>
        <p:nvSpPr>
          <p:cNvPr id="249" name="Shape 249"/>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Test Suites and Test Cases</a:t>
            </a:r>
            <a:endParaRPr b="0" i="0" sz="3800" u="none" cap="none" strike="noStrike">
              <a:solidFill>
                <a:srgbClr val="001D4D"/>
              </a:solidFill>
              <a:latin typeface="Trebuchet MS"/>
              <a:ea typeface="Trebuchet MS"/>
              <a:cs typeface="Trebuchet MS"/>
              <a:sym typeface="Trebuchet MS"/>
            </a:endParaRPr>
          </a:p>
        </p:txBody>
      </p:sp>
      <p:sp>
        <p:nvSpPr>
          <p:cNvPr id="250" name="Shape 250"/>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282575" lvl="0" marL="282575" marR="0" rtl="0" algn="l">
              <a:spcBef>
                <a:spcPts val="2000"/>
              </a:spcBef>
              <a:spcAft>
                <a:spcPts val="0"/>
              </a:spcAft>
              <a:buClr>
                <a:srgbClr val="001D4D"/>
              </a:buClr>
              <a:buSzPts val="2200"/>
              <a:buFont typeface="Noto Sans Symbols"/>
              <a:buChar char="●"/>
            </a:pPr>
            <a:r>
              <a:rPr lang="en-US"/>
              <a:t>Sunny day</a:t>
            </a:r>
            <a:endParaRPr/>
          </a:p>
          <a:p>
            <a:pPr indent="-298450" lvl="1" marL="577850" marR="0" rtl="0" algn="l">
              <a:spcBef>
                <a:spcPts val="2000"/>
              </a:spcBef>
              <a:spcAft>
                <a:spcPts val="0"/>
              </a:spcAft>
              <a:buSzPts val="2000"/>
              <a:buChar char="●"/>
            </a:pPr>
            <a:r>
              <a:rPr lang="en-US"/>
              <a:t>Test case ID: 13</a:t>
            </a:r>
            <a:endParaRPr/>
          </a:p>
          <a:p>
            <a:pPr indent="-298450" lvl="1" marL="577850" marR="0" rtl="0" algn="l">
              <a:spcBef>
                <a:spcPts val="2000"/>
              </a:spcBef>
              <a:spcAft>
                <a:spcPts val="0"/>
              </a:spcAft>
              <a:buSzPts val="2000"/>
              <a:buChar char="●"/>
            </a:pPr>
            <a:r>
              <a:rPr lang="en-US"/>
              <a:t>Description/Summary of Test: Download list of web pages</a:t>
            </a:r>
            <a:endParaRPr/>
          </a:p>
          <a:p>
            <a:pPr indent="-298450" lvl="1" marL="577850" marR="0" rtl="0" algn="l">
              <a:spcBef>
                <a:spcPts val="2000"/>
              </a:spcBef>
              <a:spcAft>
                <a:spcPts val="0"/>
              </a:spcAft>
              <a:buSzPts val="2000"/>
              <a:buChar char="●"/>
            </a:pPr>
            <a:r>
              <a:rPr lang="en-US"/>
              <a:t>Pre-condition: valid txt file containing URLs separated by new line</a:t>
            </a:r>
            <a:endParaRPr/>
          </a:p>
          <a:p>
            <a:pPr indent="-298450" lvl="1" marL="577850" marR="0" rtl="0" algn="l">
              <a:spcBef>
                <a:spcPts val="2000"/>
              </a:spcBef>
              <a:spcAft>
                <a:spcPts val="0"/>
              </a:spcAft>
              <a:buSzPts val="2000"/>
              <a:buChar char="●"/>
            </a:pPr>
            <a:r>
              <a:rPr lang="en-US"/>
              <a:t>Expected Results: Download finished with code 0</a:t>
            </a:r>
            <a:endParaRPr/>
          </a:p>
          <a:p>
            <a:pPr indent="-298450" lvl="1" marL="577850" marR="0" rtl="0" algn="l">
              <a:spcBef>
                <a:spcPts val="2000"/>
              </a:spcBef>
              <a:spcAft>
                <a:spcPts val="0"/>
              </a:spcAft>
              <a:buSzPts val="2000"/>
              <a:buChar char="●"/>
            </a:pPr>
            <a:r>
              <a:rPr lang="en-US"/>
              <a:t>Actual Result: Download finished with code 0</a:t>
            </a:r>
            <a:endParaRPr/>
          </a:p>
          <a:p>
            <a:pPr indent="-298450" lvl="1" marL="577850" marR="0" rtl="0" algn="l">
              <a:spcBef>
                <a:spcPts val="2000"/>
              </a:spcBef>
              <a:spcAft>
                <a:spcPts val="0"/>
              </a:spcAft>
              <a:buSzPts val="2000"/>
              <a:buChar char="●"/>
            </a:pPr>
            <a:r>
              <a:rPr lang="en-US"/>
              <a:t>Status (Fail/Pass): Pass</a:t>
            </a:r>
            <a:endParaRPr/>
          </a:p>
          <a:p>
            <a:pPr indent="0" lvl="0" marL="457200" marR="0" rtl="0" algn="l">
              <a:spcBef>
                <a:spcPts val="2000"/>
              </a:spcBef>
              <a:spcAft>
                <a:spcPts val="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5" name="Shape 255"/>
        <p:cNvGrpSpPr/>
        <p:nvPr/>
      </p:nvGrpSpPr>
      <p:grpSpPr>
        <a:xfrm>
          <a:off x="0" y="0"/>
          <a:ext cx="0" cy="0"/>
          <a:chOff x="0" y="0"/>
          <a:chExt cx="0" cy="0"/>
        </a:xfrm>
      </p:grpSpPr>
      <p:sp>
        <p:nvSpPr>
          <p:cNvPr id="256" name="Shape 256"/>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Test Suites and Test Cases</a:t>
            </a:r>
            <a:endParaRPr b="0" i="0" sz="3800" u="none" cap="none" strike="noStrike">
              <a:solidFill>
                <a:srgbClr val="001D4D"/>
              </a:solidFill>
              <a:latin typeface="Trebuchet MS"/>
              <a:ea typeface="Trebuchet MS"/>
              <a:cs typeface="Trebuchet MS"/>
              <a:sym typeface="Trebuchet MS"/>
            </a:endParaRPr>
          </a:p>
        </p:txBody>
      </p:sp>
      <p:sp>
        <p:nvSpPr>
          <p:cNvPr id="257" name="Shape 257"/>
          <p:cNvSpPr txBox="1"/>
          <p:nvPr>
            <p:ph idx="1" type="body"/>
          </p:nvPr>
        </p:nvSpPr>
        <p:spPr>
          <a:xfrm>
            <a:off x="779475" y="1425600"/>
            <a:ext cx="7869300" cy="4208400"/>
          </a:xfrm>
          <a:prstGeom prst="rect">
            <a:avLst/>
          </a:prstGeom>
          <a:noFill/>
          <a:ln>
            <a:noFill/>
          </a:ln>
        </p:spPr>
        <p:txBody>
          <a:bodyPr anchorCtr="0" anchor="t" bIns="45700" lIns="91425" spcFirstLastPara="1" rIns="91425" wrap="square" tIns="45700">
            <a:noAutofit/>
          </a:bodyPr>
          <a:lstStyle/>
          <a:p>
            <a:pPr indent="-282575" lvl="0" marL="282575" marR="0" rtl="0" algn="l">
              <a:lnSpc>
                <a:spcPct val="100000"/>
              </a:lnSpc>
              <a:spcBef>
                <a:spcPts val="2000"/>
              </a:spcBef>
              <a:spcAft>
                <a:spcPts val="0"/>
              </a:spcAft>
              <a:buClr>
                <a:srgbClr val="001D4D"/>
              </a:buClr>
              <a:buSzPts val="2200"/>
              <a:buFont typeface="Noto Sans Symbols"/>
              <a:buChar char="●"/>
            </a:pPr>
            <a:r>
              <a:rPr lang="en-US"/>
              <a:t>Rainy day</a:t>
            </a:r>
            <a:endParaRPr/>
          </a:p>
          <a:p>
            <a:pPr indent="-298450" lvl="1" marL="577850" marR="0" rtl="0" algn="l">
              <a:lnSpc>
                <a:spcPct val="100000"/>
              </a:lnSpc>
              <a:spcBef>
                <a:spcPts val="2000"/>
              </a:spcBef>
              <a:spcAft>
                <a:spcPts val="0"/>
              </a:spcAft>
              <a:buSzPts val="2000"/>
              <a:buChar char="●"/>
            </a:pPr>
            <a:r>
              <a:rPr lang="en-US"/>
              <a:t>Test case ID: 14</a:t>
            </a:r>
            <a:endParaRPr/>
          </a:p>
          <a:p>
            <a:pPr indent="-298450" lvl="1" marL="577850" marR="0" rtl="0" algn="l">
              <a:lnSpc>
                <a:spcPct val="100000"/>
              </a:lnSpc>
              <a:spcBef>
                <a:spcPts val="2000"/>
              </a:spcBef>
              <a:spcAft>
                <a:spcPts val="0"/>
              </a:spcAft>
              <a:buSzPts val="2000"/>
              <a:buChar char="●"/>
            </a:pPr>
            <a:r>
              <a:rPr lang="en-US"/>
              <a:t>Description/Summary of Test: Download invalid list of web pages</a:t>
            </a:r>
            <a:endParaRPr/>
          </a:p>
          <a:p>
            <a:pPr indent="-298450" lvl="1" marL="577850" marR="0" rtl="0" algn="l">
              <a:lnSpc>
                <a:spcPct val="100000"/>
              </a:lnSpc>
              <a:spcBef>
                <a:spcPts val="2000"/>
              </a:spcBef>
              <a:spcAft>
                <a:spcPts val="0"/>
              </a:spcAft>
              <a:buSzPts val="2000"/>
              <a:buChar char="●"/>
            </a:pPr>
            <a:r>
              <a:rPr lang="en-US"/>
              <a:t>Pre-condition: invalid txt file not containing URLs separated by new line</a:t>
            </a:r>
            <a:endParaRPr/>
          </a:p>
          <a:p>
            <a:pPr indent="-298450" lvl="1" marL="577850" marR="0" rtl="0" algn="l">
              <a:lnSpc>
                <a:spcPct val="100000"/>
              </a:lnSpc>
              <a:spcBef>
                <a:spcPts val="2000"/>
              </a:spcBef>
              <a:spcAft>
                <a:spcPts val="0"/>
              </a:spcAft>
              <a:buSzPts val="2000"/>
              <a:buChar char="●"/>
            </a:pPr>
            <a:r>
              <a:rPr lang="en-US"/>
              <a:t>Expected Results: Download finished with non-zero exit code</a:t>
            </a:r>
            <a:endParaRPr/>
          </a:p>
          <a:p>
            <a:pPr indent="-298450" lvl="1" marL="577850" marR="0" rtl="0" algn="l">
              <a:lnSpc>
                <a:spcPct val="100000"/>
              </a:lnSpc>
              <a:spcBef>
                <a:spcPts val="2000"/>
              </a:spcBef>
              <a:spcAft>
                <a:spcPts val="0"/>
              </a:spcAft>
              <a:buSzPts val="2000"/>
              <a:buChar char="●"/>
            </a:pPr>
            <a:r>
              <a:rPr lang="en-US"/>
              <a:t>Actual Result: Download finished with non-zero exit code </a:t>
            </a:r>
            <a:endParaRPr/>
          </a:p>
          <a:p>
            <a:pPr indent="-298450" lvl="1" marL="577850" marR="0" rtl="0" algn="l">
              <a:lnSpc>
                <a:spcPct val="100000"/>
              </a:lnSpc>
              <a:spcBef>
                <a:spcPts val="2000"/>
              </a:spcBef>
              <a:spcAft>
                <a:spcPts val="0"/>
              </a:spcAft>
              <a:buSzPts val="2000"/>
              <a:buChar char="●"/>
            </a:pPr>
            <a:r>
              <a:rPr lang="en-US"/>
              <a:t>Status (Fail/Pass): Pass</a:t>
            </a:r>
            <a:endParaRPr/>
          </a:p>
          <a:p>
            <a:pPr indent="0" lvl="0" marL="457200" marR="0" rtl="0" algn="l">
              <a:spcBef>
                <a:spcPts val="200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2" name="Shape 262"/>
        <p:cNvGrpSpPr/>
        <p:nvPr/>
      </p:nvGrpSpPr>
      <p:grpSpPr>
        <a:xfrm>
          <a:off x="0" y="0"/>
          <a:ext cx="0" cy="0"/>
          <a:chOff x="0" y="0"/>
          <a:chExt cx="0" cy="0"/>
        </a:xfrm>
      </p:grpSpPr>
      <p:sp>
        <p:nvSpPr>
          <p:cNvPr id="263" name="Shape 26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Summary</a:t>
            </a:r>
            <a:endParaRPr b="0" i="0" sz="3800" u="none" cap="none" strike="noStrike">
              <a:solidFill>
                <a:srgbClr val="001D4D"/>
              </a:solidFill>
              <a:latin typeface="Trebuchet MS"/>
              <a:ea typeface="Trebuchet MS"/>
              <a:cs typeface="Trebuchet MS"/>
              <a:sym typeface="Trebuchet MS"/>
            </a:endParaRPr>
          </a:p>
        </p:txBody>
      </p:sp>
      <p:sp>
        <p:nvSpPr>
          <p:cNvPr id="264" name="Shape 264"/>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282575" lvl="0" marL="282575" marR="0" rtl="0" algn="l">
              <a:spcBef>
                <a:spcPts val="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Summary</a:t>
            </a:r>
            <a:endParaRPr/>
          </a:p>
          <a:p>
            <a:pPr indent="-282575" lvl="0" marL="282575" marR="0" rtl="0" algn="l">
              <a:spcBef>
                <a:spcPts val="2000"/>
              </a:spcBef>
              <a:spcAft>
                <a:spcPts val="0"/>
              </a:spcAft>
              <a:buClr>
                <a:srgbClr val="001D4D"/>
              </a:buClr>
              <a:buSzPts val="2200"/>
              <a:buFont typeface="Noto Sans Symbols"/>
              <a:buChar char="●"/>
            </a:pPr>
            <a:r>
              <a:rPr lang="en-US"/>
              <a:t>Juan Alvarado: jalva327@fiu.edu</a:t>
            </a:r>
            <a:endParaRPr/>
          </a:p>
          <a:p>
            <a:pPr indent="-282575" lvl="0" marL="282575" marR="0" rtl="0" algn="l">
              <a:spcBef>
                <a:spcPts val="2000"/>
              </a:spcBef>
              <a:spcAft>
                <a:spcPts val="0"/>
              </a:spcAft>
              <a:buClr>
                <a:srgbClr val="001D4D"/>
              </a:buClr>
              <a:buSzPts val="2200"/>
              <a:buFont typeface="Noto Sans Symbols"/>
              <a:buChar char="●"/>
            </a:pPr>
            <a:r>
              <a:rPr lang="en-US"/>
              <a:t>Mark Fajet: mfaje002@fiu.edu </a:t>
            </a:r>
            <a:endParaRPr/>
          </a:p>
          <a:p>
            <a:pPr indent="-282575" lvl="0" marL="282575" marR="0" rtl="0" algn="l">
              <a:spcBef>
                <a:spcPts val="200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Questions?</a:t>
            </a:r>
            <a:endParaRPr/>
          </a:p>
          <a:p>
            <a:pPr indent="-282575" lvl="0" marL="282575" marR="0" rtl="0" algn="l">
              <a:spcBef>
                <a:spcPts val="200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Thank You!</a:t>
            </a:r>
            <a:endParaRPr b="0" i="0" sz="2200" u="none" cap="none" strike="noStrike">
              <a:solidFill>
                <a:srgbClr val="001D4D"/>
              </a:solidFill>
              <a:latin typeface="Trebuchet MS"/>
              <a:ea typeface="Trebuchet MS"/>
              <a:cs typeface="Trebuchet MS"/>
              <a:sym typeface="Trebuchet MS"/>
            </a:endParaRP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pic>
        <p:nvPicPr>
          <p:cNvPr id="265" name="Shape 265"/>
          <p:cNvPicPr preferRelativeResize="0"/>
          <p:nvPr/>
        </p:nvPicPr>
        <p:blipFill rotWithShape="1">
          <a:blip r:embed="rId3">
            <a:alphaModFix/>
          </a:blip>
          <a:srcRect b="0" l="0" r="0" t="0"/>
          <a:stretch/>
        </p:blipFill>
        <p:spPr>
          <a:xfrm>
            <a:off x="779475" y="4966479"/>
            <a:ext cx="1593550" cy="892375"/>
          </a:xfrm>
          <a:prstGeom prst="rect">
            <a:avLst/>
          </a:prstGeom>
          <a:noFill/>
          <a:ln>
            <a:noFill/>
          </a:ln>
        </p:spPr>
      </p:pic>
      <p:pic>
        <p:nvPicPr>
          <p:cNvPr id="266" name="Shape 266"/>
          <p:cNvPicPr preferRelativeResize="0"/>
          <p:nvPr/>
        </p:nvPicPr>
        <p:blipFill rotWithShape="1">
          <a:blip r:embed="rId4">
            <a:alphaModFix/>
          </a:blip>
          <a:srcRect b="0" l="0" r="0" t="0"/>
          <a:stretch/>
        </p:blipFill>
        <p:spPr>
          <a:xfrm>
            <a:off x="2517301" y="4992626"/>
            <a:ext cx="818521" cy="892375"/>
          </a:xfrm>
          <a:prstGeom prst="rect">
            <a:avLst/>
          </a:prstGeom>
          <a:noFill/>
          <a:ln>
            <a:noFill/>
          </a:ln>
        </p:spPr>
      </p:pic>
      <p:pic>
        <p:nvPicPr>
          <p:cNvPr id="267" name="Shape 267"/>
          <p:cNvPicPr preferRelativeResize="0"/>
          <p:nvPr/>
        </p:nvPicPr>
        <p:blipFill rotWithShape="1">
          <a:blip r:embed="rId5">
            <a:alphaModFix/>
          </a:blip>
          <a:srcRect b="0" l="0" r="0" t="0"/>
          <a:stretch/>
        </p:blipFill>
        <p:spPr>
          <a:xfrm>
            <a:off x="3480098" y="5028786"/>
            <a:ext cx="2599350" cy="767750"/>
          </a:xfrm>
          <a:prstGeom prst="rect">
            <a:avLst/>
          </a:prstGeom>
          <a:noFill/>
          <a:ln>
            <a:noFill/>
          </a:ln>
        </p:spPr>
      </p:pic>
      <p:pic>
        <p:nvPicPr>
          <p:cNvPr id="268" name="Shape 268"/>
          <p:cNvPicPr preferRelativeResize="0"/>
          <p:nvPr/>
        </p:nvPicPr>
        <p:blipFill rotWithShape="1">
          <a:blip r:embed="rId6">
            <a:alphaModFix/>
          </a:blip>
          <a:srcRect b="0" l="0" r="0" t="0"/>
          <a:stretch/>
        </p:blipFill>
        <p:spPr>
          <a:xfrm>
            <a:off x="6079459" y="4145323"/>
            <a:ext cx="1891888" cy="189188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8" name="Shape 158"/>
        <p:cNvGrpSpPr/>
        <p:nvPr/>
      </p:nvGrpSpPr>
      <p:grpSpPr>
        <a:xfrm>
          <a:off x="0" y="0"/>
          <a:ext cx="0" cy="0"/>
          <a:chOff x="0" y="0"/>
          <a:chExt cx="0" cy="0"/>
        </a:xfrm>
      </p:grpSpPr>
      <p:sp>
        <p:nvSpPr>
          <p:cNvPr id="159" name="Shape 159"/>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endParaRPr b="0" i="0" sz="3800" u="none" cap="none" strike="noStrike">
              <a:solidFill>
                <a:srgbClr val="001D4D"/>
              </a:solidFill>
              <a:latin typeface="Trebuchet MS"/>
              <a:ea typeface="Trebuchet MS"/>
              <a:cs typeface="Trebuchet MS"/>
              <a:sym typeface="Trebuchet MS"/>
            </a:endParaRPr>
          </a:p>
        </p:txBody>
      </p:sp>
      <p:sp>
        <p:nvSpPr>
          <p:cNvPr id="160" name="Shape 160"/>
          <p:cNvSpPr txBox="1"/>
          <p:nvPr>
            <p:ph idx="1" type="body"/>
          </p:nvPr>
        </p:nvSpPr>
        <p:spPr>
          <a:xfrm>
            <a:off x="779463" y="1524000"/>
            <a:ext cx="7583487" cy="420846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a:p>
          <a:p>
            <a:pPr indent="0" lvl="0" marL="0" marR="0" rtl="0" algn="l">
              <a:lnSpc>
                <a:spcPct val="100000"/>
              </a:lnSpc>
              <a:spcBef>
                <a:spcPts val="2000"/>
              </a:spcBef>
              <a:spcAft>
                <a:spcPts val="0"/>
              </a:spcAft>
              <a:buNone/>
            </a:pPr>
            <a:r>
              <a:t/>
            </a:r>
            <a:endParaRPr sz="1800"/>
          </a:p>
        </p:txBody>
      </p:sp>
      <p:pic>
        <p:nvPicPr>
          <p:cNvPr id="161" name="Shape 161"/>
          <p:cNvPicPr preferRelativeResize="0"/>
          <p:nvPr/>
        </p:nvPicPr>
        <p:blipFill>
          <a:blip r:embed="rId3">
            <a:alphaModFix/>
          </a:blip>
          <a:stretch>
            <a:fillRect/>
          </a:stretch>
        </p:blipFill>
        <p:spPr>
          <a:xfrm>
            <a:off x="1393309" y="1425575"/>
            <a:ext cx="6355805" cy="46664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166" name="Shape 166"/>
        <p:cNvGrpSpPr/>
        <p:nvPr/>
      </p:nvGrpSpPr>
      <p:grpSpPr>
        <a:xfrm>
          <a:off x="0" y="0"/>
          <a:ext cx="0" cy="0"/>
          <a:chOff x="0" y="0"/>
          <a:chExt cx="0" cy="0"/>
        </a:xfrm>
      </p:grpSpPr>
      <p:sp>
        <p:nvSpPr>
          <p:cNvPr id="167" name="Shape 167"/>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endParaRPr b="0" i="0" sz="3800" u="none" cap="none" strike="noStrike">
              <a:solidFill>
                <a:srgbClr val="001D4D"/>
              </a:solidFill>
              <a:latin typeface="Trebuchet MS"/>
              <a:ea typeface="Trebuchet MS"/>
              <a:cs typeface="Trebuchet MS"/>
              <a:sym typeface="Trebuchet MS"/>
            </a:endParaRPr>
          </a:p>
        </p:txBody>
      </p:sp>
      <p:sp>
        <p:nvSpPr>
          <p:cNvPr id="168" name="Shape 168"/>
          <p:cNvSpPr txBox="1"/>
          <p:nvPr>
            <p:ph idx="1" type="body"/>
          </p:nvPr>
        </p:nvSpPr>
        <p:spPr>
          <a:xfrm>
            <a:off x="779463" y="1524000"/>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a:p>
          <a:p>
            <a:pPr indent="-282575" lvl="0" marL="282575" marR="0" rtl="0" algn="l">
              <a:lnSpc>
                <a:spcPct val="100000"/>
              </a:lnSpc>
              <a:spcBef>
                <a:spcPts val="2000"/>
              </a:spcBef>
              <a:spcAft>
                <a:spcPts val="0"/>
              </a:spcAft>
              <a:buClr>
                <a:srgbClr val="001D4D"/>
              </a:buClr>
              <a:buSzPts val="1800"/>
              <a:buFont typeface="Noto Sans Symbols"/>
              <a:buChar char="●"/>
            </a:pPr>
            <a:r>
              <a:rPr lang="en-US" sz="1800"/>
              <a:t>Screenshots or GIF pictures of the new version </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3" name="Shape 173"/>
        <p:cNvGrpSpPr/>
        <p:nvPr/>
      </p:nvGrpSpPr>
      <p:grpSpPr>
        <a:xfrm>
          <a:off x="0" y="0"/>
          <a:ext cx="0" cy="0"/>
          <a:chOff x="0" y="0"/>
          <a:chExt cx="0" cy="0"/>
        </a:xfrm>
      </p:grpSpPr>
      <p:sp>
        <p:nvSpPr>
          <p:cNvPr id="174" name="Shape 174"/>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Requirements: Use Cases</a:t>
            </a:r>
            <a:endParaRPr b="0" i="0" sz="3800" u="none" cap="none" strike="noStrike">
              <a:solidFill>
                <a:srgbClr val="001D4D"/>
              </a:solidFill>
              <a:latin typeface="Trebuchet MS"/>
              <a:ea typeface="Trebuchet MS"/>
              <a:cs typeface="Trebuchet MS"/>
              <a:sym typeface="Trebuchet MS"/>
            </a:endParaRPr>
          </a:p>
        </p:txBody>
      </p:sp>
      <p:sp>
        <p:nvSpPr>
          <p:cNvPr id="175" name="Shape 175"/>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marR="0" rtl="0" algn="l">
              <a:spcBef>
                <a:spcPts val="2000"/>
              </a:spcBef>
              <a:spcAft>
                <a:spcPts val="0"/>
              </a:spcAft>
              <a:buNone/>
            </a:pPr>
            <a:r>
              <a:t/>
            </a:r>
            <a:endParaRPr/>
          </a:p>
        </p:txBody>
      </p:sp>
      <p:pic>
        <p:nvPicPr>
          <p:cNvPr id="176" name="Shape 176"/>
          <p:cNvPicPr preferRelativeResize="0"/>
          <p:nvPr/>
        </p:nvPicPr>
        <p:blipFill>
          <a:blip r:embed="rId3">
            <a:alphaModFix/>
          </a:blip>
          <a:stretch>
            <a:fillRect/>
          </a:stretch>
        </p:blipFill>
        <p:spPr>
          <a:xfrm>
            <a:off x="848613" y="1828800"/>
            <a:ext cx="4772025" cy="20574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1" name="Shape 181"/>
        <p:cNvGrpSpPr/>
        <p:nvPr/>
      </p:nvGrpSpPr>
      <p:grpSpPr>
        <a:xfrm>
          <a:off x="0" y="0"/>
          <a:ext cx="0" cy="0"/>
          <a:chOff x="0" y="0"/>
          <a:chExt cx="0" cy="0"/>
        </a:xfrm>
      </p:grpSpPr>
      <p:sp>
        <p:nvSpPr>
          <p:cNvPr id="182" name="Shape 182"/>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System Design: Architecture</a:t>
            </a:r>
            <a:endParaRPr b="0" i="0" sz="3800" u="none" cap="none" strike="noStrike">
              <a:solidFill>
                <a:srgbClr val="001D4D"/>
              </a:solidFill>
              <a:latin typeface="Trebuchet MS"/>
              <a:ea typeface="Trebuchet MS"/>
              <a:cs typeface="Trebuchet MS"/>
              <a:sym typeface="Trebuchet MS"/>
            </a:endParaRPr>
          </a:p>
        </p:txBody>
      </p:sp>
      <p:sp>
        <p:nvSpPr>
          <p:cNvPr id="183" name="Shape 183"/>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pic>
        <p:nvPicPr>
          <p:cNvPr id="184" name="Shape 184"/>
          <p:cNvPicPr preferRelativeResize="0"/>
          <p:nvPr/>
        </p:nvPicPr>
        <p:blipFill>
          <a:blip r:embed="rId3">
            <a:alphaModFix/>
          </a:blip>
          <a:stretch>
            <a:fillRect/>
          </a:stretch>
        </p:blipFill>
        <p:spPr>
          <a:xfrm>
            <a:off x="6435824" y="1828803"/>
            <a:ext cx="2343299" cy="2890899"/>
          </a:xfrm>
          <a:prstGeom prst="rect">
            <a:avLst/>
          </a:prstGeom>
          <a:noFill/>
          <a:ln>
            <a:noFill/>
          </a:ln>
        </p:spPr>
      </p:pic>
      <p:pic>
        <p:nvPicPr>
          <p:cNvPr id="185" name="Shape 185"/>
          <p:cNvPicPr preferRelativeResize="0"/>
          <p:nvPr/>
        </p:nvPicPr>
        <p:blipFill>
          <a:blip r:embed="rId4">
            <a:alphaModFix/>
          </a:blip>
          <a:stretch>
            <a:fillRect/>
          </a:stretch>
        </p:blipFill>
        <p:spPr>
          <a:xfrm>
            <a:off x="313525" y="1708125"/>
            <a:ext cx="5943600" cy="2667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0" name="Shape 190"/>
        <p:cNvGrpSpPr/>
        <p:nvPr/>
      </p:nvGrpSpPr>
      <p:grpSpPr>
        <a:xfrm>
          <a:off x="0" y="0"/>
          <a:ext cx="0" cy="0"/>
          <a:chOff x="0" y="0"/>
          <a:chExt cx="0" cy="0"/>
        </a:xfrm>
      </p:grpSpPr>
      <p:sp>
        <p:nvSpPr>
          <p:cNvPr id="191" name="Shape 191"/>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Minimal Class Diagram</a:t>
            </a:r>
            <a:endParaRPr b="0" i="0" sz="3800" u="none" cap="none" strike="noStrike">
              <a:solidFill>
                <a:srgbClr val="001D4D"/>
              </a:solidFill>
              <a:latin typeface="Trebuchet MS"/>
              <a:ea typeface="Trebuchet MS"/>
              <a:cs typeface="Trebuchet MS"/>
              <a:sym typeface="Trebuchet MS"/>
            </a:endParaRPr>
          </a:p>
        </p:txBody>
      </p:sp>
      <p:sp>
        <p:nvSpPr>
          <p:cNvPr id="192" name="Shape 192"/>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pic>
        <p:nvPicPr>
          <p:cNvPr id="193" name="Shape 193"/>
          <p:cNvPicPr preferRelativeResize="0"/>
          <p:nvPr/>
        </p:nvPicPr>
        <p:blipFill>
          <a:blip r:embed="rId3">
            <a:alphaModFix/>
          </a:blip>
          <a:stretch>
            <a:fillRect/>
          </a:stretch>
        </p:blipFill>
        <p:spPr>
          <a:xfrm>
            <a:off x="982794" y="1572775"/>
            <a:ext cx="7085282" cy="4511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sp>
        <p:nvSpPr>
          <p:cNvPr id="199" name="Shape 199"/>
          <p:cNvSpPr txBox="1"/>
          <p:nvPr>
            <p:ph type="title"/>
          </p:nvPr>
        </p:nvSpPr>
        <p:spPr>
          <a:xfrm>
            <a:off x="780288" y="370425"/>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Stories </a:t>
            </a:r>
            <a:endParaRPr b="0" i="0" sz="3800" u="none" cap="none" strike="noStrike">
              <a:solidFill>
                <a:srgbClr val="001D4D"/>
              </a:solidFill>
              <a:latin typeface="Trebuchet MS"/>
              <a:ea typeface="Trebuchet MS"/>
              <a:cs typeface="Trebuchet MS"/>
              <a:sym typeface="Trebuchet MS"/>
            </a:endParaRPr>
          </a:p>
        </p:txBody>
      </p:sp>
      <p:sp>
        <p:nvSpPr>
          <p:cNvPr id="200" name="Shape 200"/>
          <p:cNvSpPr txBox="1"/>
          <p:nvPr>
            <p:ph idx="1" type="body"/>
          </p:nvPr>
        </p:nvSpPr>
        <p:spPr>
          <a:xfrm>
            <a:off x="779463" y="1836550"/>
            <a:ext cx="7583400" cy="4208400"/>
          </a:xfrm>
          <a:prstGeom prst="rect">
            <a:avLst/>
          </a:prstGeom>
          <a:noFill/>
          <a:ln>
            <a:noFill/>
          </a:ln>
        </p:spPr>
        <p:txBody>
          <a:bodyPr anchorCtr="0" anchor="t" bIns="45700" lIns="91425" spcFirstLastPara="1" rIns="91425" wrap="square" tIns="45700">
            <a:noAutofit/>
          </a:bodyPr>
          <a:lstStyle/>
          <a:p>
            <a:pPr indent="-368300" lvl="0" marL="457200" marR="0" rtl="0" algn="l">
              <a:lnSpc>
                <a:spcPct val="150000"/>
              </a:lnSpc>
              <a:spcBef>
                <a:spcPts val="2000"/>
              </a:spcBef>
              <a:spcAft>
                <a:spcPts val="0"/>
              </a:spcAft>
              <a:buSzPts val="2200"/>
              <a:buAutoNum type="arabicPeriod"/>
            </a:pPr>
            <a:r>
              <a:rPr lang="en-US"/>
              <a:t>Complete text extraction implementation</a:t>
            </a:r>
            <a:endParaRPr/>
          </a:p>
          <a:p>
            <a:pPr indent="-368300" lvl="0" marL="457200" marR="0" rtl="0" algn="l">
              <a:lnSpc>
                <a:spcPct val="150000"/>
              </a:lnSpc>
              <a:spcBef>
                <a:spcPts val="0"/>
              </a:spcBef>
              <a:spcAft>
                <a:spcPts val="0"/>
              </a:spcAft>
              <a:buSzPts val="2200"/>
              <a:buAutoNum type="arabicPeriod"/>
            </a:pPr>
            <a:r>
              <a:rPr lang="en-US"/>
              <a:t>Extract data from metadata</a:t>
            </a:r>
            <a:endParaRPr/>
          </a:p>
          <a:p>
            <a:pPr indent="-368300" lvl="0" marL="457200" marR="0" rtl="0" algn="l">
              <a:lnSpc>
                <a:spcPct val="150000"/>
              </a:lnSpc>
              <a:spcBef>
                <a:spcPts val="0"/>
              </a:spcBef>
              <a:spcAft>
                <a:spcPts val="0"/>
              </a:spcAft>
              <a:buSzPts val="2200"/>
              <a:buAutoNum type="arabicPeriod"/>
            </a:pPr>
            <a:r>
              <a:rPr lang="en-US"/>
              <a:t>Reduce archive download time</a:t>
            </a:r>
            <a:endParaRPr/>
          </a:p>
          <a:p>
            <a:pPr indent="-368300" lvl="0" marL="457200" marR="0" rtl="0" algn="l">
              <a:lnSpc>
                <a:spcPct val="150000"/>
              </a:lnSpc>
              <a:spcBef>
                <a:spcPts val="0"/>
              </a:spcBef>
              <a:spcAft>
                <a:spcPts val="0"/>
              </a:spcAft>
              <a:buSzPts val="2200"/>
              <a:buAutoNum type="arabicPeriod"/>
            </a:pPr>
            <a:r>
              <a:rPr lang="en-US"/>
              <a:t>WAT file restructuring</a:t>
            </a:r>
            <a:endParaRPr/>
          </a:p>
          <a:p>
            <a:pPr indent="-368300" lvl="0" marL="457200" marR="0" rtl="0" algn="l">
              <a:lnSpc>
                <a:spcPct val="150000"/>
              </a:lnSpc>
              <a:spcBef>
                <a:spcPts val="0"/>
              </a:spcBef>
              <a:spcAft>
                <a:spcPts val="0"/>
              </a:spcAft>
              <a:buSzPts val="2200"/>
              <a:buAutoNum type="arabicPeriod"/>
            </a:pPr>
            <a:r>
              <a:rPr lang="en-US"/>
              <a:t>Watviewer application</a:t>
            </a:r>
            <a:endParaRPr/>
          </a:p>
          <a:p>
            <a:pPr indent="0" lvl="0" marL="0" marR="0" rtl="0" algn="l">
              <a:spcBef>
                <a:spcPts val="200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5" name="Shape 205"/>
        <p:cNvGrpSpPr/>
        <p:nvPr/>
      </p:nvGrpSpPr>
      <p:grpSpPr>
        <a:xfrm>
          <a:off x="0" y="0"/>
          <a:ext cx="0" cy="0"/>
          <a:chOff x="0" y="0"/>
          <a:chExt cx="0" cy="0"/>
        </a:xfrm>
      </p:grpSpPr>
      <p:sp>
        <p:nvSpPr>
          <p:cNvPr id="206" name="Shape 206"/>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SzPts val="1100"/>
              <a:buNone/>
            </a:pPr>
            <a:r>
              <a:rPr lang="en-US"/>
              <a:t>Complete text extraction implementation</a:t>
            </a:r>
            <a:endParaRPr/>
          </a:p>
        </p:txBody>
      </p:sp>
      <p:sp>
        <p:nvSpPr>
          <p:cNvPr id="207" name="Shape 207"/>
          <p:cNvSpPr txBox="1"/>
          <p:nvPr>
            <p:ph idx="1" type="body"/>
          </p:nvPr>
        </p:nvSpPr>
        <p:spPr>
          <a:xfrm>
            <a:off x="615875" y="1828800"/>
            <a:ext cx="3830700" cy="4208400"/>
          </a:xfrm>
          <a:prstGeom prst="rect">
            <a:avLst/>
          </a:prstGeom>
          <a:noFill/>
          <a:ln>
            <a:noFill/>
          </a:ln>
        </p:spPr>
        <p:txBody>
          <a:bodyPr anchorCtr="0" anchor="t" bIns="45700" lIns="91425" spcFirstLastPara="1" rIns="91425" wrap="square" tIns="45700">
            <a:noAutofit/>
          </a:bodyPr>
          <a:lstStyle/>
          <a:p>
            <a:pPr indent="-368300" lvl="0" marL="457200" marR="0" rtl="0" algn="l">
              <a:spcBef>
                <a:spcPts val="2000"/>
              </a:spcBef>
              <a:spcAft>
                <a:spcPts val="0"/>
              </a:spcAft>
              <a:buSzPts val="2200"/>
              <a:buChar char="●"/>
            </a:pPr>
            <a:r>
              <a:rPr lang="en-US"/>
              <a:t>Extract content of an page given html content</a:t>
            </a:r>
            <a:br>
              <a:rPr lang="en-US"/>
            </a:br>
            <a:endParaRPr/>
          </a:p>
          <a:p>
            <a:pPr indent="-368300" lvl="0" marL="457200" marR="0" rtl="0" algn="l">
              <a:spcBef>
                <a:spcPts val="0"/>
              </a:spcBef>
              <a:spcAft>
                <a:spcPts val="0"/>
              </a:spcAft>
              <a:buSzPts val="2200"/>
              <a:buChar char="●"/>
            </a:pPr>
            <a:r>
              <a:rPr lang="en-US"/>
              <a:t>Abstracted as a module</a:t>
            </a:r>
            <a:br>
              <a:rPr lang="en-US"/>
            </a:br>
            <a:endParaRPr/>
          </a:p>
          <a:p>
            <a:pPr indent="-368300" lvl="0" marL="457200" marR="0" rtl="0" algn="l">
              <a:spcBef>
                <a:spcPts val="0"/>
              </a:spcBef>
              <a:spcAft>
                <a:spcPts val="0"/>
              </a:spcAft>
              <a:buSzPts val="2200"/>
              <a:buChar char="●"/>
            </a:pPr>
            <a:r>
              <a:rPr lang="en-US"/>
              <a:t>Extraction done using page element scoring algorithm</a:t>
            </a:r>
            <a:endParaRPr/>
          </a:p>
        </p:txBody>
      </p:sp>
      <p:pic>
        <p:nvPicPr>
          <p:cNvPr id="208" name="Shape 208"/>
          <p:cNvPicPr preferRelativeResize="0"/>
          <p:nvPr/>
        </p:nvPicPr>
        <p:blipFill>
          <a:blip r:embed="rId3">
            <a:alphaModFix/>
          </a:blip>
          <a:stretch>
            <a:fillRect/>
          </a:stretch>
        </p:blipFill>
        <p:spPr>
          <a:xfrm>
            <a:off x="4558015" y="1793593"/>
            <a:ext cx="4178900" cy="38326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3" name="Shape 213"/>
        <p:cNvGrpSpPr/>
        <p:nvPr/>
      </p:nvGrpSpPr>
      <p:grpSpPr>
        <a:xfrm>
          <a:off x="0" y="0"/>
          <a:ext cx="0" cy="0"/>
          <a:chOff x="0" y="0"/>
          <a:chExt cx="0" cy="0"/>
        </a:xfrm>
      </p:grpSpPr>
      <p:sp>
        <p:nvSpPr>
          <p:cNvPr id="214" name="Shape 214"/>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SzPts val="1100"/>
              <a:buNone/>
            </a:pPr>
            <a:r>
              <a:rPr lang="en-US"/>
              <a:t>Extract data from metadata</a:t>
            </a:r>
            <a:endParaRPr/>
          </a:p>
        </p:txBody>
      </p:sp>
      <p:sp>
        <p:nvSpPr>
          <p:cNvPr id="215" name="Shape 215"/>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368300" lvl="0" marL="457200" marR="0" rtl="0" algn="l">
              <a:lnSpc>
                <a:spcPct val="150000"/>
              </a:lnSpc>
              <a:spcBef>
                <a:spcPts val="2000"/>
              </a:spcBef>
              <a:spcAft>
                <a:spcPts val="0"/>
              </a:spcAft>
              <a:buSzPts val="2200"/>
              <a:buChar char="●"/>
            </a:pPr>
            <a:r>
              <a:rPr lang="en-US"/>
              <a:t>Beautiful soup for navigating the DOM</a:t>
            </a:r>
            <a:endParaRPr/>
          </a:p>
          <a:p>
            <a:pPr indent="-368300" lvl="0" marL="457200" marR="0" rtl="0" algn="l">
              <a:lnSpc>
                <a:spcPct val="150000"/>
              </a:lnSpc>
              <a:spcBef>
                <a:spcPts val="0"/>
              </a:spcBef>
              <a:spcAft>
                <a:spcPts val="0"/>
              </a:spcAft>
              <a:buSzPts val="2200"/>
              <a:buChar char="●"/>
            </a:pPr>
            <a:r>
              <a:rPr lang="en-US"/>
              <a:t>lists of anonymous lambda functions to delay execution until necessary</a:t>
            </a:r>
            <a:endParaRPr/>
          </a:p>
          <a:p>
            <a:pPr indent="-368300" lvl="0" marL="457200" marR="0" rtl="0" algn="l">
              <a:lnSpc>
                <a:spcPct val="150000"/>
              </a:lnSpc>
              <a:spcBef>
                <a:spcPts val="0"/>
              </a:spcBef>
              <a:spcAft>
                <a:spcPts val="0"/>
              </a:spcAft>
              <a:buSzPts val="2200"/>
              <a:buChar char="●"/>
            </a:pPr>
            <a:r>
              <a:t/>
            </a:r>
            <a:endParaRPr/>
          </a:p>
          <a:p>
            <a:pPr indent="0" lvl="0" marL="0" marR="0" rtl="0" algn="l">
              <a:spcBef>
                <a:spcPts val="2000"/>
              </a:spcBef>
              <a:spcAft>
                <a:spcPts val="0"/>
              </a:spcAft>
              <a:buNone/>
            </a:pPr>
            <a:r>
              <a:t/>
            </a:r>
            <a:endParaRPr/>
          </a:p>
        </p:txBody>
      </p:sp>
      <p:pic>
        <p:nvPicPr>
          <p:cNvPr id="216" name="Shape 216"/>
          <p:cNvPicPr preferRelativeResize="0"/>
          <p:nvPr/>
        </p:nvPicPr>
        <p:blipFill>
          <a:blip r:embed="rId3">
            <a:alphaModFix/>
          </a:blip>
          <a:stretch>
            <a:fillRect/>
          </a:stretch>
        </p:blipFill>
        <p:spPr>
          <a:xfrm>
            <a:off x="1339150" y="3593625"/>
            <a:ext cx="4838700" cy="16383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