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3FB65B3C-756D-4A3F-BAE3-D44CBBD1A111}">
  <a:tblStyle styleId="{3FB65B3C-756D-4A3F-BAE3-D44CBBD1A11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Shape 14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Shape 22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Shape 22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Test Suites and Test Cases (one sunny day and one rainy day) for the use case represented in part (5) above (2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7.2 Automated test scripts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Shape 235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Detailed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6.1. Minimal class diagram. 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6.2. State machine for the main control object or the most important object of the implemented uses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6.3. Main algorithm used related to an implemented use case described above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Shape 24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8" name="Shape 2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Shape 24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System design: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5.1. System decomposition; identify the architecture patterns used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5.2. System deployment – h/w and s/w requirements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5.3. Persistent data design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5.4. Security/Privacy (one slide).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Shape 19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Shape 213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 type="title">
  <p:cSld name="Title Slid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Shape 27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28" name="Shape 28"/>
            <p:cNvCxnSpPr/>
            <p:nvPr/>
          </p:nvCxnSpPr>
          <p:spPr>
            <a:xfrm flipH="1" rot="10800000">
              <a:off x="5130830" y="4175605"/>
              <a:ext cx="4022475" cy="2682396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" name="Shape 29"/>
            <p:cNvCxnSpPr/>
            <p:nvPr/>
          </p:nvCxnSpPr>
          <p:spPr>
            <a:xfrm>
              <a:off x="7042707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0" name="Shape 30"/>
            <p:cNvSpPr/>
            <p:nvPr/>
          </p:nvSpPr>
          <p:spPr>
            <a:xfrm>
              <a:off x="6891896" y="1"/>
              <a:ext cx="2269442" cy="6866466"/>
            </a:xfrm>
            <a:custGeom>
              <a:pathLst>
                <a:path extrusionOk="0" h="120000" w="120000">
                  <a:moveTo>
                    <a:pt x="106997" y="0"/>
                  </a:moveTo>
                  <a:lnTo>
                    <a:pt x="0" y="119852"/>
                  </a:lnTo>
                  <a:lnTo>
                    <a:pt x="119980" y="120000"/>
                  </a:lnTo>
                  <a:cubicBezTo>
                    <a:pt x="120129" y="80049"/>
                    <a:pt x="119383" y="40098"/>
                    <a:pt x="119532" y="147"/>
                  </a:cubicBezTo>
                  <a:lnTo>
                    <a:pt x="106997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7205158" y="-8467"/>
              <a:ext cx="1948147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74056" y="119999"/>
                  </a:lnTo>
                  <a:lnTo>
                    <a:pt x="119949" y="119999"/>
                  </a:lnTo>
                  <a:cubicBezTo>
                    <a:pt x="119776" y="80000"/>
                    <a:pt x="120123" y="39999"/>
                    <a:pt x="1199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6637896" y="3920066"/>
              <a:ext cx="2513565" cy="2937933"/>
            </a:xfrm>
            <a:custGeom>
              <a:pathLst>
                <a:path extrusionOk="0" h="120000" w="120000">
                  <a:moveTo>
                    <a:pt x="0" y="120000"/>
                  </a:moveTo>
                  <a:lnTo>
                    <a:pt x="119688" y="0"/>
                  </a:lnTo>
                  <a:cubicBezTo>
                    <a:pt x="119792" y="40000"/>
                    <a:pt x="119896" y="80000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7010429" y="-8467"/>
              <a:ext cx="2142876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03976" y="119999"/>
                  </a:lnTo>
                  <a:lnTo>
                    <a:pt x="120000" y="119852"/>
                  </a:ln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8780">
                <a:alpha val="69803"/>
              </a:srgbClr>
            </a:solidFill>
            <a:ln>
              <a:noFill/>
            </a:ln>
          </p:spPr>
        </p:sp>
        <p:sp>
          <p:nvSpPr>
            <p:cNvPr id="34" name="Shape 34"/>
            <p:cNvSpPr/>
            <p:nvPr/>
          </p:nvSpPr>
          <p:spPr>
            <a:xfrm>
              <a:off x="8295776" y="-8467"/>
              <a:ext cx="857530" cy="6866467"/>
            </a:xfrm>
            <a:custGeom>
              <a:pathLst>
                <a:path extrusionOk="0" h="120000" w="120000">
                  <a:moveTo>
                    <a:pt x="94736" y="0"/>
                  </a:moveTo>
                  <a:lnTo>
                    <a:pt x="0" y="119999"/>
                  </a:lnTo>
                  <a:lnTo>
                    <a:pt x="120000" y="119999"/>
                  </a:lnTo>
                  <a:cubicBezTo>
                    <a:pt x="119736" y="80000"/>
                    <a:pt x="119473" y="39999"/>
                    <a:pt x="119210" y="0"/>
                  </a:cubicBezTo>
                  <a:lnTo>
                    <a:pt x="94736" y="0"/>
                  </a:lnTo>
                  <a:close/>
                </a:path>
              </a:pathLst>
            </a:custGeom>
            <a:solidFill>
              <a:srgbClr val="6AE2D9">
                <a:alpha val="69803"/>
              </a:srgb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8077231" y="-8468"/>
              <a:ext cx="1066770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05579" y="119999"/>
                  </a:lnTo>
                  <a:lnTo>
                    <a:pt x="119976" y="119999"/>
                  </a:lnTo>
                  <a:cubicBezTo>
                    <a:pt x="120243" y="79950"/>
                    <a:pt x="118110" y="40049"/>
                    <a:pt x="1183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>
              <a:off x="8060297" y="4893733"/>
              <a:ext cx="1094086" cy="1964267"/>
            </a:xfrm>
            <a:custGeom>
              <a:pathLst>
                <a:path extrusionOk="0" h="120000" w="120000">
                  <a:moveTo>
                    <a:pt x="0" y="120000"/>
                  </a:moveTo>
                  <a:lnTo>
                    <a:pt x="119441" y="0"/>
                  </a:lnTo>
                  <a:cubicBezTo>
                    <a:pt x="119627" y="39896"/>
                    <a:pt x="119813" y="79792"/>
                    <a:pt x="120000" y="119689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-8466" y="-8468"/>
              <a:ext cx="863600" cy="5698067"/>
            </a:xfrm>
            <a:custGeom>
              <a:pathLst>
                <a:path extrusionOk="0" h="120000" w="120000">
                  <a:moveTo>
                    <a:pt x="0" y="178"/>
                  </a:moveTo>
                  <a:lnTo>
                    <a:pt x="120000" y="0"/>
                  </a:lnTo>
                  <a:lnTo>
                    <a:pt x="120000" y="356"/>
                  </a:lnTo>
                  <a:lnTo>
                    <a:pt x="0" y="12000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>
                <a:alpha val="84705"/>
              </a:schemeClr>
            </a:solidFill>
            <a:ln>
              <a:noFill/>
            </a:ln>
          </p:spPr>
        </p:sp>
      </p:grpSp>
      <p:sp>
        <p:nvSpPr>
          <p:cNvPr id="38" name="Shape 38"/>
          <p:cNvSpPr txBox="1"/>
          <p:nvPr>
            <p:ph type="ctrTitle"/>
          </p:nvPr>
        </p:nvSpPr>
        <p:spPr>
          <a:xfrm>
            <a:off x="1130595" y="2404534"/>
            <a:ext cx="5826719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r">
              <a:spcBef>
                <a:spcPts val="0"/>
              </a:spcBef>
              <a:buClr>
                <a:schemeClr val="accent1"/>
              </a:buClr>
              <a:buSzPts val="5400"/>
              <a:buFont typeface="Arial"/>
              <a:buNone/>
              <a:defRPr b="0" i="0" sz="5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" type="subTitle"/>
          </p:nvPr>
        </p:nvSpPr>
        <p:spPr>
          <a:xfrm>
            <a:off x="1130595" y="4050834"/>
            <a:ext cx="5826719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and Caption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609600" y="609600"/>
            <a:ext cx="6347714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09600" y="4470400"/>
            <a:ext cx="6347714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Shape 97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Quote with Caption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774885" y="609600"/>
            <a:ext cx="6072182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1101074" y="3632200"/>
            <a:ext cx="541980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2" type="body"/>
          </p:nvPr>
        </p:nvSpPr>
        <p:spPr>
          <a:xfrm>
            <a:off x="609598" y="4470400"/>
            <a:ext cx="6347715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Shape 106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07" name="Shape 107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6AE2D9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6AE2D9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Name Card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x="609598" y="1931988"/>
            <a:ext cx="6347715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Quote Name Card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774885" y="609600"/>
            <a:ext cx="6072182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09597" y="4013200"/>
            <a:ext cx="6347716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2" type="body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9" name="Shape 119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Shape 120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22" name="Shape 122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6AE2D9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6AE2D9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rue or False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615848" y="609600"/>
            <a:ext cx="6341465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09597" y="4013200"/>
            <a:ext cx="6347716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2" type="body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Shape 130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 rot="5400000">
            <a:off x="1843070" y="927120"/>
            <a:ext cx="3880773" cy="63477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Shape 134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Shape 135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 rot="5400000">
            <a:off x="3840993" y="2745919"/>
            <a:ext cx="5251451" cy="978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 rot="5400000">
            <a:off x="581386" y="637812"/>
            <a:ext cx="5251451" cy="51950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0" name="Shape 140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609598" y="2700868"/>
            <a:ext cx="6347715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609598" y="4527448"/>
            <a:ext cx="6347715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0" i="0" sz="2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609600" y="609600"/>
            <a:ext cx="6347714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09600" y="2160589"/>
            <a:ext cx="3088109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2" type="body"/>
          </p:nvPr>
        </p:nvSpPr>
        <p:spPr>
          <a:xfrm>
            <a:off x="3869204" y="2160590"/>
            <a:ext cx="3088110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09599" y="2160983"/>
            <a:ext cx="309067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x="609599" y="2737246"/>
            <a:ext cx="3090672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3" type="body"/>
          </p:nvPr>
        </p:nvSpPr>
        <p:spPr>
          <a:xfrm>
            <a:off x="3866640" y="2160983"/>
            <a:ext cx="309067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1" i="0" sz="2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b="1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1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4" type="body"/>
          </p:nvPr>
        </p:nvSpPr>
        <p:spPr>
          <a:xfrm>
            <a:off x="3866640" y="2737246"/>
            <a:ext cx="3090672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609599" y="609600"/>
            <a:ext cx="6347714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609599" y="1498604"/>
            <a:ext cx="2790182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3571275" y="514925"/>
            <a:ext cx="3386037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2" type="body"/>
          </p:nvPr>
        </p:nvSpPr>
        <p:spPr>
          <a:xfrm>
            <a:off x="609599" y="2777069"/>
            <a:ext cx="2790182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40"/>
              <a:buFont typeface="Noto Sans Symbols"/>
              <a:buNone/>
              <a:defRPr b="0" i="0" sz="10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685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0287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17145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24003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b="0" i="0" sz="75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609599" y="4800600"/>
            <a:ext cx="6347714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9" name="Shape 89"/>
          <p:cNvSpPr/>
          <p:nvPr>
            <p:ph idx="2" type="pic"/>
          </p:nvPr>
        </p:nvSpPr>
        <p:spPr>
          <a:xfrm>
            <a:off x="609599" y="609600"/>
            <a:ext cx="6347714" cy="38457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609599" y="5367338"/>
            <a:ext cx="6347714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b="0" i="0" sz="1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b="0" i="0" sz="9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11" name="Shape 11"/>
            <p:cNvSpPr/>
            <p:nvPr/>
          </p:nvSpPr>
          <p:spPr>
            <a:xfrm>
              <a:off x="-8467" y="4013200"/>
              <a:ext cx="457200" cy="28532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20000" y="120000"/>
                  </a:lnTo>
                  <a:lnTo>
                    <a:pt x="0" y="119643"/>
                  </a:lnTo>
                  <a:cubicBezTo>
                    <a:pt x="740" y="80118"/>
                    <a:pt x="1481" y="40593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cxnSp>
          <p:nvCxnSpPr>
            <p:cNvPr id="12" name="Shape 12"/>
            <p:cNvCxnSpPr/>
            <p:nvPr/>
          </p:nvCxnSpPr>
          <p:spPr>
            <a:xfrm flipH="1" rot="10800000">
              <a:off x="5130830" y="4175605"/>
              <a:ext cx="4022475" cy="2682396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" name="Shape 13"/>
            <p:cNvCxnSpPr/>
            <p:nvPr/>
          </p:nvCxnSpPr>
          <p:spPr>
            <a:xfrm>
              <a:off x="7042707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4" name="Shape 14"/>
            <p:cNvSpPr/>
            <p:nvPr/>
          </p:nvSpPr>
          <p:spPr>
            <a:xfrm>
              <a:off x="6891896" y="1"/>
              <a:ext cx="2269442" cy="6866466"/>
            </a:xfrm>
            <a:custGeom>
              <a:pathLst>
                <a:path extrusionOk="0" h="120000" w="120000">
                  <a:moveTo>
                    <a:pt x="106997" y="0"/>
                  </a:moveTo>
                  <a:lnTo>
                    <a:pt x="0" y="119852"/>
                  </a:lnTo>
                  <a:lnTo>
                    <a:pt x="119980" y="120000"/>
                  </a:lnTo>
                  <a:cubicBezTo>
                    <a:pt x="120129" y="80049"/>
                    <a:pt x="119383" y="40098"/>
                    <a:pt x="119532" y="147"/>
                  </a:cubicBezTo>
                  <a:lnTo>
                    <a:pt x="106997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7205158" y="-8467"/>
              <a:ext cx="1948147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74056" y="119999"/>
                  </a:lnTo>
                  <a:lnTo>
                    <a:pt x="119949" y="119999"/>
                  </a:lnTo>
                  <a:cubicBezTo>
                    <a:pt x="119776" y="80000"/>
                    <a:pt x="120123" y="39999"/>
                    <a:pt x="1199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6637896" y="3920066"/>
              <a:ext cx="2513565" cy="2937933"/>
            </a:xfrm>
            <a:custGeom>
              <a:pathLst>
                <a:path extrusionOk="0" h="120000" w="120000">
                  <a:moveTo>
                    <a:pt x="0" y="120000"/>
                  </a:moveTo>
                  <a:lnTo>
                    <a:pt x="119688" y="0"/>
                  </a:lnTo>
                  <a:cubicBezTo>
                    <a:pt x="119792" y="40000"/>
                    <a:pt x="119896" y="80000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7010429" y="-8467"/>
              <a:ext cx="2142876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03976" y="119999"/>
                  </a:lnTo>
                  <a:lnTo>
                    <a:pt x="120000" y="119852"/>
                  </a:lnTo>
                  <a:lnTo>
                    <a:pt x="12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8780">
                <a:alpha val="69803"/>
              </a:srgbClr>
            </a:solidFill>
            <a:ln>
              <a:noFill/>
            </a:ln>
          </p:spPr>
        </p:sp>
        <p:sp>
          <p:nvSpPr>
            <p:cNvPr id="18" name="Shape 18"/>
            <p:cNvSpPr/>
            <p:nvPr/>
          </p:nvSpPr>
          <p:spPr>
            <a:xfrm>
              <a:off x="8295776" y="-8467"/>
              <a:ext cx="857530" cy="6866467"/>
            </a:xfrm>
            <a:custGeom>
              <a:pathLst>
                <a:path extrusionOk="0" h="120000" w="120000">
                  <a:moveTo>
                    <a:pt x="94736" y="0"/>
                  </a:moveTo>
                  <a:lnTo>
                    <a:pt x="0" y="119999"/>
                  </a:lnTo>
                  <a:lnTo>
                    <a:pt x="120000" y="119999"/>
                  </a:lnTo>
                  <a:cubicBezTo>
                    <a:pt x="119736" y="80000"/>
                    <a:pt x="119473" y="39999"/>
                    <a:pt x="119210" y="0"/>
                  </a:cubicBezTo>
                  <a:lnTo>
                    <a:pt x="94736" y="0"/>
                  </a:lnTo>
                  <a:close/>
                </a:path>
              </a:pathLst>
            </a:custGeom>
            <a:solidFill>
              <a:srgbClr val="6AE2D9">
                <a:alpha val="69803"/>
              </a:srgb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8077231" y="-8468"/>
              <a:ext cx="1066770" cy="686646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05579" y="119999"/>
                  </a:lnTo>
                  <a:lnTo>
                    <a:pt x="119976" y="119999"/>
                  </a:lnTo>
                  <a:cubicBezTo>
                    <a:pt x="120243" y="79950"/>
                    <a:pt x="118110" y="40049"/>
                    <a:pt x="1183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8060297" y="4893733"/>
              <a:ext cx="1094086" cy="1964267"/>
            </a:xfrm>
            <a:custGeom>
              <a:pathLst>
                <a:path extrusionOk="0" h="120000" w="120000">
                  <a:moveTo>
                    <a:pt x="0" y="120000"/>
                  </a:moveTo>
                  <a:lnTo>
                    <a:pt x="119441" y="0"/>
                  </a:lnTo>
                  <a:cubicBezTo>
                    <a:pt x="119627" y="39896"/>
                    <a:pt x="119813" y="79792"/>
                    <a:pt x="120000" y="119689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Shape 21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indent="0" lvl="2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indent="0" lvl="3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indent="0" lvl="4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indent="0" lvl="5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indent="0" lvl="6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indent="0" lvl="7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indent="0" lvl="8" marL="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51459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b="0" i="0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4469" lvl="1" marL="74295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b="0" i="0" sz="1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7480" lvl="2" marL="1143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b="0" i="0" sz="1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67639" lvl="3" marL="1600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67639" lvl="4" marL="2057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67639" lvl="5" marL="2514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67639" lvl="6" marL="2971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67640" lvl="7" marL="3429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67640" lvl="8" marL="3886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9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3.png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ctrTitle"/>
          </p:nvPr>
        </p:nvSpPr>
        <p:spPr>
          <a:xfrm>
            <a:off x="228600" y="2580863"/>
            <a:ext cx="86868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-342900" lvl="0" marL="0" marR="0" rtl="0" algn="ctr">
              <a:spcBef>
                <a:spcPts val="0"/>
              </a:spcBef>
              <a:buClr>
                <a:schemeClr val="accent1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Betwixt 1.0</a:t>
            </a:r>
            <a:br>
              <a:rPr b="0" i="0" lang="en-US" sz="5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Team Members</a:t>
            </a:r>
            <a: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Alicia Rodriguez, Alejandro Palacios, Daniel Raad</a:t>
            </a:r>
            <a:b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Product Owner</a:t>
            </a:r>
            <a: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Joseph Cutrono</a:t>
            </a:r>
            <a:b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Professor</a:t>
            </a:r>
            <a:r>
              <a:rPr b="0" i="0" lang="en-US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Masoud Sadjadi</a:t>
            </a:r>
            <a:b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5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School of Computing and Information Sciences</a:t>
            </a:r>
            <a:br>
              <a:rPr b="0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</p:txBody>
      </p:sp>
      <p:sp>
        <p:nvSpPr>
          <p:cNvPr id="149" name="Shape 149"/>
          <p:cNvSpPr txBox="1"/>
          <p:nvPr>
            <p:ph idx="1" type="subTitle"/>
          </p:nvPr>
        </p:nvSpPr>
        <p:spPr>
          <a:xfrm>
            <a:off x="228600" y="6304727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9144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December 1</a:t>
            </a:r>
            <a:r>
              <a:rPr b="0" baseline="3000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b="0" i="0" lang="en-US" sz="1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, 2017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Senior Project Final Presentation</a:t>
            </a:r>
            <a:br>
              <a:rPr b="0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Fall 2017</a:t>
            </a:r>
          </a:p>
        </p:txBody>
      </p:sp>
      <p:pic>
        <p:nvPicPr>
          <p:cNvPr id="151" name="Shape 1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1218" y="1447800"/>
            <a:ext cx="1781564" cy="15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type="title"/>
          </p:nvPr>
        </p:nvSpPr>
        <p:spPr>
          <a:xfrm>
            <a:off x="609599" y="609600"/>
            <a:ext cx="6347700" cy="13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User Stories </a:t>
            </a:r>
          </a:p>
        </p:txBody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701850" y="2012226"/>
            <a:ext cx="6347700" cy="42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rtl="0">
              <a:spcBef>
                <a:spcPts val="0"/>
              </a:spcBef>
              <a:buClr>
                <a:schemeClr val="accent1"/>
              </a:buClr>
              <a:buSzPts val="1440"/>
              <a:buFont typeface="Noto Sans Symbols"/>
              <a:buChar char="▶"/>
            </a:pPr>
            <a:r>
              <a:rPr lang="en-US"/>
              <a:t>Feature &lt;686&gt; Detect if central location is in water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b="1" lang="en-US"/>
              <a:t>Description:</a:t>
            </a:r>
          </a:p>
          <a:p>
            <a:pPr indent="0" lvl="0" marL="0" rtl="0">
              <a:spcBef>
                <a:spcPts val="400"/>
              </a:spcBef>
              <a:buNone/>
            </a:pPr>
            <a:r>
              <a:rPr lang="en-US">
                <a:solidFill>
                  <a:srgbClr val="434343"/>
                </a:solidFill>
                <a:highlight>
                  <a:srgbClr val="FFFFFF"/>
                </a:highlight>
              </a:rPr>
              <a:t>As a User I would like to be able to move the central location when it is calculated to be in the ocean so that I may pick a reasonable location to meet up in.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b="1" lang="en-US"/>
              <a:t>Acceptance Criteria:</a:t>
            </a:r>
          </a:p>
          <a:p>
            <a:pPr indent="-342900" lvl="0" marL="457200" rtl="0">
              <a:spcBef>
                <a:spcPts val="400"/>
              </a:spcBef>
              <a:buClr>
                <a:srgbClr val="434343"/>
              </a:buClr>
              <a:buSzPts val="1800"/>
              <a:buFont typeface="Arial"/>
              <a:buAutoNum type="arabicPeriod"/>
            </a:pPr>
            <a:r>
              <a:rPr lang="en-US">
                <a:solidFill>
                  <a:srgbClr val="434343"/>
                </a:solidFill>
              </a:rPr>
              <a:t>Detect that the central location is in water</a:t>
            </a:r>
          </a:p>
          <a:p>
            <a:pPr indent="-342900" lvl="0" marL="457200" rtl="0">
              <a:spcBef>
                <a:spcPts val="400"/>
              </a:spcBef>
              <a:buClr>
                <a:srgbClr val="434343"/>
              </a:buClr>
              <a:buSzPts val="1800"/>
              <a:buFont typeface="Arial"/>
              <a:buAutoNum type="arabicPeriod"/>
            </a:pPr>
            <a:r>
              <a:rPr lang="en-US">
                <a:solidFill>
                  <a:srgbClr val="434343"/>
                </a:solidFill>
              </a:rPr>
              <a:t>Inform the user</a:t>
            </a:r>
          </a:p>
          <a:p>
            <a:pPr indent="-342900" lvl="0" marL="457200" rtl="0">
              <a:spcBef>
                <a:spcPts val="400"/>
              </a:spcBef>
              <a:buClr>
                <a:srgbClr val="434343"/>
              </a:buClr>
              <a:buSzPts val="1800"/>
              <a:buFont typeface="Arial"/>
              <a:buAutoNum type="arabicPeriod"/>
            </a:pPr>
            <a:r>
              <a:rPr lang="en-US">
                <a:solidFill>
                  <a:srgbClr val="434343"/>
                </a:solidFill>
              </a:rPr>
              <a:t>Allow the user to move the central location in this case</a:t>
            </a:r>
          </a:p>
          <a:p>
            <a:pPr indent="0" lvl="0" marL="0" rtl="0">
              <a:spcBef>
                <a:spcPts val="400"/>
              </a:spcBef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type="title"/>
          </p:nvPr>
        </p:nvSpPr>
        <p:spPr>
          <a:xfrm>
            <a:off x="609599" y="381000"/>
            <a:ext cx="60960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05740" lvl="0" marL="0" marR="0" rtl="0" algn="l">
              <a:spcBef>
                <a:spcPts val="0"/>
              </a:spcBef>
              <a:buClr>
                <a:schemeClr val="accent1"/>
              </a:buClr>
              <a:buSzPts val="3240"/>
              <a:buFont typeface="Arial"/>
              <a:buNone/>
            </a:pPr>
            <a:r>
              <a:rPr b="0" i="0" lang="en-US" sz="324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Sequence Diagrams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413" y="1487750"/>
            <a:ext cx="5818364" cy="512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Test Cases</a:t>
            </a:r>
          </a:p>
        </p:txBody>
      </p:sp>
      <p:graphicFrame>
        <p:nvGraphicFramePr>
          <p:cNvPr id="238" name="Shape 238"/>
          <p:cNvGraphicFramePr/>
          <p:nvPr/>
        </p:nvGraphicFramePr>
        <p:xfrm>
          <a:off x="678600" y="1648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{3FB65B3C-756D-4A3F-BAE3-D44CBBD1A111}</a:tableStyleId>
              </a:tblPr>
              <a:tblGrid>
                <a:gridCol w="775600"/>
                <a:gridCol w="1564400"/>
                <a:gridCol w="1312425"/>
                <a:gridCol w="1092500"/>
                <a:gridCol w="1367975"/>
                <a:gridCol w="644150"/>
              </a:tblGrid>
              <a:tr h="394700"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Test ID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Precondition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Description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Expected Results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Actual Results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Pass/Fail</a:t>
                      </a:r>
                    </a:p>
                  </a:txBody>
                  <a:tcPr marT="91425" marB="91425" marR="91425" marL="91425"/>
                </a:tc>
              </a:tr>
              <a:tr h="1323025"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feature_684_1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solidFill>
                            <a:schemeClr val="dk1"/>
                          </a:solidFill>
                          <a:highlight>
                            <a:srgbClr val="FFFFFF"/>
                          </a:highlight>
                        </a:rPr>
                        <a:t>The user has distributed the space link to others and they have joined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solidFill>
                            <a:schemeClr val="dk1"/>
                          </a:solidFill>
                          <a:highlight>
                            <a:srgbClr val="FFFFFF"/>
                          </a:highlight>
                        </a:rPr>
                        <a:t>Select a location and drop a red pin on all devices that are connected to that space with the selected location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solidFill>
                            <a:schemeClr val="dk1"/>
                          </a:solidFill>
                          <a:highlight>
                            <a:srgbClr val="FFFFFF"/>
                          </a:highlight>
                        </a:rPr>
                        <a:t>See the selected location pin on the map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400"/>
                        </a:spcBef>
                        <a:buNone/>
                      </a:pPr>
                      <a:r>
                        <a:rPr lang="en-US" sz="1050">
                          <a:solidFill>
                            <a:schemeClr val="dk1"/>
                          </a:solidFill>
                          <a:highlight>
                            <a:srgbClr val="FFFFFF"/>
                          </a:highlight>
                        </a:rPr>
                        <a:t>The pin with the selected location was dropped on the map and everyone can see it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Pass</a:t>
                      </a:r>
                    </a:p>
                  </a:txBody>
                  <a:tcPr marT="91425" marB="91425" marR="91425" marL="91425"/>
                </a:tc>
              </a:tr>
              <a:tr h="1062975"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Feature_686_1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The central location is calculated and it is on water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Central location is movable if it is calculated to be on water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The central location pin becomes movable and can be dragged onto land.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The central location became movable and was able to be moved onto land.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>
                        <a:spcBef>
                          <a:spcPts val="0"/>
                        </a:spcBef>
                        <a:buNone/>
                      </a:pPr>
                      <a:r>
                        <a:rPr lang="en-US"/>
                        <a:t>Pass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Class Diagram</a:t>
            </a:r>
          </a:p>
        </p:txBody>
      </p:sp>
      <p:pic>
        <p:nvPicPr>
          <p:cNvPr id="245" name="Shape 2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438250"/>
            <a:ext cx="6809185" cy="5419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sp>
        <p:nvSpPr>
          <p:cNvPr id="252" name="Shape 252"/>
          <p:cNvSpPr txBox="1"/>
          <p:nvPr>
            <p:ph idx="1" type="body"/>
          </p:nvPr>
        </p:nvSpPr>
        <p:spPr>
          <a:xfrm>
            <a:off x="609600" y="1516050"/>
            <a:ext cx="6648000" cy="235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Betwixt 1.0 was built under an </a:t>
            </a:r>
            <a:r>
              <a:rPr b="1" lang="en-US"/>
              <a:t>agile development environment</a:t>
            </a:r>
            <a:r>
              <a:rPr lang="en-US"/>
              <a:t>, using Scrum. Daily Scrum meetings were held as well as Scrum Ceremonies, such as Retro, Review, and Planning.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Betwixt 1.0 is an</a:t>
            </a:r>
            <a:r>
              <a:rPr b="1" lang="en-US"/>
              <a:t> </a:t>
            </a:r>
            <a:r>
              <a:rPr b="1" lang="en-US"/>
              <a:t>iOS and Android application</a:t>
            </a:r>
            <a:r>
              <a:rPr lang="en-US"/>
              <a:t> which calculates the central location among users and suggests a location to meet up, </a:t>
            </a:r>
            <a:r>
              <a:rPr b="1" lang="en-US"/>
              <a:t>tailored to Virtual Employees</a:t>
            </a:r>
            <a:r>
              <a:rPr lang="en-US"/>
              <a:t>.</a:t>
            </a:r>
          </a:p>
        </p:txBody>
      </p:sp>
      <p:sp>
        <p:nvSpPr>
          <p:cNvPr id="253" name="Shape 253"/>
          <p:cNvSpPr txBox="1"/>
          <p:nvPr/>
        </p:nvSpPr>
        <p:spPr>
          <a:xfrm>
            <a:off x="609600" y="4138400"/>
            <a:ext cx="29613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 sz="2400" u="sng"/>
              <a:t>Contact Information</a:t>
            </a:r>
          </a:p>
        </p:txBody>
      </p:sp>
      <p:sp>
        <p:nvSpPr>
          <p:cNvPr id="254" name="Shape 254"/>
          <p:cNvSpPr txBox="1"/>
          <p:nvPr/>
        </p:nvSpPr>
        <p:spPr>
          <a:xfrm>
            <a:off x="609600" y="4863338"/>
            <a:ext cx="23682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buNone/>
            </a:pPr>
            <a:r>
              <a:rPr lang="en-US" sz="1800"/>
              <a:t>Alicia Rodriguez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n-US" sz="1800"/>
              <a:t>arodr967@fiu.edu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3387900" y="4863338"/>
            <a:ext cx="23682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buNone/>
            </a:pPr>
            <a:r>
              <a:rPr lang="en-US" sz="1800"/>
              <a:t>Daniel Raad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n-US" sz="1800"/>
              <a:t>draad001@fiu.edu</a:t>
            </a:r>
          </a:p>
        </p:txBody>
      </p:sp>
      <p:sp>
        <p:nvSpPr>
          <p:cNvPr id="256" name="Shape 256"/>
          <p:cNvSpPr txBox="1"/>
          <p:nvPr/>
        </p:nvSpPr>
        <p:spPr>
          <a:xfrm>
            <a:off x="2023025" y="5771000"/>
            <a:ext cx="2368200" cy="78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buNone/>
            </a:pPr>
            <a:r>
              <a:rPr lang="en-US" sz="1800"/>
              <a:t>Alejandro Palacios</a:t>
            </a:r>
          </a:p>
          <a:p>
            <a:pPr indent="0" lvl="0" marL="0" rtl="0" algn="ctr">
              <a:spcBef>
                <a:spcPts val="0"/>
              </a:spcBef>
              <a:buNone/>
            </a:pPr>
            <a:r>
              <a:rPr lang="en-US" sz="1800"/>
              <a:t>apala067@fiu.edu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Problem Definition</a:t>
            </a:r>
          </a:p>
        </p:txBody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779463" y="1524000"/>
            <a:ext cx="6177849" cy="42084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48006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▶"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An iOS and Android application which calculates the central location among users and suggests locations to meet up.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Use Cases</a:t>
            </a:r>
          </a:p>
        </p:txBody>
      </p:sp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513" y="1508625"/>
            <a:ext cx="7078575" cy="4939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System Design: Architecture</a:t>
            </a:r>
          </a:p>
        </p:txBody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09599" y="1354108"/>
            <a:ext cx="3090600" cy="5763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Front End	</a:t>
            </a:r>
          </a:p>
        </p:txBody>
      </p:sp>
      <p:sp>
        <p:nvSpPr>
          <p:cNvPr id="173" name="Shape 173"/>
          <p:cNvSpPr txBox="1"/>
          <p:nvPr>
            <p:ph idx="3" type="body"/>
          </p:nvPr>
        </p:nvSpPr>
        <p:spPr>
          <a:xfrm>
            <a:off x="3866690" y="1354108"/>
            <a:ext cx="3090600" cy="5763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Back End</a:t>
            </a:r>
          </a:p>
        </p:txBody>
      </p:sp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025" y="2044150"/>
            <a:ext cx="969275" cy="107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3925" y="2353500"/>
            <a:ext cx="969275" cy="96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66712" y="2108575"/>
            <a:ext cx="1756314" cy="107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5053700"/>
            <a:ext cx="3547800" cy="1804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17350" y="4396325"/>
            <a:ext cx="3368575" cy="1691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23037" y="2044150"/>
            <a:ext cx="1881889" cy="1881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8004" y="3439575"/>
            <a:ext cx="1075916" cy="107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117350" y="3554425"/>
            <a:ext cx="2589291" cy="57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System Design: Deployment</a:t>
            </a:r>
          </a:p>
        </p:txBody>
      </p:sp>
      <p:pic>
        <p:nvPicPr>
          <p:cNvPr id="188" name="Shape 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63" y="1677950"/>
            <a:ext cx="5757675" cy="39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User Stories </a:t>
            </a:r>
          </a:p>
        </p:txBody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09600" y="1798500"/>
            <a:ext cx="6939600" cy="43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</a:pPr>
            <a:r>
              <a:rPr lang="en-US"/>
              <a:t>Feature &lt;684&gt; Give User Locations To Meet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Description: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As a user (admin of space), I want to see a list of suggestions for places to meet up and select that place.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Acceptance Criteria:</a:t>
            </a:r>
          </a:p>
          <a:p>
            <a:pPr indent="-320040" lvl="0" marL="457200" marR="0" rtl="0" algn="l">
              <a:spcBef>
                <a:spcPts val="1000"/>
              </a:spcBef>
              <a:spcAft>
                <a:spcPts val="0"/>
              </a:spcAft>
              <a:buSzPts val="1440"/>
              <a:buAutoNum type="arabicPeriod"/>
            </a:pPr>
            <a:r>
              <a:rPr lang="en-US"/>
              <a:t>Show a list of suggestions as well as how far it is from central location</a:t>
            </a:r>
          </a:p>
          <a:p>
            <a:pPr indent="-320040" lvl="0" marL="457200" marR="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-US"/>
              <a:t>Drop pin on the selected suggestion (the admin can only pick the suggestion)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x="609599" y="381000"/>
            <a:ext cx="6096001" cy="1044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05740" lvl="0" marL="0" marR="0" rtl="0" algn="l">
              <a:spcBef>
                <a:spcPts val="0"/>
              </a:spcBef>
              <a:buClr>
                <a:schemeClr val="accent1"/>
              </a:buClr>
              <a:buSzPts val="3240"/>
              <a:buFont typeface="Arial"/>
              <a:buNone/>
            </a:pPr>
            <a:r>
              <a:rPr b="0" i="0" lang="en-US" sz="324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Sequence Diagrams</a:t>
            </a:r>
          </a:p>
        </p:txBody>
      </p:sp>
      <p:pic>
        <p:nvPicPr>
          <p:cNvPr id="202" name="Shape 2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775" y="1643675"/>
            <a:ext cx="6095999" cy="4701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/>
          <p:nvPr>
            <p:ph type="title"/>
          </p:nvPr>
        </p:nvSpPr>
        <p:spPr>
          <a:xfrm>
            <a:off x="609599" y="609600"/>
            <a:ext cx="6347700" cy="13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28600" lvl="0" marL="0" marR="0" rtl="0" algn="l">
              <a:spcBef>
                <a:spcPts val="0"/>
              </a:spcBef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User Stories </a:t>
            </a:r>
          </a:p>
        </p:txBody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09600" y="2160601"/>
            <a:ext cx="6347700" cy="42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rtl="0">
              <a:spcBef>
                <a:spcPts val="0"/>
              </a:spcBef>
              <a:buClr>
                <a:schemeClr val="accent1"/>
              </a:buClr>
              <a:buSzPts val="1440"/>
              <a:buFont typeface="Noto Sans Symbols"/>
              <a:buChar char="▶"/>
            </a:pPr>
            <a:r>
              <a:rPr lang="en-US"/>
              <a:t>Feature &lt;677&gt; Join a Group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b="1" lang="en-US"/>
              <a:t>Description:</a:t>
            </a:r>
          </a:p>
          <a:p>
            <a:pPr indent="0" lvl="0" marL="0" rtl="0">
              <a:spcBef>
                <a:spcPts val="400"/>
              </a:spcBef>
              <a:buNone/>
            </a:pPr>
            <a:r>
              <a:t/>
            </a:r>
            <a:endParaRPr>
              <a:solidFill>
                <a:srgbClr val="434343"/>
              </a:solidFill>
              <a:highlight>
                <a:srgbClr val="FFFFFF"/>
              </a:highlight>
            </a:endParaRPr>
          </a:p>
          <a:p>
            <a:pPr indent="0" lvl="0" marL="0" rtl="0">
              <a:spcBef>
                <a:spcPts val="400"/>
              </a:spcBef>
              <a:buNone/>
            </a:pPr>
            <a:r>
              <a:rPr lang="en-US">
                <a:solidFill>
                  <a:srgbClr val="434343"/>
                </a:solidFill>
                <a:highlight>
                  <a:srgbClr val="FFFFFF"/>
                </a:highlight>
              </a:rPr>
              <a:t>As a User I would like to be able to join a group so that other members can see my location and I could see theirs.</a:t>
            </a:r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-69850" lvl="0" marL="0" rtl="0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b="1" lang="en-US"/>
              <a:t>Acceptance Criteria:</a:t>
            </a:r>
          </a:p>
          <a:p>
            <a:pPr indent="-342900" lvl="0" marL="457200" rtl="0">
              <a:spcBef>
                <a:spcPts val="400"/>
              </a:spcBef>
              <a:buClr>
                <a:srgbClr val="434343"/>
              </a:buClr>
              <a:buSzPts val="1800"/>
              <a:buFont typeface="Arial"/>
              <a:buAutoNum type="arabicPeriod"/>
            </a:pPr>
            <a:r>
              <a:rPr lang="en-US">
                <a:solidFill>
                  <a:srgbClr val="434343"/>
                </a:solidFill>
              </a:rPr>
              <a:t>When I click on a deep link, the app will open and will show other group member’s locations as pins on the map.</a:t>
            </a: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x="609599" y="381000"/>
            <a:ext cx="60960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205740" lvl="0" marL="0" marR="0" rtl="0" algn="l">
              <a:spcBef>
                <a:spcPts val="0"/>
              </a:spcBef>
              <a:buClr>
                <a:schemeClr val="accent1"/>
              </a:buClr>
              <a:buSzPts val="3240"/>
              <a:buFont typeface="Arial"/>
              <a:buNone/>
            </a:pPr>
            <a:r>
              <a:rPr b="0" i="0" lang="en-US" sz="324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Requirements: Sequence Diagrams</a:t>
            </a:r>
          </a:p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609599" y="2160590"/>
            <a:ext cx="6347700" cy="38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</a:pPr>
            <a:r>
              <a:rPr b="0" i="0" lang="en-US" sz="1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Show the sequence diagram of the most significant use case.</a:t>
            </a:r>
          </a:p>
        </p:txBody>
      </p:sp>
      <p:pic>
        <p:nvPicPr>
          <p:cNvPr id="217" name="Shape 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825" y="1787550"/>
            <a:ext cx="6229550" cy="475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acet">
  <a:themeElements>
    <a:clrScheme name="super betwixt">
      <a:dk1>
        <a:srgbClr val="000000"/>
      </a:dk1>
      <a:lt1>
        <a:srgbClr val="FFFFFF"/>
      </a:lt1>
      <a:dk2>
        <a:srgbClr val="032724"/>
      </a:dk2>
      <a:lt2>
        <a:srgbClr val="EFEFF3"/>
      </a:lt2>
      <a:accent1>
        <a:srgbClr val="24B5AB"/>
      </a:accent1>
      <a:accent2>
        <a:srgbClr val="24B5AB"/>
      </a:accent2>
      <a:accent3>
        <a:srgbClr val="24B5AB"/>
      </a:accent3>
      <a:accent4>
        <a:srgbClr val="24B5AB"/>
      </a:accent4>
      <a:accent5>
        <a:srgbClr val="24B5AB"/>
      </a:accent5>
      <a:accent6>
        <a:srgbClr val="25B6AC"/>
      </a:accent6>
      <a:hlink>
        <a:srgbClr val="24B5AB"/>
      </a:hlink>
      <a:folHlink>
        <a:srgbClr val="24B5A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