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dp" ContentType="image/vnd.ms-photo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5052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824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AB00"/>
    <a:srgbClr val="FCC701"/>
    <a:srgbClr val="042F5F"/>
    <a:srgbClr val="C5C8A9"/>
    <a:srgbClr val="929000"/>
    <a:srgbClr val="FFD579"/>
    <a:srgbClr val="1E8CFF"/>
    <a:srgbClr val="2FA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5"/>
    <p:restoredTop sz="91760"/>
  </p:normalViewPr>
  <p:slideViewPr>
    <p:cSldViewPr snapToGrid="0" snapToObjects="1">
      <p:cViewPr>
        <p:scale>
          <a:sx n="20" d="100"/>
          <a:sy n="20" d="100"/>
        </p:scale>
        <p:origin x="952" y="-936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662693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dirty="0" smtClean="0"/>
              <a:t>Problem</a:t>
            </a:r>
            <a:r>
              <a:rPr lang="en-US" sz="1800" b="0" i="0" u="none" strike="noStrike" cap="none" baseline="0" dirty="0" smtClean="0"/>
              <a:t> – </a:t>
            </a:r>
            <a:r>
              <a:rPr lang="en-US" sz="1800" b="0" i="0" u="none" strike="noStrike" cap="none" dirty="0" smtClean="0"/>
              <a:t>Solution</a:t>
            </a:r>
            <a:r>
              <a:rPr lang="en-US" sz="1800" b="0" i="0" u="none" strike="noStrike" cap="none" baseline="0" dirty="0" smtClean="0"/>
              <a:t> – Current System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Images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Requirements – System Design – Implementation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800" b="0" i="0" u="none" strike="noStrike" cap="none" baseline="0" dirty="0" smtClean="0"/>
              <a:t>Verification – Object Design – Summary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lang="en-US" sz="1800" b="0" i="0" u="none" strike="noStrike" cap="none" baseline="0" dirty="0" smtClean="0"/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6444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30478" y="-54192"/>
            <a:ext cx="33016738" cy="43999584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0144" y="15389018"/>
            <a:ext cx="20976188" cy="10536333"/>
          </a:xfrm>
        </p:spPr>
        <p:txBody>
          <a:bodyPr anchor="b">
            <a:noAutofit/>
          </a:bodyPr>
          <a:lstStyle>
            <a:lvl1pPr algn="r">
              <a:defRPr sz="1944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0144" y="25925341"/>
            <a:ext cx="20976188" cy="702015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87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3901440"/>
            <a:ext cx="22851770" cy="217830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28610560"/>
            <a:ext cx="22851770" cy="10054157"/>
          </a:xfrm>
        </p:spPr>
        <p:txBody>
          <a:bodyPr anchor="ctr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586" y="3901440"/>
            <a:ext cx="21859855" cy="193446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963867" y="23246080"/>
            <a:ext cx="19511294" cy="24384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57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610560"/>
            <a:ext cx="22851774" cy="10054157"/>
          </a:xfrm>
        </p:spPr>
        <p:txBody>
          <a:bodyPr anchor="ctr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37762" y="505841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291718" y="1847395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5" y="12364723"/>
            <a:ext cx="22851774" cy="16610944"/>
          </a:xfrm>
        </p:spPr>
        <p:txBody>
          <a:bodyPr anchor="b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968905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586" y="3901440"/>
            <a:ext cx="21859855" cy="193446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549" y="25684480"/>
            <a:ext cx="22851778" cy="329118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864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968905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37762" y="505841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291718" y="18473959"/>
            <a:ext cx="1646348" cy="3742566"/>
          </a:xfrm>
          <a:prstGeom prst="rect">
            <a:avLst/>
          </a:prstGeom>
        </p:spPr>
        <p:txBody>
          <a:bodyPr vert="horz" lIns="329184" tIns="164592" rIns="329184" bIns="164592" rtlCol="0" anchor="ctr">
            <a:noAutofit/>
          </a:bodyPr>
          <a:lstStyle/>
          <a:p>
            <a:pPr lvl="0"/>
            <a:r>
              <a:rPr lang="en-US" sz="28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7055" y="3901440"/>
            <a:ext cx="22829274" cy="19344640"/>
          </a:xfrm>
        </p:spPr>
        <p:txBody>
          <a:bodyPr anchor="ctr">
            <a:normAutofit/>
          </a:bodyPr>
          <a:lstStyle>
            <a:lvl1pPr algn="l">
              <a:defRPr sz="1584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549" y="25684480"/>
            <a:ext cx="22851778" cy="3291187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8640">
                <a:solidFill>
                  <a:schemeClr val="accent1"/>
                </a:solidFill>
              </a:defRPr>
            </a:lvl1pPr>
            <a:lvl2pPr marL="1645920" indent="0">
              <a:buFontTx/>
              <a:buNone/>
              <a:defRPr/>
            </a:lvl2pPr>
            <a:lvl3pPr marL="3291840" indent="0">
              <a:buFontTx/>
              <a:buNone/>
              <a:defRPr/>
            </a:lvl3pPr>
            <a:lvl4pPr marL="4937760" indent="0">
              <a:buFontTx/>
              <a:buNone/>
              <a:defRPr/>
            </a:lvl4pPr>
            <a:lvl5pPr marL="658368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9689050"/>
          </a:xfrm>
        </p:spPr>
        <p:txBody>
          <a:bodyPr anchor="t">
            <a:normAutofit/>
          </a:bodyPr>
          <a:lstStyle>
            <a:lvl1pPr marL="0" indent="0" algn="l">
              <a:buNone/>
              <a:defRPr sz="648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518323" y="3901443"/>
            <a:ext cx="3523723" cy="33609286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556" y="3901443"/>
            <a:ext cx="18702094" cy="336092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29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5" y="17285559"/>
            <a:ext cx="22851774" cy="11690118"/>
          </a:xfrm>
        </p:spPr>
        <p:txBody>
          <a:bodyPr anchor="b"/>
          <a:lstStyle>
            <a:lvl1pPr algn="l">
              <a:defRPr sz="1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5" y="28975667"/>
            <a:ext cx="22851774" cy="5506560"/>
          </a:xfrm>
        </p:spPr>
        <p:txBody>
          <a:bodyPr anchor="t"/>
          <a:lstStyle>
            <a:lvl1pPr marL="0" indent="0" algn="l">
              <a:buNone/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64592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3901440"/>
            <a:ext cx="22851770" cy="8453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562" y="13827770"/>
            <a:ext cx="11117192" cy="24836941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29134" y="13827779"/>
            <a:ext cx="11117196" cy="24836947"/>
          </a:xfrm>
        </p:spPr>
        <p:txBody>
          <a:bodyPr>
            <a:normAutofit/>
          </a:bodyPr>
          <a:lstStyle>
            <a:lvl1pPr>
              <a:defRPr sz="6480"/>
            </a:lvl1pPr>
            <a:lvl2pPr>
              <a:defRPr sz="5760"/>
            </a:lvl2pPr>
            <a:lvl3pPr>
              <a:defRPr sz="5040"/>
            </a:lvl3pPr>
            <a:lvl4pPr>
              <a:defRPr sz="4320"/>
            </a:lvl4pPr>
            <a:lvl5pPr>
              <a:defRPr sz="4320"/>
            </a:lvl5pPr>
            <a:lvl6pPr>
              <a:defRPr sz="4320"/>
            </a:lvl6pPr>
            <a:lvl7pPr>
              <a:defRPr sz="4320"/>
            </a:lvl7pPr>
            <a:lvl8pPr>
              <a:defRPr sz="4320"/>
            </a:lvl8pPr>
            <a:lvl9pPr>
              <a:defRPr sz="43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8" y="3901440"/>
            <a:ext cx="22851767" cy="845312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7" y="13830291"/>
            <a:ext cx="11126419" cy="3688077"/>
          </a:xfrm>
        </p:spPr>
        <p:txBody>
          <a:bodyPr anchor="b">
            <a:noAutofit/>
          </a:bodyPr>
          <a:lstStyle>
            <a:lvl1pPr marL="0" indent="0">
              <a:buNone/>
              <a:defRPr sz="8640" b="0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57" y="17518378"/>
            <a:ext cx="11126419" cy="2114634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19904" y="13830291"/>
            <a:ext cx="11126419" cy="3688077"/>
          </a:xfrm>
        </p:spPr>
        <p:txBody>
          <a:bodyPr anchor="b">
            <a:noAutofit/>
          </a:bodyPr>
          <a:lstStyle>
            <a:lvl1pPr marL="0" indent="0">
              <a:buNone/>
              <a:defRPr sz="8640" b="0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19904" y="17518378"/>
            <a:ext cx="11126419" cy="2114634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3901440"/>
            <a:ext cx="22851770" cy="8453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9591066"/>
            <a:ext cx="10044655" cy="8182182"/>
          </a:xfrm>
        </p:spPr>
        <p:txBody>
          <a:bodyPr anchor="b">
            <a:normAutofit/>
          </a:bodyPr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56592" y="3295523"/>
            <a:ext cx="12189733" cy="353691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57" y="17773245"/>
            <a:ext cx="10044655" cy="16540474"/>
          </a:xfrm>
        </p:spPr>
        <p:txBody>
          <a:bodyPr>
            <a:normAutofit/>
          </a:bodyPr>
          <a:lstStyle>
            <a:lvl1pPr marL="0" indent="0">
              <a:buNone/>
              <a:defRPr sz="5040"/>
            </a:lvl1pPr>
            <a:lvl2pPr marL="1234440" indent="0">
              <a:buNone/>
              <a:defRPr sz="3780"/>
            </a:lvl2pPr>
            <a:lvl3pPr marL="2468880" indent="0">
              <a:buNone/>
              <a:defRPr sz="3240"/>
            </a:lvl3pPr>
            <a:lvl4pPr marL="3703320" indent="0">
              <a:buNone/>
              <a:defRPr sz="2700"/>
            </a:lvl4pPr>
            <a:lvl5pPr marL="4937760" indent="0">
              <a:buNone/>
              <a:defRPr sz="2700"/>
            </a:lvl5pPr>
            <a:lvl6pPr marL="6172200" indent="0">
              <a:buNone/>
              <a:defRPr sz="2700"/>
            </a:lvl6pPr>
            <a:lvl7pPr marL="7406640" indent="0">
              <a:buNone/>
              <a:defRPr sz="2700"/>
            </a:lvl7pPr>
            <a:lvl8pPr marL="8641080" indent="0">
              <a:buNone/>
              <a:defRPr sz="2700"/>
            </a:lvl8pPr>
            <a:lvl9pPr marL="9875520" indent="0">
              <a:buNone/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57" y="30723840"/>
            <a:ext cx="22851770" cy="3627123"/>
          </a:xfrm>
        </p:spPr>
        <p:txBody>
          <a:bodyPr anchor="b">
            <a:normAutofit/>
          </a:bodyPr>
          <a:lstStyle>
            <a:lvl1pPr algn="l">
              <a:defRPr sz="864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94557" y="3901440"/>
            <a:ext cx="22851770" cy="24612595"/>
          </a:xfrm>
        </p:spPr>
        <p:txBody>
          <a:bodyPr anchor="t">
            <a:normAutofit/>
          </a:bodyPr>
          <a:lstStyle>
            <a:lvl1pPr marL="0" indent="0" algn="ctr">
              <a:buNone/>
              <a:defRPr sz="5760"/>
            </a:lvl1pPr>
            <a:lvl2pPr marL="1645920" indent="0">
              <a:buNone/>
              <a:defRPr sz="5760"/>
            </a:lvl2pPr>
            <a:lvl3pPr marL="3291840" indent="0">
              <a:buNone/>
              <a:defRPr sz="5760"/>
            </a:lvl3pPr>
            <a:lvl4pPr marL="4937760" indent="0">
              <a:buNone/>
              <a:defRPr sz="5760"/>
            </a:lvl4pPr>
            <a:lvl5pPr marL="6583680" indent="0">
              <a:buNone/>
              <a:defRPr sz="5760"/>
            </a:lvl5pPr>
            <a:lvl6pPr marL="8229600" indent="0">
              <a:buNone/>
              <a:defRPr sz="5760"/>
            </a:lvl6pPr>
            <a:lvl7pPr marL="9875520" indent="0">
              <a:buNone/>
              <a:defRPr sz="5760"/>
            </a:lvl7pPr>
            <a:lvl8pPr marL="11521440" indent="0">
              <a:buNone/>
              <a:defRPr sz="5760"/>
            </a:lvl8pPr>
            <a:lvl9pPr marL="13167360" indent="0">
              <a:buNone/>
              <a:defRPr sz="576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57" y="34350963"/>
            <a:ext cx="22851770" cy="4313754"/>
          </a:xfrm>
        </p:spPr>
        <p:txBody>
          <a:bodyPr>
            <a:normAutofit/>
          </a:bodyPr>
          <a:lstStyle>
            <a:lvl1pPr marL="0" indent="0">
              <a:buNone/>
              <a:defRPr sz="4320"/>
            </a:lvl1pPr>
            <a:lvl2pPr marL="1645920" indent="0">
              <a:buNone/>
              <a:defRPr sz="4320"/>
            </a:lvl2pPr>
            <a:lvl3pPr marL="3291840" indent="0">
              <a:buNone/>
              <a:defRPr sz="3600"/>
            </a:lvl3pPr>
            <a:lvl4pPr marL="4937760" indent="0">
              <a:buNone/>
              <a:defRPr sz="3240"/>
            </a:lvl4pPr>
            <a:lvl5pPr marL="6583680" indent="0">
              <a:buNone/>
              <a:defRPr sz="3240"/>
            </a:lvl5pPr>
            <a:lvl6pPr marL="8229600" indent="0">
              <a:buNone/>
              <a:defRPr sz="3240"/>
            </a:lvl6pPr>
            <a:lvl7pPr marL="9875520" indent="0">
              <a:buNone/>
              <a:defRPr sz="3240"/>
            </a:lvl7pPr>
            <a:lvl8pPr marL="11521440" indent="0">
              <a:buNone/>
              <a:defRPr sz="3240"/>
            </a:lvl8pPr>
            <a:lvl9pPr marL="13167360" indent="0">
              <a:buNone/>
              <a:defRPr sz="3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30479" y="-54192"/>
            <a:ext cx="33016741" cy="43999584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58" y="3901440"/>
            <a:ext cx="22851767" cy="84531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57" y="13827779"/>
            <a:ext cx="22851770" cy="24836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458929" y="38664726"/>
            <a:ext cx="2462875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4558" y="38664726"/>
            <a:ext cx="16642703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00834" y="38664726"/>
            <a:ext cx="1845497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40">
                <a:solidFill>
                  <a:schemeClr val="accent1"/>
                </a:solidFill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39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53" r:id="rId1"/>
    <p:sldLayoutId id="2147485054" r:id="rId2"/>
    <p:sldLayoutId id="2147485055" r:id="rId3"/>
    <p:sldLayoutId id="2147485056" r:id="rId4"/>
    <p:sldLayoutId id="2147485057" r:id="rId5"/>
    <p:sldLayoutId id="2147485058" r:id="rId6"/>
    <p:sldLayoutId id="2147485059" r:id="rId7"/>
    <p:sldLayoutId id="2147485060" r:id="rId8"/>
    <p:sldLayoutId id="2147485061" r:id="rId9"/>
    <p:sldLayoutId id="2147485062" r:id="rId10"/>
    <p:sldLayoutId id="2147485063" r:id="rId11"/>
    <p:sldLayoutId id="2147485064" r:id="rId12"/>
    <p:sldLayoutId id="2147485065" r:id="rId13"/>
    <p:sldLayoutId id="2147485066" r:id="rId14"/>
    <p:sldLayoutId id="2147485067" r:id="rId15"/>
    <p:sldLayoutId id="2147485068" r:id="rId16"/>
  </p:sldLayoutIdLst>
  <p:hf sldNum="0" hdr="0" ftr="0" dt="0"/>
  <p:txStyles>
    <p:titleStyle>
      <a:lvl1pPr algn="l" defTabSz="1645920" rtl="0" eaLnBrk="1" latinLnBrk="0" hangingPunct="1">
        <a:spcBef>
          <a:spcPct val="0"/>
        </a:spcBef>
        <a:buNone/>
        <a:defRPr sz="1296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234440" indent="-123444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648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674620" indent="-102870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7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11480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50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76072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740664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905256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069848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234440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3990320" indent="-822960" algn="l" defTabSz="1645920" rtl="0" eaLnBrk="1" latinLnBrk="0" hangingPunct="1">
        <a:spcBef>
          <a:spcPts val="36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3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164592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20" Type="http://schemas.openxmlformats.org/officeDocument/2006/relationships/image" Target="../media/image17.tiff"/><Relationship Id="rId21" Type="http://schemas.openxmlformats.org/officeDocument/2006/relationships/image" Target="../media/image18.png"/><Relationship Id="rId22" Type="http://schemas.openxmlformats.org/officeDocument/2006/relationships/image" Target="../media/image19.tiff"/><Relationship Id="rId23" Type="http://schemas.openxmlformats.org/officeDocument/2006/relationships/image" Target="../media/image20.tiff"/><Relationship Id="rId24" Type="http://schemas.openxmlformats.org/officeDocument/2006/relationships/image" Target="../media/image21.tiff"/><Relationship Id="rId25" Type="http://schemas.openxmlformats.org/officeDocument/2006/relationships/image" Target="../media/image22.tiff"/><Relationship Id="rId26" Type="http://schemas.openxmlformats.org/officeDocument/2006/relationships/image" Target="../media/image23.tiff"/><Relationship Id="rId27" Type="http://schemas.openxmlformats.org/officeDocument/2006/relationships/image" Target="../media/image24.tiff"/><Relationship Id="rId28" Type="http://schemas.openxmlformats.org/officeDocument/2006/relationships/image" Target="../media/image25.png"/><Relationship Id="rId29" Type="http://schemas.openxmlformats.org/officeDocument/2006/relationships/image" Target="../media/image26.png"/><Relationship Id="rId10" Type="http://schemas.openxmlformats.org/officeDocument/2006/relationships/image" Target="../media/image7.PNG"/><Relationship Id="rId11" Type="http://schemas.openxmlformats.org/officeDocument/2006/relationships/image" Target="../media/image8.tiff"/><Relationship Id="rId12" Type="http://schemas.openxmlformats.org/officeDocument/2006/relationships/image" Target="../media/image9.png"/><Relationship Id="rId13" Type="http://schemas.openxmlformats.org/officeDocument/2006/relationships/image" Target="../media/image10.tiff"/><Relationship Id="rId14" Type="http://schemas.openxmlformats.org/officeDocument/2006/relationships/image" Target="../media/image11.tiff"/><Relationship Id="rId15" Type="http://schemas.openxmlformats.org/officeDocument/2006/relationships/image" Target="../media/image12.tiff"/><Relationship Id="rId16" Type="http://schemas.openxmlformats.org/officeDocument/2006/relationships/image" Target="../media/image13.tiff"/><Relationship Id="rId17" Type="http://schemas.openxmlformats.org/officeDocument/2006/relationships/image" Target="../media/image14.tiff"/><Relationship Id="rId18" Type="http://schemas.openxmlformats.org/officeDocument/2006/relationships/image" Target="../media/image15.tiff"/><Relationship Id="rId19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microsoft.com/office/2007/relationships/hdphoto" Target="../media/hdphoto1.wdp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bg2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/>
        </p:nvSpPr>
        <p:spPr>
          <a:xfrm>
            <a:off x="1636400" y="6214126"/>
            <a:ext cx="9751794" cy="5808305"/>
          </a:xfrm>
          <a:custGeom>
            <a:avLst/>
            <a:gdLst>
              <a:gd name="connsiteX0" fmla="*/ 976470 w 9851545"/>
              <a:gd name="connsiteY0" fmla="*/ 0 h 5858700"/>
              <a:gd name="connsiteX1" fmla="*/ 8875075 w 9851545"/>
              <a:gd name="connsiteY1" fmla="*/ 0 h 5858700"/>
              <a:gd name="connsiteX2" fmla="*/ 9851545 w 9851545"/>
              <a:gd name="connsiteY2" fmla="*/ 976470 h 5858700"/>
              <a:gd name="connsiteX3" fmla="*/ 9851545 w 9851545"/>
              <a:gd name="connsiteY3" fmla="*/ 5858700 h 5858700"/>
              <a:gd name="connsiteX4" fmla="*/ 9851545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5858700 h 5858700"/>
              <a:gd name="connsiteX7" fmla="*/ 0 w 9851545"/>
              <a:gd name="connsiteY7" fmla="*/ 976470 h 5858700"/>
              <a:gd name="connsiteX8" fmla="*/ 976470 w 9851545"/>
              <a:gd name="connsiteY8" fmla="*/ 0 h 5858700"/>
              <a:gd name="connsiteX0" fmla="*/ 976470 w 9851545"/>
              <a:gd name="connsiteY0" fmla="*/ 0 h 5858700"/>
              <a:gd name="connsiteX1" fmla="*/ 9851545 w 9851545"/>
              <a:gd name="connsiteY1" fmla="*/ 976470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  <a:gd name="connsiteX0" fmla="*/ 976470 w 9851545"/>
              <a:gd name="connsiteY0" fmla="*/ 0 h 5858700"/>
              <a:gd name="connsiteX1" fmla="*/ 9851545 w 9851545"/>
              <a:gd name="connsiteY1" fmla="*/ 28203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1545" h="5858700">
                <a:moveTo>
                  <a:pt x="976470" y="0"/>
                </a:moveTo>
                <a:lnTo>
                  <a:pt x="9851545" y="28203"/>
                </a:lnTo>
                <a:lnTo>
                  <a:pt x="9851545" y="5858700"/>
                </a:lnTo>
                <a:lnTo>
                  <a:pt x="9851545" y="5858700"/>
                </a:lnTo>
                <a:lnTo>
                  <a:pt x="0" y="5858700"/>
                </a:lnTo>
                <a:lnTo>
                  <a:pt x="0" y="5858700"/>
                </a:lnTo>
                <a:lnTo>
                  <a:pt x="0" y="976470"/>
                </a:lnTo>
                <a:cubicBezTo>
                  <a:pt x="0" y="437181"/>
                  <a:pt x="437181" y="0"/>
                  <a:pt x="976470" y="0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600" b="1" dirty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Problem</a:t>
            </a:r>
          </a:p>
          <a:p>
            <a:pPr lvl="0" algn="ctr">
              <a:buClr>
                <a:srgbClr val="336699"/>
              </a:buClr>
              <a:buSzPct val="25000"/>
            </a:pPr>
            <a:endParaRPr lang="en-US" sz="1600" b="1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Virtual employees (VE) want to meet </a:t>
            </a:r>
            <a:r>
              <a:rPr lang="en-US" sz="4100" dirty="0" smtClean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up to </a:t>
            </a:r>
            <a:r>
              <a:rPr lang="en-US" sz="4100" dirty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work together in person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It’s a hassle to find a location to meet up that satisfies everyone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VEs would like a </a:t>
            </a:r>
            <a:r>
              <a:rPr lang="en-US" sz="4100" dirty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fast</a:t>
            </a:r>
            <a:r>
              <a:rPr lang="en-US" sz="4100" dirty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 and convenient way to find a public space to meet up that is fair and central to </a:t>
            </a:r>
            <a:r>
              <a:rPr lang="en-US" sz="4100" dirty="0" smtClean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everyone</a:t>
            </a:r>
            <a:endParaRPr lang="en-US" sz="4100" dirty="0">
              <a:ln/>
              <a:solidFill>
                <a:schemeClr val="tx1"/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b="1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612881" y="22349736"/>
            <a:ext cx="9679097" cy="926710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600" b="1" dirty="0" smtClean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Requirements</a:t>
            </a:r>
            <a:endParaRPr lang="en-US" sz="4600" b="1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lvl="0" algn="ctr">
              <a:buClr>
                <a:srgbClr val="336699"/>
              </a:buClr>
              <a:buSzPct val="25000"/>
            </a:pPr>
            <a:endParaRPr lang="en-US" sz="1600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Mobile application for both iOS and Android devices</a:t>
            </a:r>
            <a:endParaRPr lang="en-US" sz="4100" dirty="0">
              <a:ln/>
              <a:solidFill>
                <a:schemeClr val="tx1"/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solidFill>
                  <a:srgbClr val="000000"/>
                </a:solidFill>
                <a:latin typeface="Trebuchet MS" charset="0"/>
                <a:ea typeface="Trebuchet MS" charset="0"/>
                <a:cs typeface="Trebuchet MS" charset="0"/>
              </a:rPr>
              <a:t>Facilitates the logistics for VEs who wish to meet up to collaborate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solidFill>
                  <a:srgbClr val="000000"/>
                </a:solidFill>
                <a:latin typeface="Trebuchet MS" charset="0"/>
                <a:ea typeface="Trebuchet MS" charset="0"/>
                <a:cs typeface="Trebuchet MS" charset="0"/>
              </a:rPr>
              <a:t>A space is created, others invited via link, and a central location is chosen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solidFill>
                  <a:srgbClr val="000000"/>
                </a:solidFill>
                <a:latin typeface="Trebuchet MS" charset="0"/>
                <a:ea typeface="Trebuchet MS" charset="0"/>
                <a:cs typeface="Trebuchet MS" charset="0"/>
              </a:rPr>
              <a:t>Ability to set preferences to find locations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solidFill>
                  <a:srgbClr val="000000"/>
                </a:solidFill>
                <a:latin typeface="Trebuchet MS" charset="0"/>
                <a:ea typeface="Trebuchet MS" charset="0"/>
                <a:cs typeface="Trebuchet MS" charset="0"/>
              </a:rPr>
              <a:t>Central location is calculated using all of the VEs geolocation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solidFill>
                  <a:srgbClr val="000000"/>
                </a:solidFill>
                <a:latin typeface="Trebuchet MS" charset="0"/>
                <a:ea typeface="Trebuchet MS" charset="0"/>
                <a:cs typeface="Trebuchet MS" charset="0"/>
              </a:rPr>
              <a:t>Pins will be visible on the map for the VEs, central location, and chosen location</a:t>
            </a:r>
            <a:endParaRPr lang="en-US" sz="4100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1749383" y="22349736"/>
            <a:ext cx="9756493" cy="926710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600" b="1" dirty="0" smtClean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System Design </a:t>
            </a:r>
          </a:p>
          <a:p>
            <a:pPr lvl="0" algn="ctr">
              <a:buClr>
                <a:srgbClr val="336699"/>
              </a:buClr>
              <a:buSzPct val="25000"/>
            </a:pPr>
            <a:r>
              <a:rPr lang="en-US" sz="4600" b="1" dirty="0" smtClean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and Implementation</a:t>
            </a:r>
            <a:endParaRPr lang="en-US" sz="4600" b="1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lvl="0" algn="ctr">
              <a:buClr>
                <a:srgbClr val="336699"/>
              </a:buClr>
              <a:buSzPct val="25000"/>
            </a:pPr>
            <a:endParaRPr lang="en-US" sz="1600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0" y="12359881"/>
            <a:ext cx="29965433" cy="95757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  <a:latin typeface="Arial"/>
              <a:ea typeface="Arial"/>
              <a:cs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1751733" y="6214128"/>
            <a:ext cx="9751794" cy="580830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600" b="1" dirty="0" smtClean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Solution</a:t>
            </a:r>
            <a:endParaRPr lang="en-US" sz="4600" b="1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lvl="0" algn="ctr">
              <a:buClr>
                <a:srgbClr val="336699"/>
              </a:buClr>
              <a:buSzPct val="25000"/>
            </a:pPr>
            <a:endParaRPr lang="en-US" sz="1600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An intuitive mobile application that handles the logistics of finding a place to meet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solidFill>
                  <a:schemeClr val="tx1"/>
                </a:solidFill>
                <a:latin typeface="Trebuchet MS" charset="0"/>
                <a:ea typeface="Trebuchet MS" charset="0"/>
                <a:cs typeface="Trebuchet MS" charset="0"/>
              </a:rPr>
              <a:t>The application takes all of the VEs geolocation and then allows the host to pick a meeting space from the suggested locations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endParaRPr lang="en-US" sz="4100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636400" y="41689580"/>
            <a:ext cx="22196934" cy="1819992"/>
            <a:chOff x="1636400" y="41689580"/>
            <a:chExt cx="22196934" cy="1819992"/>
          </a:xfrm>
        </p:grpSpPr>
        <p:sp>
          <p:nvSpPr>
            <p:cNvPr id="93" name="Shape 93"/>
            <p:cNvSpPr txBox="1"/>
            <p:nvPr/>
          </p:nvSpPr>
          <p:spPr>
            <a:xfrm>
              <a:off x="1636400" y="41689580"/>
              <a:ext cx="22196934" cy="181999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98650" tIns="49325" rIns="98650" bIns="49325" anchor="ctr" anchorCtr="0">
              <a:no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r>
                <a:rPr lang="en-US" sz="4100" b="1" i="0" u="none" strike="noStrike" cap="none" dirty="0" smtClean="0">
                  <a:solidFill>
                    <a:schemeClr val="tx2">
                      <a:lumMod val="90000"/>
                      <a:lumOff val="10000"/>
                    </a:schemeClr>
                  </a:solidFill>
                  <a:latin typeface="Trebuchet MS" charset="0"/>
                  <a:ea typeface="Trebuchet MS" charset="0"/>
                  <a:cs typeface="Trebuchet MS" charset="0"/>
                  <a:sym typeface="Arial"/>
                </a:rPr>
                <a:t>Acknowledgements</a:t>
              </a:r>
              <a:endParaRPr lang="en-US" sz="4100" b="1" i="0" u="none" strike="noStrike" cap="none" dirty="0">
                <a:solidFill>
                  <a:schemeClr val="tx2">
                    <a:lumMod val="90000"/>
                    <a:lumOff val="10000"/>
                  </a:schemeClr>
                </a:solidFill>
                <a:latin typeface="Trebuchet MS" charset="0"/>
                <a:ea typeface="Trebuchet MS" charset="0"/>
                <a:cs typeface="Trebuchet MS" charset="0"/>
                <a:sym typeface="Arial"/>
              </a:endParaRPr>
            </a:p>
          </p:txBody>
        </p:sp>
        <p:sp>
          <p:nvSpPr>
            <p:cNvPr id="107" name="Shape 107"/>
            <p:cNvSpPr txBox="1"/>
            <p:nvPr/>
          </p:nvSpPr>
          <p:spPr>
            <a:xfrm>
              <a:off x="7075276" y="41955340"/>
              <a:ext cx="16758058" cy="1434081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buClr>
                  <a:schemeClr val="dk1"/>
                </a:buClr>
                <a:buSzPct val="25000"/>
                <a:buFont typeface="Arial"/>
                <a:buNone/>
              </a:pPr>
              <a:r>
                <a:rPr lang="en-US" sz="3000" dirty="0">
                  <a:solidFill>
                    <a:schemeClr val="tx2"/>
                  </a:solidFill>
                  <a:latin typeface="Trebuchet MS" charset="0"/>
                  <a:ea typeface="Trebuchet MS" charset="0"/>
                  <a:cs typeface="Trebuchet MS" charset="0"/>
                </a:rPr>
                <a:t>The material presented in this poster is based upon the work supported </a:t>
              </a:r>
              <a:r>
                <a:rPr lang="en-US" sz="3000" dirty="0" smtClean="0">
                  <a:solidFill>
                    <a:schemeClr val="tx2"/>
                  </a:solidFill>
                  <a:latin typeface="Trebuchet MS" charset="0"/>
                  <a:ea typeface="Trebuchet MS" charset="0"/>
                  <a:cs typeface="Trebuchet MS" charset="0"/>
                </a:rPr>
                <a:t>by Joseph Cutrono.</a:t>
              </a:r>
            </a:p>
            <a:p>
              <a:pPr marL="0" lvl="0" indent="0" algn="l" rtl="0">
                <a:spcBef>
                  <a:spcPts val="0"/>
                </a:spcBef>
                <a:buClr>
                  <a:schemeClr val="dk1"/>
                </a:buClr>
                <a:buSzPct val="25000"/>
                <a:buFont typeface="Arial"/>
                <a:buNone/>
              </a:pPr>
              <a:r>
                <a:rPr lang="en-US" sz="3000" dirty="0" smtClean="0">
                  <a:solidFill>
                    <a:schemeClr val="tx2"/>
                  </a:solidFill>
                  <a:latin typeface="Trebuchet MS" charset="0"/>
                  <a:ea typeface="Trebuchet MS" charset="0"/>
                  <a:cs typeface="Trebuchet MS" charset="0"/>
                </a:rPr>
                <a:t>I </a:t>
              </a:r>
              <a:r>
                <a:rPr lang="en-US" sz="3000" dirty="0">
                  <a:solidFill>
                    <a:schemeClr val="tx2"/>
                  </a:solidFill>
                  <a:latin typeface="Trebuchet MS" charset="0"/>
                  <a:ea typeface="Trebuchet MS" charset="0"/>
                  <a:cs typeface="Trebuchet MS" charset="0"/>
                </a:rPr>
                <a:t>am thankful </a:t>
              </a:r>
              <a:r>
                <a:rPr lang="en-US" sz="3000" dirty="0" smtClean="0">
                  <a:solidFill>
                    <a:schemeClr val="tx2"/>
                  </a:solidFill>
                  <a:latin typeface="Trebuchet MS" charset="0"/>
                  <a:ea typeface="Trebuchet MS" charset="0"/>
                  <a:cs typeface="Trebuchet MS" charset="0"/>
                </a:rPr>
                <a:t>for </a:t>
              </a:r>
              <a:r>
                <a:rPr lang="en-US" sz="3000" dirty="0">
                  <a:solidFill>
                    <a:schemeClr val="tx2"/>
                  </a:solidFill>
                  <a:latin typeface="Trebuchet MS" charset="0"/>
                  <a:ea typeface="Trebuchet MS" charset="0"/>
                  <a:cs typeface="Trebuchet MS" charset="0"/>
                </a:rPr>
                <a:t>the help that I received from </a:t>
              </a:r>
              <a:r>
                <a:rPr lang="en-US" sz="3000" dirty="0" smtClean="0">
                  <a:solidFill>
                    <a:schemeClr val="tx2"/>
                  </a:solidFill>
                  <a:latin typeface="Trebuchet MS" charset="0"/>
                  <a:ea typeface="Trebuchet MS" charset="0"/>
                  <a:cs typeface="Trebuchet MS" charset="0"/>
                </a:rPr>
                <a:t>my team members, </a:t>
              </a:r>
              <a:r>
                <a:rPr lang="en-US" sz="3000" dirty="0" smtClean="0">
                  <a:solidFill>
                    <a:schemeClr val="tx2"/>
                  </a:solidFill>
                  <a:latin typeface="Trebuchet MS" charset="0"/>
                  <a:ea typeface="Trebuchet MS" charset="0"/>
                  <a:cs typeface="Trebuchet MS" charset="0"/>
                </a:rPr>
                <a:t>Alicia Rodriguez and Alejandro Palacios.</a:t>
              </a:r>
              <a:endParaRPr lang="en-US" sz="3000" dirty="0">
                <a:solidFill>
                  <a:schemeClr val="tx2"/>
                </a:solidFill>
                <a:latin typeface="Trebuchet MS" charset="0"/>
                <a:ea typeface="Trebuchet MS" charset="0"/>
                <a:cs typeface="Trebuchet MS" charset="0"/>
              </a:endParaRPr>
            </a:p>
            <a:p>
              <a:pPr lvl="0">
                <a:spcBef>
                  <a:spcPts val="0"/>
                </a:spcBef>
                <a:buNone/>
              </a:pPr>
              <a:endParaRPr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</p:grpSp>
      <p:sp>
        <p:nvSpPr>
          <p:cNvPr id="49" name="Shape 89"/>
          <p:cNvSpPr txBox="1"/>
          <p:nvPr/>
        </p:nvSpPr>
        <p:spPr>
          <a:xfrm>
            <a:off x="8476034" y="1717628"/>
            <a:ext cx="15357300" cy="1042136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  <a:sym typeface="Times New Roman"/>
              </a:rPr>
              <a:t>Senior Project, 2017</a:t>
            </a:r>
            <a:r>
              <a:rPr lang="en-US" sz="7200" b="1" i="0" u="none" strike="noStrike" cap="none" dirty="0" smtClean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  <a:sym typeface="Times New Roman"/>
              </a:rPr>
              <a:t>, </a:t>
            </a:r>
            <a:r>
              <a:rPr lang="en-US" sz="7200" b="1" dirty="0" smtClean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  <a:sym typeface="Times New Roman"/>
              </a:rPr>
              <a:t>Fall</a:t>
            </a:r>
            <a:endParaRPr lang="en-US" sz="7200" b="1" dirty="0">
              <a:solidFill>
                <a:schemeClr val="tx2"/>
              </a:solidFill>
              <a:latin typeface="Arial" charset="0"/>
              <a:ea typeface="Arial" charset="0"/>
              <a:cs typeface="Arial" charset="0"/>
              <a:sym typeface="Times New Roman"/>
            </a:endParaRPr>
          </a:p>
        </p:txBody>
      </p:sp>
      <p:sp>
        <p:nvSpPr>
          <p:cNvPr id="50" name="Shape 90"/>
          <p:cNvSpPr txBox="1"/>
          <p:nvPr/>
        </p:nvSpPr>
        <p:spPr>
          <a:xfrm>
            <a:off x="11220665" y="2751563"/>
            <a:ext cx="10477069" cy="138775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7200" b="1" i="0" u="none" strike="noStrike" cap="none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Betwixt 1.0</a:t>
            </a:r>
            <a:endParaRPr lang="en-US" sz="7200" b="1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2624189" y="291382"/>
            <a:ext cx="7670021" cy="1219200"/>
            <a:chOff x="12980179" y="661058"/>
            <a:chExt cx="7670021" cy="1219200"/>
          </a:xfrm>
        </p:grpSpPr>
        <p:sp>
          <p:nvSpPr>
            <p:cNvPr id="51" name="Shape 94"/>
            <p:cNvSpPr txBox="1"/>
            <p:nvPr/>
          </p:nvSpPr>
          <p:spPr>
            <a:xfrm>
              <a:off x="15925800" y="724386"/>
              <a:ext cx="4724400" cy="10779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ct val="25000"/>
                <a:buFont typeface="Arial"/>
                <a:buNone/>
              </a:pPr>
              <a:r>
                <a:rPr lang="en-US" sz="3200" b="1" i="0" u="none" strike="noStrike" cap="none" dirty="0">
                  <a:solidFill>
                    <a:schemeClr val="tx2"/>
                  </a:solidFill>
                  <a:latin typeface="Arial"/>
                  <a:ea typeface="Arial"/>
                  <a:cs typeface="Arial"/>
                  <a:sym typeface="Arial"/>
                </a:rPr>
                <a:t>School of Computing &amp; Information Sciences</a:t>
              </a:r>
            </a:p>
          </p:txBody>
        </p:sp>
        <p:pic>
          <p:nvPicPr>
            <p:cNvPr id="52" name="Shape 95"/>
            <p:cNvPicPr preferRelativeResize="0"/>
            <p:nvPr/>
          </p:nvPicPr>
          <p:blipFill rotWithShape="1"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9873">
                          <a14:foregroundMark x1="54140" y1="59341" x2="54140" y2="59341"/>
                          <a14:foregroundMark x1="13248" y1="50275" x2="13248" y2="50275"/>
                          <a14:foregroundMark x1="23694" y1="31044" x2="35796" y2="31868"/>
                          <a14:foregroundMark x1="35796" y1="31319" x2="35541" y2="2198"/>
                          <a14:foregroundMark x1="35541" y1="1648" x2="764" y2="2473"/>
                          <a14:foregroundMark x1="764" y1="2198" x2="637" y2="26374"/>
                          <a14:foregroundMark x1="637" y1="26099" x2="4204" y2="26923"/>
                          <a14:foregroundMark x1="4204" y1="26374" x2="4204" y2="75000"/>
                          <a14:foregroundMark x1="4204" y1="74725" x2="1019" y2="76374"/>
                          <a14:foregroundMark x1="1019" y1="75824" x2="637" y2="98077"/>
                          <a14:foregroundMark x1="19108" y1="93681" x2="18726" y2="75549"/>
                          <a14:foregroundMark x1="18726" y1="75000" x2="16688" y2="75824"/>
                          <a14:foregroundMark x1="16688" y1="75549" x2="16433" y2="64286"/>
                          <a14:foregroundMark x1="16433" y1="64011" x2="25987" y2="61813"/>
                          <a14:foregroundMark x1="26369" y1="58516" x2="26242" y2="41758"/>
                          <a14:foregroundMark x1="25605" y1="40934" x2="16433" y2="40110"/>
                          <a14:foregroundMark x1="16433" y1="39560" x2="16433" y2="26099"/>
                          <a14:foregroundMark x1="23694" y1="26099" x2="18344" y2="25275"/>
                          <a14:foregroundMark x1="47006" y1="12912" x2="47006" y2="12912"/>
                          <a14:foregroundMark x1="57325" y1="2473" x2="57962" y2="25275"/>
                          <a14:foregroundMark x1="38981" y1="2473" x2="38599" y2="23626"/>
                          <a14:foregroundMark x1="41911" y1="27747" x2="42420" y2="71429"/>
                          <a14:foregroundMark x1="47389" y1="49451" x2="47389" y2="49451"/>
                          <a14:foregroundMark x1="63822" y1="28022" x2="63822" y2="79121"/>
                          <a14:foregroundMark x1="38854" y1="75549" x2="39236" y2="95604"/>
                          <a14:foregroundMark x1="76051" y1="29670" x2="76051" y2="73077"/>
                          <a14:foregroundMark x1="83822" y1="74725" x2="83439" y2="26099"/>
                          <a14:foregroundMark x1="77707" y1="1374" x2="61146" y2="3022"/>
                          <a14:foregroundMark x1="95924" y1="28022" x2="96433" y2="78846"/>
                          <a14:foregroundMark x1="95924" y1="82143" x2="88662" y2="98077"/>
                          <a14:foregroundMark x1="77962" y1="3297" x2="78089" y2="24725"/>
                          <a14:foregroundMark x1="60382" y1="3022" x2="61146" y2="22253"/>
                          <a14:foregroundMark x1="54268" y1="1374" x2="40382" y2="2473"/>
                          <a14:foregroundMark x1="81019" y1="2198" x2="81911" y2="22802"/>
                          <a14:foregroundMark x1="83694" y1="1648" x2="97962" y2="1648"/>
                          <a14:foregroundMark x1="98726" y1="3297" x2="99363" y2="28022"/>
                          <a14:foregroundMark x1="64204" y1="83242" x2="71083" y2="97802"/>
                          <a14:backgroundMark x1="76815" y1="74176" x2="83057" y2="75824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/>
          </p:blipFill>
          <p:spPr>
            <a:xfrm>
              <a:off x="12980179" y="661058"/>
              <a:ext cx="2630400" cy="1219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" name="TextBox 33"/>
          <p:cNvSpPr txBox="1"/>
          <p:nvPr/>
        </p:nvSpPr>
        <p:spPr>
          <a:xfrm>
            <a:off x="9947442" y="3937684"/>
            <a:ext cx="138858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3333CC"/>
              </a:buClr>
              <a:buSzPct val="25000"/>
            </a:pP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</a:rPr>
              <a:t>Student: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</a:rPr>
              <a:t>Daniel Raad, 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</a:rPr>
              <a:t>Florida International University</a:t>
            </a:r>
          </a:p>
          <a:p>
            <a:pPr lvl="0">
              <a:buClr>
                <a:srgbClr val="3333CC"/>
              </a:buClr>
              <a:buSzPct val="25000"/>
            </a:pP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</a:rPr>
              <a:t>Mentor: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</a:rPr>
              <a:t>Joseph Cutrono, Ultimate Software</a:t>
            </a:r>
          </a:p>
          <a:p>
            <a:pPr lvl="0">
              <a:buClr>
                <a:srgbClr val="3333CC"/>
              </a:buClr>
              <a:buSzPct val="25000"/>
            </a:pP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</a:rPr>
              <a:t>Instructor: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</a:rPr>
              <a:t>Masoud Sadjadi, Florida International University</a:t>
            </a:r>
          </a:p>
        </p:txBody>
      </p:sp>
      <p:sp>
        <p:nvSpPr>
          <p:cNvPr id="82" name="Shape 92"/>
          <p:cNvSpPr txBox="1"/>
          <p:nvPr/>
        </p:nvSpPr>
        <p:spPr>
          <a:xfrm flipH="1">
            <a:off x="21869194" y="6208259"/>
            <a:ext cx="9751794" cy="5808305"/>
          </a:xfrm>
          <a:custGeom>
            <a:avLst/>
            <a:gdLst>
              <a:gd name="connsiteX0" fmla="*/ 976470 w 9851545"/>
              <a:gd name="connsiteY0" fmla="*/ 0 h 5858700"/>
              <a:gd name="connsiteX1" fmla="*/ 8875075 w 9851545"/>
              <a:gd name="connsiteY1" fmla="*/ 0 h 5858700"/>
              <a:gd name="connsiteX2" fmla="*/ 9851545 w 9851545"/>
              <a:gd name="connsiteY2" fmla="*/ 976470 h 5858700"/>
              <a:gd name="connsiteX3" fmla="*/ 9851545 w 9851545"/>
              <a:gd name="connsiteY3" fmla="*/ 5858700 h 5858700"/>
              <a:gd name="connsiteX4" fmla="*/ 9851545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5858700 h 5858700"/>
              <a:gd name="connsiteX7" fmla="*/ 0 w 9851545"/>
              <a:gd name="connsiteY7" fmla="*/ 976470 h 5858700"/>
              <a:gd name="connsiteX8" fmla="*/ 976470 w 9851545"/>
              <a:gd name="connsiteY8" fmla="*/ 0 h 5858700"/>
              <a:gd name="connsiteX0" fmla="*/ 976470 w 9851545"/>
              <a:gd name="connsiteY0" fmla="*/ 0 h 5858700"/>
              <a:gd name="connsiteX1" fmla="*/ 9851545 w 9851545"/>
              <a:gd name="connsiteY1" fmla="*/ 976470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  <a:gd name="connsiteX0" fmla="*/ 976470 w 9851545"/>
              <a:gd name="connsiteY0" fmla="*/ 0 h 5858700"/>
              <a:gd name="connsiteX1" fmla="*/ 9851545 w 9851545"/>
              <a:gd name="connsiteY1" fmla="*/ 28203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1545" h="5858700">
                <a:moveTo>
                  <a:pt x="976470" y="0"/>
                </a:moveTo>
                <a:lnTo>
                  <a:pt x="9851545" y="28203"/>
                </a:lnTo>
                <a:lnTo>
                  <a:pt x="9851545" y="5858700"/>
                </a:lnTo>
                <a:lnTo>
                  <a:pt x="9851545" y="5858700"/>
                </a:lnTo>
                <a:lnTo>
                  <a:pt x="0" y="5858700"/>
                </a:lnTo>
                <a:lnTo>
                  <a:pt x="0" y="5858700"/>
                </a:lnTo>
                <a:lnTo>
                  <a:pt x="0" y="976470"/>
                </a:lnTo>
                <a:cubicBezTo>
                  <a:pt x="0" y="437181"/>
                  <a:pt x="437181" y="0"/>
                  <a:pt x="976470" y="0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600" b="1" dirty="0" smtClean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Current System</a:t>
            </a:r>
            <a:endParaRPr lang="en-US" sz="4600" b="1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lvl="0" algn="ctr">
              <a:buClr>
                <a:srgbClr val="336699"/>
              </a:buClr>
              <a:buSzPct val="25000"/>
            </a:pPr>
            <a:endParaRPr lang="en-US" sz="1800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400" dirty="0" smtClean="0">
                <a:ln/>
                <a:solidFill>
                  <a:srgbClr val="000000"/>
                </a:solidFill>
                <a:latin typeface="Trebuchet MS" charset="0"/>
                <a:ea typeface="Trebuchet MS" charset="0"/>
                <a:cs typeface="Trebuchet MS" charset="0"/>
              </a:rPr>
              <a:t>An iOS and Android application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400" dirty="0" smtClean="0">
                <a:ln/>
                <a:solidFill>
                  <a:srgbClr val="000000"/>
                </a:solidFill>
                <a:latin typeface="Trebuchet MS" charset="0"/>
                <a:ea typeface="Trebuchet MS" charset="0"/>
                <a:cs typeface="Trebuchet MS" charset="0"/>
              </a:rPr>
              <a:t>Host creates a space in the app and invites coworkers with a link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400" dirty="0" smtClean="0">
                <a:ln/>
                <a:solidFill>
                  <a:srgbClr val="000000"/>
                </a:solidFill>
                <a:latin typeface="Trebuchet MS" charset="0"/>
                <a:ea typeface="Trebuchet MS" charset="0"/>
                <a:cs typeface="Trebuchet MS" charset="0"/>
              </a:rPr>
              <a:t>A list of suggested locations is given to the host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400" dirty="0" smtClean="0">
                <a:ln/>
                <a:solidFill>
                  <a:srgbClr val="000000"/>
                </a:solidFill>
                <a:latin typeface="Trebuchet MS" charset="0"/>
                <a:ea typeface="Trebuchet MS" charset="0"/>
                <a:cs typeface="Trebuchet MS" charset="0"/>
              </a:rPr>
              <a:t>The host may choose a location</a:t>
            </a:r>
            <a:endParaRPr lang="en-US" sz="4400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endParaRPr lang="en-US" sz="4400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400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83" name="Shape 92"/>
          <p:cNvSpPr txBox="1"/>
          <p:nvPr/>
        </p:nvSpPr>
        <p:spPr>
          <a:xfrm flipV="1">
            <a:off x="1612881" y="32164333"/>
            <a:ext cx="9751794" cy="9128501"/>
          </a:xfrm>
          <a:custGeom>
            <a:avLst/>
            <a:gdLst>
              <a:gd name="connsiteX0" fmla="*/ 976470 w 9851545"/>
              <a:gd name="connsiteY0" fmla="*/ 0 h 5858700"/>
              <a:gd name="connsiteX1" fmla="*/ 8875075 w 9851545"/>
              <a:gd name="connsiteY1" fmla="*/ 0 h 5858700"/>
              <a:gd name="connsiteX2" fmla="*/ 9851545 w 9851545"/>
              <a:gd name="connsiteY2" fmla="*/ 976470 h 5858700"/>
              <a:gd name="connsiteX3" fmla="*/ 9851545 w 9851545"/>
              <a:gd name="connsiteY3" fmla="*/ 5858700 h 5858700"/>
              <a:gd name="connsiteX4" fmla="*/ 9851545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5858700 h 5858700"/>
              <a:gd name="connsiteX7" fmla="*/ 0 w 9851545"/>
              <a:gd name="connsiteY7" fmla="*/ 976470 h 5858700"/>
              <a:gd name="connsiteX8" fmla="*/ 976470 w 9851545"/>
              <a:gd name="connsiteY8" fmla="*/ 0 h 5858700"/>
              <a:gd name="connsiteX0" fmla="*/ 976470 w 9851545"/>
              <a:gd name="connsiteY0" fmla="*/ 0 h 5858700"/>
              <a:gd name="connsiteX1" fmla="*/ 9851545 w 9851545"/>
              <a:gd name="connsiteY1" fmla="*/ 976470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  <a:gd name="connsiteX0" fmla="*/ 976470 w 9851545"/>
              <a:gd name="connsiteY0" fmla="*/ 0 h 5858700"/>
              <a:gd name="connsiteX1" fmla="*/ 9851545 w 9851545"/>
              <a:gd name="connsiteY1" fmla="*/ 28203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1545" h="5858700">
                <a:moveTo>
                  <a:pt x="976470" y="0"/>
                </a:moveTo>
                <a:lnTo>
                  <a:pt x="9851545" y="28203"/>
                </a:lnTo>
                <a:lnTo>
                  <a:pt x="9851545" y="5858700"/>
                </a:lnTo>
                <a:lnTo>
                  <a:pt x="9851545" y="5858700"/>
                </a:lnTo>
                <a:lnTo>
                  <a:pt x="0" y="5858700"/>
                </a:lnTo>
                <a:lnTo>
                  <a:pt x="0" y="5858700"/>
                </a:lnTo>
                <a:lnTo>
                  <a:pt x="0" y="976470"/>
                </a:lnTo>
                <a:cubicBezTo>
                  <a:pt x="0" y="437181"/>
                  <a:pt x="437181" y="0"/>
                  <a:pt x="976470" y="0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71500" lvl="0" indent="-571500"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400" dirty="0">
              <a:ln/>
              <a:solidFill>
                <a:srgbClr val="000000"/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84" name="Shape 97"/>
          <p:cNvSpPr txBox="1"/>
          <p:nvPr/>
        </p:nvSpPr>
        <p:spPr>
          <a:xfrm>
            <a:off x="21959194" y="22349736"/>
            <a:ext cx="9571793" cy="926710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400" b="1" dirty="0" smtClean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Services and APIs</a:t>
            </a:r>
            <a:endParaRPr lang="en-US" sz="4400" b="1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86" name="Shape 98"/>
          <p:cNvSpPr txBox="1"/>
          <p:nvPr/>
        </p:nvSpPr>
        <p:spPr>
          <a:xfrm>
            <a:off x="11740869" y="32164333"/>
            <a:ext cx="9756493" cy="912850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400" b="1" dirty="0" smtClean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Object Design</a:t>
            </a:r>
            <a:endParaRPr lang="en-US" sz="4400" b="1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89" name="Shape 92"/>
          <p:cNvSpPr txBox="1"/>
          <p:nvPr/>
        </p:nvSpPr>
        <p:spPr>
          <a:xfrm flipH="1" flipV="1">
            <a:off x="21869194" y="32178809"/>
            <a:ext cx="9751794" cy="9128500"/>
          </a:xfrm>
          <a:custGeom>
            <a:avLst/>
            <a:gdLst>
              <a:gd name="connsiteX0" fmla="*/ 976470 w 9851545"/>
              <a:gd name="connsiteY0" fmla="*/ 0 h 5858700"/>
              <a:gd name="connsiteX1" fmla="*/ 8875075 w 9851545"/>
              <a:gd name="connsiteY1" fmla="*/ 0 h 5858700"/>
              <a:gd name="connsiteX2" fmla="*/ 9851545 w 9851545"/>
              <a:gd name="connsiteY2" fmla="*/ 976470 h 5858700"/>
              <a:gd name="connsiteX3" fmla="*/ 9851545 w 9851545"/>
              <a:gd name="connsiteY3" fmla="*/ 5858700 h 5858700"/>
              <a:gd name="connsiteX4" fmla="*/ 9851545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5858700 h 5858700"/>
              <a:gd name="connsiteX7" fmla="*/ 0 w 9851545"/>
              <a:gd name="connsiteY7" fmla="*/ 976470 h 5858700"/>
              <a:gd name="connsiteX8" fmla="*/ 976470 w 9851545"/>
              <a:gd name="connsiteY8" fmla="*/ 0 h 5858700"/>
              <a:gd name="connsiteX0" fmla="*/ 976470 w 9851545"/>
              <a:gd name="connsiteY0" fmla="*/ 0 h 5858700"/>
              <a:gd name="connsiteX1" fmla="*/ 9851545 w 9851545"/>
              <a:gd name="connsiteY1" fmla="*/ 976470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  <a:gd name="connsiteX0" fmla="*/ 976470 w 9851545"/>
              <a:gd name="connsiteY0" fmla="*/ 0 h 5858700"/>
              <a:gd name="connsiteX1" fmla="*/ 9851545 w 9851545"/>
              <a:gd name="connsiteY1" fmla="*/ 28203 h 5858700"/>
              <a:gd name="connsiteX2" fmla="*/ 9851545 w 9851545"/>
              <a:gd name="connsiteY2" fmla="*/ 5858700 h 5858700"/>
              <a:gd name="connsiteX3" fmla="*/ 9851545 w 9851545"/>
              <a:gd name="connsiteY3" fmla="*/ 5858700 h 5858700"/>
              <a:gd name="connsiteX4" fmla="*/ 0 w 9851545"/>
              <a:gd name="connsiteY4" fmla="*/ 5858700 h 5858700"/>
              <a:gd name="connsiteX5" fmla="*/ 0 w 9851545"/>
              <a:gd name="connsiteY5" fmla="*/ 5858700 h 5858700"/>
              <a:gd name="connsiteX6" fmla="*/ 0 w 9851545"/>
              <a:gd name="connsiteY6" fmla="*/ 976470 h 5858700"/>
              <a:gd name="connsiteX7" fmla="*/ 976470 w 9851545"/>
              <a:gd name="connsiteY7" fmla="*/ 0 h 585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1545" h="5858700">
                <a:moveTo>
                  <a:pt x="976470" y="0"/>
                </a:moveTo>
                <a:lnTo>
                  <a:pt x="9851545" y="28203"/>
                </a:lnTo>
                <a:lnTo>
                  <a:pt x="9851545" y="5858700"/>
                </a:lnTo>
                <a:lnTo>
                  <a:pt x="9851545" y="5858700"/>
                </a:lnTo>
                <a:lnTo>
                  <a:pt x="0" y="5858700"/>
                </a:lnTo>
                <a:lnTo>
                  <a:pt x="0" y="5858700"/>
                </a:lnTo>
                <a:lnTo>
                  <a:pt x="0" y="976470"/>
                </a:lnTo>
                <a:cubicBezTo>
                  <a:pt x="0" y="437181"/>
                  <a:pt x="437181" y="0"/>
                  <a:pt x="976470" y="0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8650" tIns="49325" rIns="98650" bIns="49325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 smtClean="0">
              <a:ln/>
              <a:solidFill>
                <a:schemeClr val="accent4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437" y="12002065"/>
            <a:ext cx="8676709" cy="867670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382" y="11998091"/>
            <a:ext cx="8676709" cy="86767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722" y="13551223"/>
            <a:ext cx="3034665" cy="53949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185" y="13564002"/>
            <a:ext cx="2999076" cy="53316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69095" y="19793527"/>
            <a:ext cx="1148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Modifying your profile</a:t>
            </a:r>
          </a:p>
          <a:p>
            <a:pPr algn="ctr"/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Clicking on your profile picture on the top-left hand side allows you to edit your profile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414" y="12044165"/>
            <a:ext cx="8676709" cy="867670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1905" y="12045591"/>
            <a:ext cx="8676709" cy="86767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700630" y="13595303"/>
            <a:ext cx="3002541" cy="532951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7531" y="12044165"/>
            <a:ext cx="8676709" cy="8676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37925" y="13625665"/>
            <a:ext cx="2999483" cy="53481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2356" y="13603851"/>
            <a:ext cx="3008350" cy="534817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7437881" y="19896794"/>
            <a:ext cx="1148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Send a link to invite coworkers</a:t>
            </a:r>
          </a:p>
          <a:p>
            <a:pPr algn="ctr"/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You may send a link created in the application to another VE and they may join your space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Trebuchet MS" charset="0"/>
              <a:ea typeface="Trebuchet MS" charset="0"/>
              <a:cs typeface="Trebuchet MS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091828" y="27598494"/>
            <a:ext cx="6325522" cy="34052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6424" y="23585762"/>
            <a:ext cx="2304042" cy="23040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074462" y="24029169"/>
            <a:ext cx="4080222" cy="14489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848189" y="25685158"/>
            <a:ext cx="2867450" cy="175656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400078" y="25803253"/>
            <a:ext cx="1430054" cy="14300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930056" y="29006330"/>
            <a:ext cx="2063113" cy="206311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759795" y="28172888"/>
            <a:ext cx="2569500" cy="5718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513935" y="25705201"/>
            <a:ext cx="1901780" cy="19017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984688" y="23211198"/>
            <a:ext cx="2528423" cy="252842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133587" y="23743585"/>
            <a:ext cx="5160346" cy="183414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8179252" y="27521175"/>
            <a:ext cx="1485707" cy="21566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2916785" y="27486120"/>
            <a:ext cx="2867814" cy="242541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156571" y="25800388"/>
            <a:ext cx="420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atin typeface="Trebuchet MS" charset="0"/>
                <a:ea typeface="Trebuchet MS" charset="0"/>
                <a:cs typeface="Trebuchet MS" charset="0"/>
              </a:rPr>
              <a:t>Google Maps</a:t>
            </a:r>
          </a:p>
          <a:p>
            <a:pPr algn="ctr"/>
            <a:r>
              <a:rPr lang="en-US" sz="3000" dirty="0" smtClean="0">
                <a:latin typeface="Trebuchet MS" charset="0"/>
                <a:ea typeface="Trebuchet MS" charset="0"/>
                <a:cs typeface="Trebuchet MS" charset="0"/>
              </a:rPr>
              <a:t>Displays map and pins used in the application</a:t>
            </a:r>
          </a:p>
          <a:p>
            <a:pPr algn="ctr"/>
            <a:endParaRPr lang="en-US" sz="3000" b="1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6605005" y="25755830"/>
            <a:ext cx="44351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atin typeface="Trebuchet MS" charset="0"/>
                <a:ea typeface="Trebuchet MS" charset="0"/>
                <a:cs typeface="Trebuchet MS" charset="0"/>
              </a:rPr>
              <a:t>Workfrom.co</a:t>
            </a:r>
          </a:p>
          <a:p>
            <a:pPr algn="ctr"/>
            <a:r>
              <a:rPr lang="en-US" sz="3000" dirty="0" smtClean="0">
                <a:latin typeface="Trebuchet MS" charset="0"/>
                <a:ea typeface="Trebuchet MS" charset="0"/>
                <a:cs typeface="Trebuchet MS" charset="0"/>
              </a:rPr>
              <a:t>API used to query </a:t>
            </a:r>
          </a:p>
          <a:p>
            <a:pPr algn="ctr"/>
            <a:r>
              <a:rPr lang="en-US" sz="3000" dirty="0" smtClean="0">
                <a:latin typeface="Trebuchet MS" charset="0"/>
                <a:ea typeface="Trebuchet MS" charset="0"/>
                <a:cs typeface="Trebuchet MS" charset="0"/>
              </a:rPr>
              <a:t>for locations</a:t>
            </a:r>
            <a:endParaRPr lang="en-US" sz="3000" b="1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197701" y="29935189"/>
            <a:ext cx="4435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atin typeface="Trebuchet MS" charset="0"/>
                <a:ea typeface="Trebuchet MS" charset="0"/>
                <a:cs typeface="Trebuchet MS" charset="0"/>
              </a:rPr>
              <a:t>PhoneGap Build</a:t>
            </a:r>
          </a:p>
          <a:p>
            <a:pPr algn="ctr"/>
            <a:r>
              <a:rPr lang="en-US" sz="3000" dirty="0">
                <a:latin typeface="Trebuchet MS" charset="0"/>
                <a:ea typeface="Trebuchet MS" charset="0"/>
                <a:cs typeface="Trebuchet MS" charset="0"/>
              </a:rPr>
              <a:t>Compiles hybrid </a:t>
            </a:r>
            <a:r>
              <a:rPr lang="en-US" sz="3000" dirty="0" smtClean="0">
                <a:latin typeface="Trebuchet MS" charset="0"/>
                <a:ea typeface="Trebuchet MS" charset="0"/>
                <a:cs typeface="Trebuchet MS" charset="0"/>
              </a:rPr>
              <a:t>apps </a:t>
            </a:r>
          </a:p>
          <a:p>
            <a:pPr algn="ctr"/>
            <a:r>
              <a:rPr lang="en-US" sz="3000" dirty="0" smtClean="0">
                <a:latin typeface="Trebuchet MS" charset="0"/>
                <a:ea typeface="Trebuchet MS" charset="0"/>
                <a:cs typeface="Trebuchet MS" charset="0"/>
              </a:rPr>
              <a:t>in the cloud</a:t>
            </a:r>
          </a:p>
          <a:p>
            <a:pPr algn="ctr"/>
            <a:endParaRPr lang="en-US" sz="3000" b="1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728575" y="29893948"/>
            <a:ext cx="4435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atin typeface="Trebuchet MS" charset="0"/>
                <a:ea typeface="Trebuchet MS" charset="0"/>
                <a:cs typeface="Trebuchet MS" charset="0"/>
              </a:rPr>
              <a:t>Onwater.io</a:t>
            </a:r>
          </a:p>
          <a:p>
            <a:pPr algn="ctr"/>
            <a:r>
              <a:rPr lang="en-US" sz="3000" dirty="0" smtClean="0">
                <a:latin typeface="Trebuchet MS" charset="0"/>
                <a:ea typeface="Trebuchet MS" charset="0"/>
                <a:cs typeface="Trebuchet MS" charset="0"/>
              </a:rPr>
              <a:t>Determines whether a location is in water</a:t>
            </a:r>
          </a:p>
          <a:p>
            <a:pPr algn="ctr"/>
            <a:endParaRPr lang="en-US" sz="3000" b="1" dirty="0">
              <a:latin typeface="Trebuchet MS" charset="0"/>
              <a:ea typeface="Trebuchet MS" charset="0"/>
              <a:cs typeface="Trebuchet MS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349686" y="35993362"/>
            <a:ext cx="3606800" cy="38100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213434" y="34710219"/>
            <a:ext cx="2587903" cy="258790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801337" y="36569427"/>
            <a:ext cx="2444973" cy="244497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344062" y="38300736"/>
            <a:ext cx="2193314" cy="219331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9482344" y="23851631"/>
            <a:ext cx="1825785" cy="182578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9749" y="33494518"/>
            <a:ext cx="9381034" cy="748039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1850037" y="32151905"/>
            <a:ext cx="9770951" cy="92486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600" b="1" dirty="0" smtClean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Summary</a:t>
            </a:r>
            <a:endParaRPr lang="en-US" sz="4600" b="1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lvl="0" algn="ctr">
              <a:buClr>
                <a:srgbClr val="336699"/>
              </a:buClr>
              <a:buSzPct val="25000"/>
            </a:pPr>
            <a:endParaRPr lang="en-US" sz="1600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latin typeface="Trebuchet MS" charset="0"/>
                <a:ea typeface="Trebuchet MS" charset="0"/>
                <a:cs typeface="Trebuchet MS" charset="0"/>
              </a:rPr>
              <a:t>A mobile application for virtual employees that facilitates meeting up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latin typeface="Trebuchet MS" charset="0"/>
                <a:ea typeface="Trebuchet MS" charset="0"/>
                <a:cs typeface="Trebuchet MS" charset="0"/>
              </a:rPr>
              <a:t>It solves the given problem by reducing the manual planning and hassle required to coordinate with a group of people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latin typeface="Trebuchet MS" charset="0"/>
                <a:ea typeface="Trebuchet MS" charset="0"/>
                <a:cs typeface="Trebuchet MS" charset="0"/>
              </a:rPr>
              <a:t>A host creates a space in the app, sends an invite link to coworkers, and may then select a location which is central to all employees</a:t>
            </a: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 smtClean="0">
                <a:ln/>
                <a:latin typeface="Trebuchet MS" charset="0"/>
                <a:ea typeface="Trebuchet MS" charset="0"/>
                <a:cs typeface="Trebuchet MS" charset="0"/>
              </a:rPr>
              <a:t>The pins of all the employees, the central location, and chosen location are displayed on the map</a:t>
            </a:r>
            <a:endParaRPr lang="en-US" sz="4100" dirty="0">
              <a:ln/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36400" y="32178809"/>
            <a:ext cx="9751794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336699"/>
              </a:buClr>
              <a:buSzPct val="25000"/>
            </a:pPr>
            <a:r>
              <a:rPr lang="en-US" sz="4400" b="1" dirty="0">
                <a:ln/>
                <a:solidFill>
                  <a:srgbClr val="24B5AB">
                    <a:lumMod val="50000"/>
                  </a:srgbClr>
                </a:solidFill>
                <a:latin typeface="Trebuchet MS" charset="0"/>
                <a:ea typeface="Trebuchet MS" charset="0"/>
                <a:cs typeface="Trebuchet MS" charset="0"/>
              </a:rPr>
              <a:t>Verification</a:t>
            </a:r>
          </a:p>
          <a:p>
            <a:pPr lvl="0" algn="ctr">
              <a:buClr>
                <a:srgbClr val="336699"/>
              </a:buClr>
              <a:buSzPct val="25000"/>
            </a:pPr>
            <a:endParaRPr lang="en-US" sz="2200" dirty="0">
              <a:ln/>
              <a:solidFill>
                <a:srgbClr val="24B5AB">
                  <a:lumMod val="50000"/>
                </a:srgbClr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marL="571500" lvl="0" indent="-571500">
              <a:buClr>
                <a:srgbClr val="336699"/>
              </a:buClr>
              <a:buSzPct val="120000"/>
              <a:buFont typeface="Arial" charset="0"/>
              <a:buChar char="•"/>
            </a:pPr>
            <a:r>
              <a:rPr lang="en-US" sz="4100" dirty="0">
                <a:ln/>
                <a:latin typeface="Trebuchet MS" charset="0"/>
                <a:ea typeface="Trebuchet MS" charset="0"/>
                <a:cs typeface="Trebuchet MS" charset="0"/>
              </a:rPr>
              <a:t>Exploratory testing on iOS and Android using emulators and actual devices</a:t>
            </a:r>
          </a:p>
          <a:p>
            <a:pPr marL="571500" lvl="0" indent="-571500"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>
              <a:ln/>
              <a:latin typeface="Trebuchet MS" charset="0"/>
              <a:ea typeface="Trebuchet MS" charset="0"/>
              <a:cs typeface="Trebuchet MS" charset="0"/>
            </a:endParaRPr>
          </a:p>
          <a:p>
            <a:endParaRPr lang="en-US" sz="4100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542" y="713348"/>
            <a:ext cx="5401899" cy="478406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super betwixt">
      <a:dk1>
        <a:srgbClr val="000000"/>
      </a:dk1>
      <a:lt1>
        <a:srgbClr val="FFFFFF"/>
      </a:lt1>
      <a:dk2>
        <a:srgbClr val="032724"/>
      </a:dk2>
      <a:lt2>
        <a:srgbClr val="EFEFF3"/>
      </a:lt2>
      <a:accent1>
        <a:srgbClr val="24B5AB"/>
      </a:accent1>
      <a:accent2>
        <a:srgbClr val="24B5AB"/>
      </a:accent2>
      <a:accent3>
        <a:srgbClr val="24B5AB"/>
      </a:accent3>
      <a:accent4>
        <a:srgbClr val="24B5AB"/>
      </a:accent4>
      <a:accent5>
        <a:srgbClr val="24B5AB"/>
      </a:accent5>
      <a:accent6>
        <a:srgbClr val="25B6AC"/>
      </a:accent6>
      <a:hlink>
        <a:srgbClr val="24B5AB"/>
      </a:hlink>
      <a:folHlink>
        <a:srgbClr val="24B5AB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1841</TotalTime>
  <Words>464</Words>
  <Application>Microsoft Macintosh PowerPoint</Application>
  <PresentationFormat>Custom</PresentationFormat>
  <Paragraphs>77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Times New Roman</vt:lpstr>
      <vt:lpstr>Trebuchet MS</vt:lpstr>
      <vt:lpstr>Wingdings 3</vt:lpstr>
      <vt:lpstr>Arial</vt:lpstr>
      <vt:lpstr>Facet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Daniel Raad</cp:lastModifiedBy>
  <cp:revision>74</cp:revision>
  <cp:lastPrinted>2017-11-27T13:25:23Z</cp:lastPrinted>
  <dcterms:modified xsi:type="dcterms:W3CDTF">2017-11-27T17:07:30Z</dcterms:modified>
</cp:coreProperties>
</file>