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" d="100"/>
          <a:sy n="17" d="100"/>
        </p:scale>
        <p:origin x="63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hdr"/>
          </p:nvPr>
        </p:nvSpPr>
        <p:spPr>
          <a:xfrm>
            <a:off x="1554480" y="553212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 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 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 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2180BD0-85AA-43C2-90A5-773B2ACC00A0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777240" y="4777560"/>
            <a:ext cx="6217200" cy="452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960" cy="41133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70" name="CustomShape 3"/>
          <p:cNvSpPr/>
          <p:nvPr/>
        </p:nvSpPr>
        <p:spPr>
          <a:xfrm>
            <a:off x="3884760" y="8685360"/>
            <a:ext cx="2970360" cy="45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418ABEA8-5EF4-48B2-8F0C-C2F05AA18F74}" type="slidenum">
              <a:rPr lang="en-US" sz="1200" b="0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620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2962620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953928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11662560" y="10270440"/>
            <a:ext cx="953928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1679200" y="10270440"/>
            <a:ext cx="953928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21679200" y="23566680"/>
            <a:ext cx="953928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11662560" y="23566680"/>
            <a:ext cx="953928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953928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1645920" y="10270440"/>
            <a:ext cx="29626200" cy="25456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6200" cy="25456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25456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25456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1645920" y="1751040"/>
            <a:ext cx="29626200" cy="33975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25456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25456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29626200" cy="12142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6200" cy="254563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5"/>
          <p:cNvPicPr/>
          <p:nvPr/>
        </p:nvPicPr>
        <p:blipFill>
          <a:blip r:embed="rId3"/>
          <a:stretch/>
        </p:blipFill>
        <p:spPr>
          <a:xfrm>
            <a:off x="22866120" y="1216800"/>
            <a:ext cx="5441040" cy="3086640"/>
          </a:xfrm>
          <a:prstGeom prst="rect">
            <a:avLst/>
          </a:prstGeom>
          <a:ln>
            <a:noFill/>
          </a:ln>
        </p:spPr>
      </p:pic>
      <p:sp>
        <p:nvSpPr>
          <p:cNvPr id="44" name="CustomShape 1"/>
          <p:cNvSpPr/>
          <p:nvPr/>
        </p:nvSpPr>
        <p:spPr>
          <a:xfrm>
            <a:off x="9162180" y="2097180"/>
            <a:ext cx="15303600" cy="1213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30000"/>
              </a:lnSpc>
            </a:pPr>
            <a:r>
              <a:rPr lang="en-US" sz="72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Senior Project, 2017, Fall</a:t>
            </a:r>
            <a:endParaRPr lang="en-US" sz="7200" b="0" strike="noStrike" spc="-1" dirty="0">
              <a:latin typeface="Arial"/>
            </a:endParaRPr>
          </a:p>
        </p:txBody>
      </p:sp>
      <p:sp>
        <p:nvSpPr>
          <p:cNvPr id="45" name="CustomShape 2"/>
          <p:cNvSpPr/>
          <p:nvPr/>
        </p:nvSpPr>
        <p:spPr>
          <a:xfrm>
            <a:off x="6567480" y="2590920"/>
            <a:ext cx="19796040" cy="245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6000" b="1" strike="noStrike" spc="-1">
                <a:solidFill>
                  <a:srgbClr val="3333CC"/>
                </a:solidFill>
                <a:latin typeface="Arial"/>
                <a:ea typeface="Arial"/>
              </a:rPr>
              <a:t>BOLO 9.0</a:t>
            </a:r>
            <a:endParaRPr lang="en-US" sz="6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3500" b="1" strike="noStrike" spc="-1">
                <a:solidFill>
                  <a:srgbClr val="3333CC"/>
                </a:solidFill>
                <a:latin typeface="Arial"/>
                <a:ea typeface="Arial"/>
              </a:rPr>
              <a:t>Student: Christopher Stein</a:t>
            </a:r>
            <a:r>
              <a:rPr lang="en-US" sz="3500" b="0" strike="noStrike" spc="-1">
                <a:solidFill>
                  <a:srgbClr val="3333CC"/>
                </a:solidFill>
                <a:latin typeface="Arial"/>
                <a:ea typeface="Arial"/>
              </a:rPr>
              <a:t>, Florida International University</a:t>
            </a:r>
            <a:endParaRPr lang="en-US" sz="35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3500" b="1" strike="noStrike" spc="-1">
                <a:solidFill>
                  <a:srgbClr val="3333CC"/>
                </a:solidFill>
                <a:latin typeface="Arial"/>
                <a:ea typeface="Arial"/>
              </a:rPr>
              <a:t>Mentor:</a:t>
            </a:r>
            <a:r>
              <a:rPr lang="en-US" sz="3500" b="1" i="1" strike="noStrike" spc="-1">
                <a:solidFill>
                  <a:srgbClr val="3333CC"/>
                </a:solidFill>
                <a:latin typeface="Arial"/>
                <a:ea typeface="Arial"/>
              </a:rPr>
              <a:t> Jason Cohen</a:t>
            </a:r>
            <a:r>
              <a:rPr lang="en-US" sz="3500" b="0" strike="noStrike" spc="-1">
                <a:solidFill>
                  <a:srgbClr val="3333CC"/>
                </a:solidFill>
                <a:latin typeface="Arial"/>
                <a:ea typeface="Arial"/>
              </a:rPr>
              <a:t>,</a:t>
            </a:r>
            <a:r>
              <a:rPr lang="en-US" sz="3500" b="0" i="1" strike="noStrike" spc="-1">
                <a:solidFill>
                  <a:srgbClr val="3333CC"/>
                </a:solidFill>
                <a:latin typeface="Arial"/>
                <a:ea typeface="Arial"/>
              </a:rPr>
              <a:t> Pinecrest Police</a:t>
            </a:r>
            <a:r>
              <a:rPr lang="en-US" sz="3500" b="0" strike="noStrike" spc="-1">
                <a:solidFill>
                  <a:srgbClr val="3333CC"/>
                </a:solidFill>
                <a:latin typeface="Arial"/>
                <a:ea typeface="Arial"/>
              </a:rPr>
              <a:t> </a:t>
            </a:r>
            <a:endParaRPr lang="en-US" sz="35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3500" b="1" strike="noStrike" spc="-1">
                <a:solidFill>
                  <a:srgbClr val="3333CC"/>
                </a:solidFill>
                <a:latin typeface="Arial"/>
                <a:ea typeface="Arial"/>
              </a:rPr>
              <a:t>Professor:</a:t>
            </a:r>
            <a:r>
              <a:rPr lang="en-US" sz="3500" b="1" i="1" strike="noStrike" spc="-1">
                <a:solidFill>
                  <a:srgbClr val="3333CC"/>
                </a:solidFill>
                <a:latin typeface="Arial"/>
                <a:ea typeface="Arial"/>
              </a:rPr>
              <a:t> </a:t>
            </a:r>
            <a:r>
              <a:rPr lang="en-US" sz="3500" b="0" strike="noStrike" spc="-1">
                <a:solidFill>
                  <a:srgbClr val="3333CC"/>
                </a:solidFill>
                <a:latin typeface="Arial"/>
                <a:ea typeface="Arial"/>
              </a:rPr>
              <a:t>Masoud Sadjadi, Florida International University</a:t>
            </a:r>
            <a:endParaRPr lang="en-US" sz="3500" b="0" strike="noStrike" spc="-1">
              <a:latin typeface="Arial"/>
            </a:endParaRPr>
          </a:p>
        </p:txBody>
      </p:sp>
      <p:sp>
        <p:nvSpPr>
          <p:cNvPr id="46" name="CustomShape 3"/>
          <p:cNvSpPr/>
          <p:nvPr/>
        </p:nvSpPr>
        <p:spPr>
          <a:xfrm>
            <a:off x="990720" y="5493600"/>
            <a:ext cx="31088160" cy="35660160"/>
          </a:xfrm>
          <a:prstGeom prst="rect">
            <a:avLst/>
          </a:prstGeom>
          <a:noFill/>
          <a:ln w="6336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1636560" y="6095880"/>
            <a:ext cx="9423000" cy="585720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Problem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Pinecrest PD currently relies on emails and bulletin boards to distribute BOLOs.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Officers need a way to access BOLOs from the field.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Officers need to be immediately notified when a BOLO is issued.</a:t>
            </a:r>
            <a:endParaRPr lang="en-US" sz="4100" b="0" strike="noStrike" spc="-1">
              <a:latin typeface="Arial"/>
            </a:endParaRPr>
          </a:p>
        </p:txBody>
      </p:sp>
      <p:sp>
        <p:nvSpPr>
          <p:cNvPr id="48" name="CustomShape 5"/>
          <p:cNvSpPr/>
          <p:nvPr/>
        </p:nvSpPr>
        <p:spPr>
          <a:xfrm>
            <a:off x="990720" y="41924520"/>
            <a:ext cx="4978440" cy="7286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Acknowledgement</a:t>
            </a:r>
            <a:endParaRPr lang="en-US" sz="4100" b="0" strike="noStrike" spc="-1">
              <a:latin typeface="Arial"/>
            </a:endParaRPr>
          </a:p>
        </p:txBody>
      </p:sp>
      <p:sp>
        <p:nvSpPr>
          <p:cNvPr id="49" name="CustomShape 6"/>
          <p:cNvSpPr/>
          <p:nvPr/>
        </p:nvSpPr>
        <p:spPr>
          <a:xfrm>
            <a:off x="15925680" y="446040"/>
            <a:ext cx="4722840" cy="1076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333399"/>
                </a:solidFill>
                <a:latin typeface="Arial"/>
                <a:ea typeface="Arial"/>
              </a:rPr>
              <a:t>School of Computing &amp; Information Sciences</a:t>
            </a:r>
            <a:endParaRPr lang="en-US" sz="3200" b="0" strike="noStrike" spc="-1">
              <a:latin typeface="Arial"/>
            </a:endParaRPr>
          </a:p>
        </p:txBody>
      </p:sp>
      <p:pic>
        <p:nvPicPr>
          <p:cNvPr id="50" name="Picture 48"/>
          <p:cNvPicPr/>
          <p:nvPr/>
        </p:nvPicPr>
        <p:blipFill>
          <a:blip r:embed="rId4"/>
          <a:stretch/>
        </p:blipFill>
        <p:spPr>
          <a:xfrm>
            <a:off x="13182480" y="380880"/>
            <a:ext cx="2629080" cy="1217880"/>
          </a:xfrm>
          <a:prstGeom prst="rect">
            <a:avLst/>
          </a:prstGeom>
          <a:ln>
            <a:noFill/>
          </a:ln>
        </p:spPr>
      </p:pic>
      <p:sp>
        <p:nvSpPr>
          <p:cNvPr id="51" name="CustomShape 7"/>
          <p:cNvSpPr/>
          <p:nvPr/>
        </p:nvSpPr>
        <p:spPr>
          <a:xfrm>
            <a:off x="22968000" y="6095880"/>
            <a:ext cx="8348040" cy="585720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Current System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Main functionality exists.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Critical security features are missing.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52" name="CustomShape 8"/>
          <p:cNvSpPr/>
          <p:nvPr/>
        </p:nvSpPr>
        <p:spPr>
          <a:xfrm>
            <a:off x="1811880" y="23063040"/>
            <a:ext cx="9247680" cy="90482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Requirements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Implement 2 Factor Authentication using Grid Cards.</a:t>
            </a: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System should assign random values to new users’ Grid Cards.</a:t>
            </a: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ROOT users can reset users’ Grid Cards in case they are lost.</a:t>
            </a: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System should display Grid Cards in a printable format.</a:t>
            </a: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53" name="CustomShape 9"/>
          <p:cNvSpPr/>
          <p:nvPr/>
        </p:nvSpPr>
        <p:spPr>
          <a:xfrm>
            <a:off x="12183480" y="23063040"/>
            <a:ext cx="9974160" cy="892332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System Design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BOLO 9.0 uses a hybrid 3-tier and MVC (Model-View-Controller) architecture.</a:t>
            </a: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54" name="CustomShape 10"/>
          <p:cNvSpPr/>
          <p:nvPr/>
        </p:nvSpPr>
        <p:spPr>
          <a:xfrm>
            <a:off x="12183480" y="33085080"/>
            <a:ext cx="9974160" cy="73022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Object Design</a:t>
            </a:r>
            <a:endParaRPr lang="en-US" sz="4100" b="0" strike="noStrike" spc="-1">
              <a:latin typeface="Arial"/>
            </a:endParaRPr>
          </a:p>
        </p:txBody>
      </p:sp>
      <p:sp>
        <p:nvSpPr>
          <p:cNvPr id="55" name="CustomShape 11"/>
          <p:cNvSpPr/>
          <p:nvPr/>
        </p:nvSpPr>
        <p:spPr>
          <a:xfrm>
            <a:off x="23383080" y="23063040"/>
            <a:ext cx="7932240" cy="90482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Implementation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53964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BOLO 9.0 runs on a Windows or Linux server.</a:t>
            </a:r>
            <a:endParaRPr lang="en-US" sz="4100" b="0" strike="noStrike" spc="-1">
              <a:latin typeface="Arial"/>
            </a:endParaRPr>
          </a:p>
          <a:p>
            <a:pPr marL="53964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MongoDB is used for the database.</a:t>
            </a:r>
            <a:endParaRPr lang="en-US" sz="4100" b="0" strike="noStrike" spc="-1">
              <a:latin typeface="Arial"/>
            </a:endParaRPr>
          </a:p>
          <a:p>
            <a:pPr marL="53964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Frontend uses HTML5, CSS3, Bootstrap, Pug, and Javascript.</a:t>
            </a:r>
            <a:endParaRPr lang="en-US" sz="4100" b="0" strike="noStrike" spc="-1">
              <a:latin typeface="Arial"/>
            </a:endParaRPr>
          </a:p>
          <a:p>
            <a:pPr marL="53964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Node.js and Express to manage application logic, backend, and server requests.</a:t>
            </a:r>
            <a:endParaRPr lang="en-US" sz="4100" b="0" strike="noStrike" spc="-1">
              <a:latin typeface="Arial"/>
            </a:endParaRPr>
          </a:p>
          <a:p>
            <a:pPr marL="53964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SendGrid used for email notifications.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56" name="CustomShape 12"/>
          <p:cNvSpPr/>
          <p:nvPr/>
        </p:nvSpPr>
        <p:spPr>
          <a:xfrm>
            <a:off x="1811880" y="33020640"/>
            <a:ext cx="9247680" cy="73670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Verification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Manual testing was used to ensure the correctness of the program.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DejaVu Sans"/>
              </a:rPr>
              <a:t>The program was reviewed by Deputy Chief Jason Cohen to ensure it met the requirements.</a:t>
            </a:r>
            <a:endParaRPr lang="en-US" sz="4100" b="0" strike="noStrike" spc="-1">
              <a:latin typeface="Arial"/>
            </a:endParaRPr>
          </a:p>
        </p:txBody>
      </p:sp>
      <p:sp>
        <p:nvSpPr>
          <p:cNvPr id="57" name="CustomShape 13"/>
          <p:cNvSpPr/>
          <p:nvPr/>
        </p:nvSpPr>
        <p:spPr>
          <a:xfrm>
            <a:off x="1636560" y="12853440"/>
            <a:ext cx="29679480" cy="92120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Screenshots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58" name="CustomShape 14"/>
          <p:cNvSpPr/>
          <p:nvPr/>
        </p:nvSpPr>
        <p:spPr>
          <a:xfrm>
            <a:off x="23383440" y="33020640"/>
            <a:ext cx="7932240" cy="736704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Summary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336699"/>
              </a:buClr>
              <a:buSzPct val="45000"/>
              <a:buFont typeface="Wingdings" charset="2"/>
              <a:buChar char="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BOLO 9.0 improves security to meet national guidelines.</a:t>
            </a:r>
            <a:endParaRPr lang="en-US" sz="41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336699"/>
              </a:buClr>
              <a:buSzPct val="45000"/>
              <a:buFont typeface="Wingdings" charset="2"/>
              <a:buChar char="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Implemented 2 Factor Authentication.</a:t>
            </a:r>
            <a:endParaRPr lang="en-US" sz="41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336699"/>
              </a:buClr>
              <a:buSzPct val="45000"/>
              <a:buFont typeface="Wingdings" charset="2"/>
              <a:buChar char="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Provided for reset of lost Grid Cards.</a:t>
            </a:r>
            <a:endParaRPr lang="en-US" sz="41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336699"/>
              </a:buClr>
              <a:buSzPct val="45000"/>
              <a:buFont typeface="Wingdings" charset="2"/>
              <a:buChar char="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Presented Grid Cards in clean format for easy printing.</a:t>
            </a:r>
            <a:endParaRPr lang="en-US" sz="4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59" name="CustomShape 15"/>
          <p:cNvSpPr/>
          <p:nvPr/>
        </p:nvSpPr>
        <p:spPr>
          <a:xfrm>
            <a:off x="12183480" y="6095880"/>
            <a:ext cx="9660600" cy="5857200"/>
          </a:xfrm>
          <a:prstGeom prst="rect">
            <a:avLst/>
          </a:prstGeom>
          <a:solidFill>
            <a:schemeClr val="lt1"/>
          </a:solidFill>
          <a:ln w="1260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8640" tIns="49320" rIns="98640" bIns="49320"/>
          <a:lstStyle/>
          <a:p>
            <a:pPr algn="ctr">
              <a:lnSpc>
                <a:spcPct val="100000"/>
              </a:lnSpc>
            </a:pPr>
            <a:r>
              <a:rPr lang="en-US" sz="4100" b="1" strike="noStrike" spc="-1">
                <a:solidFill>
                  <a:srgbClr val="336699"/>
                </a:solidFill>
                <a:latin typeface="Arial"/>
                <a:ea typeface="Arial"/>
              </a:rPr>
              <a:t>Solution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Build a web application that serves as a central BOLO database.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The web app will be usable from both desktop and mobile devices.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The web app will send notifications to users on major BOLO events.</a:t>
            </a:r>
            <a:endParaRPr lang="en-US" sz="4100" b="0" strike="noStrike" spc="-1">
              <a:latin typeface="Arial"/>
            </a:endParaRPr>
          </a:p>
          <a:p>
            <a:pPr marL="571680" indent="-571320">
              <a:lnSpc>
                <a:spcPct val="100000"/>
              </a:lnSpc>
              <a:buClr>
                <a:srgbClr val="336699"/>
              </a:buClr>
              <a:buFont typeface="Arial"/>
              <a:buChar char="•"/>
            </a:pPr>
            <a:r>
              <a:rPr lang="en-US" sz="4100" b="0" strike="noStrike" spc="-1">
                <a:solidFill>
                  <a:srgbClr val="336699"/>
                </a:solidFill>
                <a:latin typeface="Arial"/>
                <a:ea typeface="Arial"/>
              </a:rPr>
              <a:t>The web app will be secure and scalable.</a:t>
            </a: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100" b="0" strike="noStrike" spc="-1">
              <a:latin typeface="Arial"/>
            </a:endParaRPr>
          </a:p>
        </p:txBody>
      </p:sp>
      <p:sp>
        <p:nvSpPr>
          <p:cNvPr id="60" name="CustomShape 16"/>
          <p:cNvSpPr/>
          <p:nvPr/>
        </p:nvSpPr>
        <p:spPr>
          <a:xfrm>
            <a:off x="6342840" y="41615640"/>
            <a:ext cx="25735680" cy="1355040"/>
          </a:xfrm>
          <a:prstGeom prst="rect">
            <a:avLst/>
          </a:prstGeom>
          <a:noFill/>
          <a:ln w="63360">
            <a:solidFill>
              <a:srgbClr val="0033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/>
          <a:lstStyle/>
          <a:p>
            <a:pPr>
              <a:lnSpc>
                <a:spcPct val="100000"/>
              </a:lnSpc>
            </a:pPr>
            <a:r>
              <a:rPr lang="en-US" sz="3000" b="0" strike="noStrike" spc="-1">
                <a:solidFill>
                  <a:srgbClr val="000000"/>
                </a:solidFill>
                <a:latin typeface="Arial"/>
                <a:ea typeface="Arial"/>
              </a:rPr>
              <a:t>The material presented in this poster is based upon the work supported by Nick Ricknauth. I am thankful to the help that I received from my group member, the Village of Pinecrest Police Department, Deputy Chief Jason Cohen, and IT Administrator Frank Alvarado.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3000" b="0" strike="noStrike" spc="-1">
              <a:latin typeface="Arial"/>
            </a:endParaRPr>
          </a:p>
        </p:txBody>
      </p:sp>
      <p:pic>
        <p:nvPicPr>
          <p:cNvPr id="61" name="Picture 61"/>
          <p:cNvPicPr/>
          <p:nvPr/>
        </p:nvPicPr>
        <p:blipFill>
          <a:blip r:embed="rId5"/>
          <a:stretch/>
        </p:blipFill>
        <p:spPr>
          <a:xfrm>
            <a:off x="20624040" y="13347000"/>
            <a:ext cx="7683480" cy="8595000"/>
          </a:xfrm>
          <a:prstGeom prst="rect">
            <a:avLst/>
          </a:prstGeom>
          <a:ln>
            <a:noFill/>
          </a:ln>
        </p:spPr>
      </p:pic>
      <p:pic>
        <p:nvPicPr>
          <p:cNvPr id="62" name="Picture 62"/>
          <p:cNvPicPr/>
          <p:nvPr/>
        </p:nvPicPr>
        <p:blipFill>
          <a:blip r:embed="rId6"/>
          <a:stretch/>
        </p:blipFill>
        <p:spPr>
          <a:xfrm>
            <a:off x="4095360" y="13791600"/>
            <a:ext cx="11040120" cy="7705800"/>
          </a:xfrm>
          <a:prstGeom prst="rect">
            <a:avLst/>
          </a:prstGeom>
          <a:ln>
            <a:noFill/>
          </a:ln>
        </p:spPr>
      </p:pic>
      <p:pic>
        <p:nvPicPr>
          <p:cNvPr id="63" name="Picture 1"/>
          <p:cNvPicPr/>
          <p:nvPr/>
        </p:nvPicPr>
        <p:blipFill>
          <a:blip r:embed="rId7"/>
          <a:stretch/>
        </p:blipFill>
        <p:spPr>
          <a:xfrm>
            <a:off x="12551040" y="27519480"/>
            <a:ext cx="9239040" cy="3556080"/>
          </a:xfrm>
          <a:prstGeom prst="rect">
            <a:avLst/>
          </a:prstGeom>
          <a:ln>
            <a:noFill/>
          </a:ln>
        </p:spPr>
      </p:pic>
      <p:pic>
        <p:nvPicPr>
          <p:cNvPr id="64" name="Picture 2"/>
          <p:cNvPicPr/>
          <p:nvPr/>
        </p:nvPicPr>
        <p:blipFill>
          <a:blip r:embed="rId8"/>
          <a:stretch/>
        </p:blipFill>
        <p:spPr>
          <a:xfrm>
            <a:off x="28294200" y="532800"/>
            <a:ext cx="4190040" cy="4190040"/>
          </a:xfrm>
          <a:prstGeom prst="rect">
            <a:avLst/>
          </a:prstGeom>
          <a:ln>
            <a:noFill/>
          </a:ln>
        </p:spPr>
      </p:pic>
      <p:pic>
        <p:nvPicPr>
          <p:cNvPr id="65" name="Picture 6"/>
          <p:cNvPicPr/>
          <p:nvPr/>
        </p:nvPicPr>
        <p:blipFill>
          <a:blip r:embed="rId9"/>
          <a:stretch/>
        </p:blipFill>
        <p:spPr>
          <a:xfrm>
            <a:off x="573120" y="809640"/>
            <a:ext cx="8721360" cy="1913040"/>
          </a:xfrm>
          <a:prstGeom prst="rect">
            <a:avLst/>
          </a:prstGeom>
          <a:ln>
            <a:noFill/>
          </a:ln>
        </p:spPr>
      </p:pic>
      <p:pic>
        <p:nvPicPr>
          <p:cNvPr id="66" name="Picture 8"/>
          <p:cNvPicPr/>
          <p:nvPr/>
        </p:nvPicPr>
        <p:blipFill>
          <a:blip r:embed="rId10"/>
          <a:stretch/>
        </p:blipFill>
        <p:spPr>
          <a:xfrm>
            <a:off x="3393000" y="2590920"/>
            <a:ext cx="2576160" cy="2576160"/>
          </a:xfrm>
          <a:prstGeom prst="rect">
            <a:avLst/>
          </a:prstGeom>
          <a:ln>
            <a:noFill/>
          </a:ln>
        </p:spPr>
      </p:pic>
      <p:pic>
        <p:nvPicPr>
          <p:cNvPr id="67" name="Picture 9"/>
          <p:cNvPicPr/>
          <p:nvPr/>
        </p:nvPicPr>
        <p:blipFill>
          <a:blip r:embed="rId11"/>
          <a:stretch/>
        </p:blipFill>
        <p:spPr>
          <a:xfrm>
            <a:off x="14801040" y="33846480"/>
            <a:ext cx="4739040" cy="6270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362</Words>
  <Application>Microsoft Office PowerPoint</Application>
  <PresentationFormat>Custom</PresentationFormat>
  <Paragraphs>54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DejaVu Sans</vt:lpstr>
      <vt:lpstr>Arial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Nicholas Ricknauth</dc:creator>
  <dc:description/>
  <cp:lastModifiedBy>Nicholas Ricknauth</cp:lastModifiedBy>
  <cp:revision>23</cp:revision>
  <dcterms:modified xsi:type="dcterms:W3CDTF">2017-12-15T21:01:13Z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Custom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</vt:i4>
  </property>
</Properties>
</file>