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33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napToObjects="1">
      <p:cViewPr varScale="1">
        <p:scale>
          <a:sx n="15" d="100"/>
          <a:sy n="15" d="100"/>
        </p:scale>
        <p:origin x="27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43034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16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-3"/>
            <a:ext cx="32918407" cy="438912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2" y="3"/>
            <a:ext cx="8298184" cy="43891206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0858" y="7183123"/>
            <a:ext cx="23737252" cy="15280640"/>
          </a:xfrm>
        </p:spPr>
        <p:txBody>
          <a:bodyPr anchor="b">
            <a:normAutofit/>
          </a:bodyPr>
          <a:lstStyle>
            <a:lvl1pPr algn="l">
              <a:defRPr sz="172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0858" y="23053043"/>
            <a:ext cx="23737252" cy="10596877"/>
          </a:xfrm>
        </p:spPr>
        <p:txBody>
          <a:bodyPr>
            <a:normAutofit/>
          </a:bodyPr>
          <a:lstStyle>
            <a:lvl1pPr marL="0" indent="0" algn="l">
              <a:buNone/>
              <a:defRPr sz="7200" cap="all" baseline="0">
                <a:solidFill>
                  <a:schemeClr val="tx2"/>
                </a:solidFill>
              </a:defRPr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883787" y="34625296"/>
            <a:ext cx="7406640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0855" y="34625296"/>
            <a:ext cx="13837194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8496173" y="34625283"/>
            <a:ext cx="2081941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130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809" y="27549859"/>
            <a:ext cx="26763358" cy="5243872"/>
          </a:xfrm>
        </p:spPr>
        <p:txBody>
          <a:bodyPr anchor="b">
            <a:normAutofit/>
          </a:bodyPr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81809" y="3881126"/>
            <a:ext cx="26763358" cy="21118579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152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81687" y="32793728"/>
            <a:ext cx="26759318" cy="4367821"/>
          </a:xfrm>
        </p:spPr>
        <p:txBody>
          <a:bodyPr>
            <a:normAutofit/>
          </a:bodyPr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961250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935" y="3901440"/>
            <a:ext cx="26746078" cy="21945600"/>
          </a:xfrm>
        </p:spPr>
        <p:txBody>
          <a:bodyPr anchor="ctr">
            <a:normAutofit/>
          </a:bodyPr>
          <a:lstStyle>
            <a:lvl1pPr>
              <a:defRPr sz="12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81809" y="28285443"/>
            <a:ext cx="26742038" cy="8778234"/>
          </a:xfrm>
        </p:spPr>
        <p:txBody>
          <a:bodyPr anchor="ctr">
            <a:normAutofit/>
          </a:bodyPr>
          <a:lstStyle>
            <a:lvl1pPr marL="0" indent="0">
              <a:buNone/>
              <a:defRPr sz="648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103774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773" y="3901443"/>
            <a:ext cx="25117430" cy="17589946"/>
          </a:xfrm>
        </p:spPr>
        <p:txBody>
          <a:bodyPr anchor="ctr">
            <a:normAutofit/>
          </a:bodyPr>
          <a:lstStyle>
            <a:lvl1pPr>
              <a:defRPr sz="12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4645743" y="21539565"/>
            <a:ext cx="23631206" cy="3513395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81809" y="27583482"/>
            <a:ext cx="26746207" cy="9532774"/>
          </a:xfrm>
        </p:spPr>
        <p:txBody>
          <a:bodyPr anchor="ctr">
            <a:normAutofit/>
          </a:bodyPr>
          <a:lstStyle>
            <a:lvl1pPr marL="0" indent="0">
              <a:buNone/>
              <a:defRPr sz="648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07684" y="4598131"/>
            <a:ext cx="1645920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8142903" y="17695821"/>
            <a:ext cx="1645920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88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903231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810" y="13657872"/>
            <a:ext cx="26746204" cy="16075744"/>
          </a:xfrm>
        </p:spPr>
        <p:txBody>
          <a:bodyPr anchor="b">
            <a:normAutofit/>
          </a:bodyPr>
          <a:lstStyle>
            <a:lvl1pPr>
              <a:defRPr sz="12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81685" y="29808992"/>
            <a:ext cx="26742164" cy="7300122"/>
          </a:xfrm>
        </p:spPr>
        <p:txBody>
          <a:bodyPr anchor="t">
            <a:normAutofit/>
          </a:bodyPr>
          <a:lstStyle>
            <a:lvl1pPr marL="0" indent="0">
              <a:buNone/>
              <a:defRPr sz="648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451926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081818" y="3901440"/>
            <a:ext cx="26746196" cy="121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081809" y="17116563"/>
            <a:ext cx="8631626" cy="438912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720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3081813" y="21505683"/>
            <a:ext cx="8627155" cy="15557990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189872" y="17136864"/>
            <a:ext cx="8597840" cy="438912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720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12189870" y="21525984"/>
            <a:ext cx="8600249" cy="15557990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1201595" y="17116563"/>
            <a:ext cx="8626414" cy="438912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720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21201595" y="21505683"/>
            <a:ext cx="8626414" cy="15557990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482286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3081814" y="3901440"/>
            <a:ext cx="26746196" cy="121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3081816" y="28189414"/>
            <a:ext cx="8627148" cy="3688077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720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081816" y="17068787"/>
            <a:ext cx="8627148" cy="97536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648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3081816" y="31877501"/>
            <a:ext cx="8627148" cy="5234195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120444" y="28189414"/>
            <a:ext cx="8641080" cy="3688077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720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12120446" y="17068787"/>
            <a:ext cx="8637138" cy="97536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648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12116502" y="31877485"/>
            <a:ext cx="8641080" cy="5186189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1201933" y="28189408"/>
            <a:ext cx="8615002" cy="3688077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720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21201597" y="17068787"/>
            <a:ext cx="8626417" cy="97536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648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21201595" y="31877475"/>
            <a:ext cx="8626414" cy="5186208"/>
          </a:xfrm>
        </p:spPr>
        <p:txBody>
          <a:bodyPr anchor="t">
            <a:normAutofit/>
          </a:bodyPr>
          <a:lstStyle>
            <a:lvl1pPr marL="0" indent="0">
              <a:buNone/>
              <a:defRPr sz="504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584210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5981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414484" y="3901443"/>
            <a:ext cx="5413529" cy="3316224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81807" y="3901443"/>
            <a:ext cx="20921195" cy="3316224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278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3081818" y="3958515"/>
            <a:ext cx="26746196" cy="946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3081818" y="14396717"/>
            <a:ext cx="26746196" cy="226669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20133688" y="37652976"/>
            <a:ext cx="7406640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81813" y="37652970"/>
            <a:ext cx="16846135" cy="2336800"/>
          </a:xfrm>
        </p:spPr>
        <p:txBody>
          <a:bodyPr/>
          <a:lstStyle/>
          <a:p>
            <a:endParaRPr lang="en-US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7746070" y="37652963"/>
            <a:ext cx="2081941" cy="2336800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1562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809" y="9083056"/>
            <a:ext cx="26746200" cy="18257517"/>
          </a:xfrm>
        </p:spPr>
        <p:txBody>
          <a:bodyPr anchor="b">
            <a:normAutofit/>
          </a:bodyPr>
          <a:lstStyle>
            <a:lvl1pPr>
              <a:defRPr sz="12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809" y="28315917"/>
            <a:ext cx="26746200" cy="8798566"/>
          </a:xfrm>
        </p:spPr>
        <p:txBody>
          <a:bodyPr>
            <a:normAutofit/>
          </a:bodyPr>
          <a:lstStyle>
            <a:lvl1pPr marL="0" indent="0">
              <a:buNone/>
              <a:defRPr sz="648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582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81809" y="14396710"/>
            <a:ext cx="13171651" cy="226669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4" y="14396710"/>
            <a:ext cx="13163069" cy="226669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6270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809" y="3962416"/>
            <a:ext cx="26746200" cy="9458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049" y="14396710"/>
            <a:ext cx="12369416" cy="5273037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864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811" y="19669751"/>
            <a:ext cx="13171655" cy="173939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467173" y="14396704"/>
            <a:ext cx="12360834" cy="5273037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8640" b="0" cap="all" baseline="0">
                <a:solidFill>
                  <a:schemeClr val="tx1"/>
                </a:solidFill>
              </a:defRPr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0" y="19669751"/>
            <a:ext cx="13163069" cy="173939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508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9461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1568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6104" y="3901446"/>
            <a:ext cx="10411301" cy="10495258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21742" y="3793062"/>
            <a:ext cx="15906265" cy="33270618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96104" y="14396710"/>
            <a:ext cx="10411301" cy="22666970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9769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820" y="3901440"/>
            <a:ext cx="13514263" cy="1049527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398319" y="3901440"/>
            <a:ext cx="12429695" cy="33162253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152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81813" y="14396710"/>
            <a:ext cx="13514270" cy="22666970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792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-3"/>
            <a:ext cx="32918407" cy="438912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51437" y="3"/>
            <a:ext cx="32550386" cy="43891206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81818" y="3958515"/>
            <a:ext cx="26746196" cy="946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818" y="14396717"/>
            <a:ext cx="26746196" cy="22666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33688" y="37652976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81813" y="37652970"/>
            <a:ext cx="16846135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746070" y="37652963"/>
            <a:ext cx="2081941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72982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</p:sldLayoutIdLst>
  <p:hf sldNum="0" hdr="0" ftr="0" dt="0"/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296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120000"/>
        </a:lnSpc>
        <a:spcBef>
          <a:spcPts val="3600"/>
        </a:spcBef>
        <a:buSzPct val="125000"/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120000"/>
        </a:lnSpc>
        <a:spcBef>
          <a:spcPts val="1800"/>
        </a:spcBef>
        <a:buSzPct val="125000"/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102456" y="2161567"/>
            <a:ext cx="15304990" cy="1214677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Fall Semester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6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smtClean="0">
                <a:solidFill>
                  <a:srgbClr val="3333CC"/>
                </a:solidFill>
              </a:rPr>
              <a:t>Spotify </a:t>
            </a:r>
            <a:r>
              <a:rPr lang="en-US" sz="6000" b="1" smtClean="0">
                <a:solidFill>
                  <a:srgbClr val="3333CC"/>
                </a:solidFill>
              </a:rPr>
              <a:t>Learning </a:t>
            </a:r>
            <a:r>
              <a:rPr lang="en-US" sz="6000" b="1" dirty="0" smtClean="0">
                <a:solidFill>
                  <a:srgbClr val="3333CC"/>
                </a:solidFill>
              </a:rPr>
              <a:t>Management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rgbClr val="3333CC"/>
                </a:solidFill>
              </a:rPr>
              <a:t>Edward Phillips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smtClean="0">
                <a:solidFill>
                  <a:srgbClr val="3333CC"/>
                </a:solidFill>
              </a:rPr>
              <a:t>Tara </a:t>
            </a:r>
            <a:r>
              <a:rPr lang="en-US" sz="3500" dirty="0" err="1" smtClean="0">
                <a:solidFill>
                  <a:srgbClr val="3333CC"/>
                </a:solidFill>
              </a:rPr>
              <a:t>Demren</a:t>
            </a:r>
            <a:r>
              <a:rPr lang="en-US" sz="3500" dirty="0" smtClean="0">
                <a:solidFill>
                  <a:srgbClr val="3333CC"/>
                </a:solidFill>
              </a:rPr>
              <a:t> and Eliana Alba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US" sz="3500" b="0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0750" y="6347303"/>
            <a:ext cx="9424500" cy="732590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360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Information in the modern world is increasing rapidly and students have no effective way to compound it all.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0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Information doubles every 18 months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0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Human knowledge doubles every 13 months </a:t>
            </a:r>
            <a:endParaRPr lang="en-US" sz="40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Many of the current systems tha</a:t>
            </a:r>
            <a:r>
              <a:rPr lang="en-US" sz="40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 have been implemented to assist students delete work after graduation and sometimes even after the semester ends. Leaving students unable to review or collect past work</a:t>
            </a:r>
            <a:endParaRPr lang="en-US" sz="4000" i="0" u="none" strike="noStrike" cap="none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11957557" y="6347305"/>
            <a:ext cx="9341581" cy="732590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solidFill>
                <a:srgbClr val="336699"/>
              </a:solidFill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 smtClean="0">
              <a:solidFill>
                <a:schemeClr val="bg1"/>
              </a:solidFill>
              <a:latin typeface="+mj-lt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FIU currently employs </a:t>
            </a:r>
            <a:r>
              <a:rPr lang="en-US" sz="41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</a:t>
            </a: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oodle and Blackboard as a means to reach online students.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Work is deleted after classes have ended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 incentive to look at the work of other student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Does not facilitate </a:t>
            </a: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motivation for students to take advantage of it</a:t>
            </a:r>
            <a:endParaRPr sz="4100" i="0" u="none" strike="noStrike" cap="none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718500" y="24143387"/>
            <a:ext cx="9249000" cy="9049800"/>
          </a:xfrm>
          <a:prstGeom prst="rect">
            <a:avLst/>
          </a:prstGeom>
          <a:gradFill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957557" y="14442407"/>
            <a:ext cx="9384170" cy="911032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Users should </a:t>
            </a: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 able to create notes within archives and save it to the database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Users should be able to create a playlist and save notes within any given playlist they have created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Users should be able to search for their personal notes using tags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Users should be able to search through the database for documents that they might find relevant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Users should be able to update and delete their notes</a:t>
            </a:r>
            <a:endParaRPr lang="en-US" sz="4100" i="0" u="none" strike="noStrike" cap="none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718500" y="33543646"/>
            <a:ext cx="9249000" cy="7303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1957471" y="24143386"/>
            <a:ext cx="9384256" cy="904980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endParaRPr lang="en-US" sz="4100" dirty="0" smtClean="0">
              <a:solidFill>
                <a:schemeClr val="bg1"/>
              </a:solidFill>
              <a:latin typeface="+mj-lt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Code was done and tested in XAMP before uploading it to </a:t>
            </a:r>
            <a:r>
              <a:rPr lang="en-US" sz="4100" dirty="0" err="1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cPanel</a:t>
            </a:r>
            <a:endParaRPr lang="en-US" sz="41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Inputs Validated Within Archives Page: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Title: Cannot Be Null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Body: Cannot Be Null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Playlist: No Validation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Tags: No validation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1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Current user is passed to database and cannot be null.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endParaRPr lang="en-US" sz="4100" b="1" dirty="0" smtClean="0">
              <a:solidFill>
                <a:srgbClr val="336699"/>
              </a:solidFill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21798924" y="6347302"/>
            <a:ext cx="10128875" cy="2684588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1798925" y="33543647"/>
            <a:ext cx="10128874" cy="73038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dirty="0" smtClean="0">
              <a:solidFill>
                <a:schemeClr val="bg1"/>
              </a:solidFill>
              <a:latin typeface="+mj-lt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Scratchboard now has access to a database where students can freely upload their notes. Students can easily search through their notes based on tags and search for other students notes and playlist. There is a lot of work left to be done to complete the learning system to truly make it immersive for the students and develop the community we hope to see.</a:t>
            </a:r>
            <a:endParaRPr lang="en-US" sz="4000" i="0" u="none" strike="noStrike" cap="none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630750" y="14442407"/>
            <a:ext cx="9430200" cy="9110320"/>
          </a:xfrm>
          <a:prstGeom prst="rect">
            <a:avLst/>
          </a:prstGeom>
          <a:gradFill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3600" dirty="0" smtClean="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Create an academic social media platform for students. This will allow students to save and share their current work in a database that will not extinguish their work.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Database modeled after psychological need for motivation.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0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Need for competency: sharing database to help other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000" b="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Need for relatedness: saving what pertains to them and searching based on curiosity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r>
              <a:rPr lang="en-US" sz="4000" b="0" i="0" u="none" strike="noStrike" cap="none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Arial"/>
              </a:rPr>
              <a:t>Need for autonomy: Could only do this through self-prompted discovery</a:t>
            </a:r>
            <a:endParaRPr sz="4000" b="0" i="0" u="none" strike="noStrike" cap="none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</a:t>
            </a:r>
            <a:r>
              <a:rPr lang="en-US" sz="3000" dirty="0" smtClean="0">
                <a:solidFill>
                  <a:schemeClr val="dk1"/>
                </a:solidFill>
              </a:rPr>
              <a:t>by Eliana Alba and Tara </a:t>
            </a:r>
            <a:r>
              <a:rPr lang="en-US" sz="3000" dirty="0" err="1" smtClean="0">
                <a:solidFill>
                  <a:schemeClr val="dk1"/>
                </a:solidFill>
              </a:rPr>
              <a:t>Demren</a:t>
            </a:r>
            <a:r>
              <a:rPr lang="en-US" sz="3000" dirty="0" smtClean="0">
                <a:solidFill>
                  <a:schemeClr val="dk1"/>
                </a:solidFill>
              </a:rPr>
              <a:t>. </a:t>
            </a:r>
            <a:r>
              <a:rPr lang="en-US" sz="3000" dirty="0">
                <a:solidFill>
                  <a:schemeClr val="dk1"/>
                </a:solidFill>
              </a:rPr>
              <a:t>I am thankful to the help that I received from my group members, </a:t>
            </a:r>
            <a:r>
              <a:rPr lang="en-US" sz="3000" dirty="0" smtClean="0">
                <a:solidFill>
                  <a:schemeClr val="dk1"/>
                </a:solidFill>
              </a:rPr>
              <a:t>Jessica Silva and Guillermo </a:t>
            </a:r>
            <a:r>
              <a:rPr lang="en-US" sz="3000" dirty="0" err="1" smtClean="0">
                <a:solidFill>
                  <a:schemeClr val="dk1"/>
                </a:solidFill>
              </a:rPr>
              <a:t>Garrido</a:t>
            </a:r>
            <a:r>
              <a:rPr lang="en-US" sz="3000" dirty="0" smtClean="0">
                <a:solidFill>
                  <a:schemeClr val="dk1"/>
                </a:solidFill>
              </a:rPr>
              <a:t>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37" y="25525989"/>
            <a:ext cx="7440396" cy="66350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9805" y="7654725"/>
            <a:ext cx="9510669" cy="50376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9805" y="13609999"/>
            <a:ext cx="9436391" cy="51125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9804" y="19526425"/>
            <a:ext cx="9505732" cy="51500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3475" y="34397498"/>
            <a:ext cx="2914650" cy="1571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5133" y="34397498"/>
            <a:ext cx="3238500" cy="1409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0925" y="36372646"/>
            <a:ext cx="2886075" cy="1581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2025" y="38795954"/>
            <a:ext cx="3086100" cy="1476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30295" y="38325113"/>
            <a:ext cx="2143125" cy="2143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9805" y="25778224"/>
            <a:ext cx="9436391" cy="5166402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3941973" y="6192709"/>
            <a:ext cx="4439653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Problem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241973" y="14296264"/>
            <a:ext cx="4333097" cy="55553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Solution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3976551" y="6192708"/>
            <a:ext cx="4967288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Current System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446213" y="23984204"/>
            <a:ext cx="6055645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Database Structure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4725530" y="14251947"/>
            <a:ext cx="4439653" cy="477101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Requirements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14293826" y="23984204"/>
            <a:ext cx="4439653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Validation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4058471" y="6192707"/>
            <a:ext cx="5679946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Screenshots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661133" y="33402896"/>
            <a:ext cx="6192433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Programs/languages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4145259" y="33402896"/>
            <a:ext cx="4439653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lgerian" panose="04020705040A02060702" pitchFamily="82" charset="0"/>
              </a:rPr>
              <a:t>Summary</a:t>
            </a:r>
            <a:endParaRPr lang="en-US" sz="4000" dirty="0">
              <a:latin typeface="Algerian" panose="04020705040A02060702" pitchFamily="82" charset="0"/>
            </a:endParaRPr>
          </a:p>
        </p:txBody>
      </p:sp>
      <p:sp>
        <p:nvSpPr>
          <p:cNvPr id="45" name="Shape 101"/>
          <p:cNvSpPr txBox="1"/>
          <p:nvPr/>
        </p:nvSpPr>
        <p:spPr>
          <a:xfrm>
            <a:off x="11957471" y="33543646"/>
            <a:ext cx="9295571" cy="7303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>
            <a:noFill/>
            <a:prstDash val="solid"/>
            <a:miter lim="8000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8650" tIns="49325" rIns="98650" bIns="49325" anchor="t" anchorCtr="0">
            <a:noAutofit/>
          </a:bodyPr>
          <a:lstStyle/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Wingdings" panose="05000000000000000000" pitchFamily="2" charset="2"/>
              <a:buChar char="Ø"/>
            </a:pPr>
            <a:endParaRPr lang="en-US" sz="4100" dirty="0" smtClean="0">
              <a:solidFill>
                <a:schemeClr val="bg1"/>
              </a:solidFill>
              <a:latin typeface="+mj-lt"/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endParaRPr lang="en-US" sz="4100" dirty="0" smtClean="0">
              <a:solidFill>
                <a:schemeClr val="bg1"/>
              </a:solidFill>
              <a:latin typeface="+mj-lt"/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</a:pPr>
            <a:endParaRPr lang="en-US" sz="4100" b="1" dirty="0" smtClean="0">
              <a:solidFill>
                <a:srgbClr val="336699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053358" y="34419876"/>
            <a:ext cx="7298569" cy="5421795"/>
          </a:xfrm>
          <a:prstGeom prst="rect">
            <a:avLst/>
          </a:prstGeom>
        </p:spPr>
      </p:pic>
      <p:sp>
        <p:nvSpPr>
          <p:cNvPr id="51" name="Rounded Rectangle 50"/>
          <p:cNvSpPr/>
          <p:nvPr/>
        </p:nvSpPr>
        <p:spPr>
          <a:xfrm>
            <a:off x="14293825" y="33378834"/>
            <a:ext cx="4439653" cy="509643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latin typeface="Algerian" panose="04020705040A02060702" pitchFamily="82" charset="0"/>
              </a:rPr>
              <a:t>php</a:t>
            </a:r>
            <a:endParaRPr lang="en-US" sz="4000" dirty="0">
              <a:latin typeface="Algerian" panose="04020705040A02060702" pitchFamily="82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788</TotalTime>
  <Words>429</Words>
  <Application>Microsoft Office PowerPoint</Application>
  <PresentationFormat>Custom</PresentationFormat>
  <Paragraphs>56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Algerian</vt:lpstr>
      <vt:lpstr>Arial</vt:lpstr>
      <vt:lpstr>Calibri Light</vt:lpstr>
      <vt:lpstr>Times New Roman</vt:lpstr>
      <vt:lpstr>Trebuchet MS</vt:lpstr>
      <vt:lpstr>Tw Cen MT</vt:lpstr>
      <vt:lpstr>Wingdings</vt:lpstr>
      <vt:lpstr>Circuit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</dc:creator>
  <cp:lastModifiedBy>Edward</cp:lastModifiedBy>
  <cp:revision>33</cp:revision>
  <dcterms:modified xsi:type="dcterms:W3CDTF">2017-12-15T11:09:10Z</dcterms:modified>
</cp:coreProperties>
</file>