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28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3824" userDrawn="1">
          <p15:clr>
            <a:srgbClr val="A4A3A4"/>
          </p15:clr>
        </p15:guide>
        <p15:guide id="2" pos="10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53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88"/>
    <p:restoredTop sz="94664"/>
  </p:normalViewPr>
  <p:slideViewPr>
    <p:cSldViewPr snapToGrid="0" snapToObjects="1">
      <p:cViewPr>
        <p:scale>
          <a:sx n="70" d="100"/>
          <a:sy n="70" d="100"/>
        </p:scale>
        <p:origin x="-3312" y="168"/>
      </p:cViewPr>
      <p:guideLst>
        <p:guide orient="horz" pos="13824"/>
        <p:guide pos="10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6B04FA-BFF6-3B43-AA0E-2CD33E309F73}" type="doc">
      <dgm:prSet loTypeId="urn:microsoft.com/office/officeart/2005/8/layout/cycle2" loCatId="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9CD15E4-06B0-D747-9A78-854D09A14545}">
      <dgm:prSet phldrT="[Text]"/>
      <dgm:spPr>
        <a:solidFill>
          <a:srgbClr val="00B0F0"/>
        </a:solidFill>
      </dgm:spPr>
      <dgm:t>
        <a:bodyPr/>
        <a:lstStyle/>
        <a:p>
          <a:r>
            <a:rPr lang="en-US" dirty="0" smtClean="0"/>
            <a:t>Model</a:t>
          </a:r>
          <a:endParaRPr lang="en-US" dirty="0"/>
        </a:p>
      </dgm:t>
    </dgm:pt>
    <dgm:pt modelId="{8A828810-6351-4A4F-8652-509C03470D68}" type="parTrans" cxnId="{FA07748E-9834-904C-8561-240549E9645A}">
      <dgm:prSet/>
      <dgm:spPr/>
      <dgm:t>
        <a:bodyPr/>
        <a:lstStyle/>
        <a:p>
          <a:endParaRPr lang="en-US"/>
        </a:p>
      </dgm:t>
    </dgm:pt>
    <dgm:pt modelId="{F2980C8A-E8E0-5C4F-B61E-CAF8CE778771}" type="sibTrans" cxnId="{FA07748E-9834-904C-8561-240549E9645A}">
      <dgm:prSet/>
      <dgm:spPr>
        <a:solidFill>
          <a:srgbClr val="00B0F0"/>
        </a:solidFill>
      </dgm:spPr>
      <dgm:t>
        <a:bodyPr/>
        <a:lstStyle/>
        <a:p>
          <a:endParaRPr lang="en-US"/>
        </a:p>
      </dgm:t>
    </dgm:pt>
    <dgm:pt modelId="{F8D3BC96-5FD5-914F-93D3-1DFDD140D540}">
      <dgm:prSet phldrT="[Text]"/>
      <dgm:spPr>
        <a:solidFill>
          <a:srgbClr val="C00000"/>
        </a:solidFill>
      </dgm:spPr>
      <dgm:t>
        <a:bodyPr/>
        <a:lstStyle/>
        <a:p>
          <a:r>
            <a:rPr lang="en-US" dirty="0" smtClean="0"/>
            <a:t>Controller</a:t>
          </a:r>
          <a:endParaRPr lang="en-US" dirty="0"/>
        </a:p>
      </dgm:t>
    </dgm:pt>
    <dgm:pt modelId="{46B95B32-52DA-E44A-BB57-D81ED8FE33CF}" type="parTrans" cxnId="{764E68D2-96A3-714B-803D-5A1405944314}">
      <dgm:prSet/>
      <dgm:spPr/>
      <dgm:t>
        <a:bodyPr/>
        <a:lstStyle/>
        <a:p>
          <a:endParaRPr lang="en-US"/>
        </a:p>
      </dgm:t>
    </dgm:pt>
    <dgm:pt modelId="{3F61518F-6DA1-A24C-B0F0-1BD3A7BA5285}" type="sibTrans" cxnId="{764E68D2-96A3-714B-803D-5A1405944314}">
      <dgm:prSet/>
      <dgm:spPr>
        <a:solidFill>
          <a:srgbClr val="C00000"/>
        </a:solidFill>
      </dgm:spPr>
      <dgm:t>
        <a:bodyPr/>
        <a:lstStyle/>
        <a:p>
          <a:endParaRPr lang="en-US"/>
        </a:p>
      </dgm:t>
    </dgm:pt>
    <dgm:pt modelId="{76174BC6-473B-6045-B974-926490292532}">
      <dgm:prSet phldrT="[Text]"/>
      <dgm:spPr>
        <a:solidFill>
          <a:srgbClr val="FFC000"/>
        </a:solidFill>
      </dgm:spPr>
      <dgm:t>
        <a:bodyPr/>
        <a:lstStyle/>
        <a:p>
          <a:r>
            <a:rPr lang="en-US" dirty="0" smtClean="0"/>
            <a:t>View</a:t>
          </a:r>
          <a:endParaRPr lang="en-US" dirty="0"/>
        </a:p>
      </dgm:t>
    </dgm:pt>
    <dgm:pt modelId="{D8104C66-9C59-1847-8C79-BAFEA5CEFC4C}" type="parTrans" cxnId="{848CDDD9-2945-E840-A67A-ECB575CF413E}">
      <dgm:prSet/>
      <dgm:spPr/>
      <dgm:t>
        <a:bodyPr/>
        <a:lstStyle/>
        <a:p>
          <a:endParaRPr lang="en-US"/>
        </a:p>
      </dgm:t>
    </dgm:pt>
    <dgm:pt modelId="{39D3BA7C-25C1-FF48-BCBA-5A3C641889B7}" type="sibTrans" cxnId="{848CDDD9-2945-E840-A67A-ECB575CF413E}">
      <dgm:prSet/>
      <dgm:spPr>
        <a:solidFill>
          <a:srgbClr val="00B0F0"/>
        </a:solidFill>
      </dgm:spPr>
      <dgm:t>
        <a:bodyPr/>
        <a:lstStyle/>
        <a:p>
          <a:endParaRPr lang="en-US"/>
        </a:p>
      </dgm:t>
    </dgm:pt>
    <dgm:pt modelId="{B9DC7443-FC55-8745-9DB0-31848F89A00C}" type="pres">
      <dgm:prSet presAssocID="{4B6B04FA-BFF6-3B43-AA0E-2CD33E309F7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743915E-DB03-D540-8E05-F55B71D7A831}" type="pres">
      <dgm:prSet presAssocID="{39CD15E4-06B0-D747-9A78-854D09A1454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CFB6F1-3A00-BA4C-9679-7E08B33F5441}" type="pres">
      <dgm:prSet presAssocID="{F2980C8A-E8E0-5C4F-B61E-CAF8CE778771}" presName="sibTrans" presStyleLbl="sibTrans2D1" presStyleIdx="0" presStyleCnt="3" custAng="10987456"/>
      <dgm:spPr/>
      <dgm:t>
        <a:bodyPr/>
        <a:lstStyle/>
        <a:p>
          <a:endParaRPr lang="en-US"/>
        </a:p>
      </dgm:t>
    </dgm:pt>
    <dgm:pt modelId="{BBE150DE-CDC3-F244-A64A-FA9900245C46}" type="pres">
      <dgm:prSet presAssocID="{F2980C8A-E8E0-5C4F-B61E-CAF8CE778771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BDC15A2-E259-CD4A-999F-ED59C89E2F38}" type="pres">
      <dgm:prSet presAssocID="{F8D3BC96-5FD5-914F-93D3-1DFDD140D5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DE594F-DEDC-9642-9944-93CF2EF6979B}" type="pres">
      <dgm:prSet presAssocID="{3F61518F-6DA1-A24C-B0F0-1BD3A7BA5285}" presName="sibTrans" presStyleLbl="sibTrans2D1" presStyleIdx="1" presStyleCnt="3"/>
      <dgm:spPr/>
      <dgm:t>
        <a:bodyPr/>
        <a:lstStyle/>
        <a:p>
          <a:endParaRPr lang="en-US"/>
        </a:p>
      </dgm:t>
    </dgm:pt>
    <dgm:pt modelId="{93ACEB6F-4AD8-F44A-9448-77195DB6DF39}" type="pres">
      <dgm:prSet presAssocID="{3F61518F-6DA1-A24C-B0F0-1BD3A7BA5285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95B4424A-36F9-814B-A8AF-375795B42FED}" type="pres">
      <dgm:prSet presAssocID="{76174BC6-473B-6045-B974-92649029253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F424A2-3018-2A49-A894-A0F6A9915899}" type="pres">
      <dgm:prSet presAssocID="{39D3BA7C-25C1-FF48-BCBA-5A3C641889B7}" presName="sibTrans" presStyleLbl="sibTrans2D1" presStyleIdx="2" presStyleCnt="3"/>
      <dgm:spPr/>
      <dgm:t>
        <a:bodyPr/>
        <a:lstStyle/>
        <a:p>
          <a:endParaRPr lang="en-US"/>
        </a:p>
      </dgm:t>
    </dgm:pt>
    <dgm:pt modelId="{18E3A469-5D19-DB4A-AA4E-70A84A70E23C}" type="pres">
      <dgm:prSet presAssocID="{39D3BA7C-25C1-FF48-BCBA-5A3C641889B7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FA07748E-9834-904C-8561-240549E9645A}" srcId="{4B6B04FA-BFF6-3B43-AA0E-2CD33E309F73}" destId="{39CD15E4-06B0-D747-9A78-854D09A14545}" srcOrd="0" destOrd="0" parTransId="{8A828810-6351-4A4F-8652-509C03470D68}" sibTransId="{F2980C8A-E8E0-5C4F-B61E-CAF8CE778771}"/>
    <dgm:cxn modelId="{CFE27784-9B95-EC4D-A38A-EA7BF05D75B0}" type="presOf" srcId="{F8D3BC96-5FD5-914F-93D3-1DFDD140D540}" destId="{9BDC15A2-E259-CD4A-999F-ED59C89E2F38}" srcOrd="0" destOrd="0" presId="urn:microsoft.com/office/officeart/2005/8/layout/cycle2"/>
    <dgm:cxn modelId="{B7135BC8-7988-1D48-8152-F67875507839}" type="presOf" srcId="{39D3BA7C-25C1-FF48-BCBA-5A3C641889B7}" destId="{CFF424A2-3018-2A49-A894-A0F6A9915899}" srcOrd="0" destOrd="0" presId="urn:microsoft.com/office/officeart/2005/8/layout/cycle2"/>
    <dgm:cxn modelId="{848CDDD9-2945-E840-A67A-ECB575CF413E}" srcId="{4B6B04FA-BFF6-3B43-AA0E-2CD33E309F73}" destId="{76174BC6-473B-6045-B974-926490292532}" srcOrd="2" destOrd="0" parTransId="{D8104C66-9C59-1847-8C79-BAFEA5CEFC4C}" sibTransId="{39D3BA7C-25C1-FF48-BCBA-5A3C641889B7}"/>
    <dgm:cxn modelId="{764E68D2-96A3-714B-803D-5A1405944314}" srcId="{4B6B04FA-BFF6-3B43-AA0E-2CD33E309F73}" destId="{F8D3BC96-5FD5-914F-93D3-1DFDD140D540}" srcOrd="1" destOrd="0" parTransId="{46B95B32-52DA-E44A-BB57-D81ED8FE33CF}" sibTransId="{3F61518F-6DA1-A24C-B0F0-1BD3A7BA5285}"/>
    <dgm:cxn modelId="{31D3A570-2C4F-C445-983A-BE15BCFC16CE}" type="presOf" srcId="{3F61518F-6DA1-A24C-B0F0-1BD3A7BA5285}" destId="{2FDE594F-DEDC-9642-9944-93CF2EF6979B}" srcOrd="0" destOrd="0" presId="urn:microsoft.com/office/officeart/2005/8/layout/cycle2"/>
    <dgm:cxn modelId="{B3045B48-863A-3E41-BD7E-5DAC24F0A60F}" type="presOf" srcId="{39CD15E4-06B0-D747-9A78-854D09A14545}" destId="{F743915E-DB03-D540-8E05-F55B71D7A831}" srcOrd="0" destOrd="0" presId="urn:microsoft.com/office/officeart/2005/8/layout/cycle2"/>
    <dgm:cxn modelId="{93C55C84-D590-8F47-B7E4-3569B825F7FF}" type="presOf" srcId="{39D3BA7C-25C1-FF48-BCBA-5A3C641889B7}" destId="{18E3A469-5D19-DB4A-AA4E-70A84A70E23C}" srcOrd="1" destOrd="0" presId="urn:microsoft.com/office/officeart/2005/8/layout/cycle2"/>
    <dgm:cxn modelId="{93047387-B3BF-5847-93D3-87CE41E99654}" type="presOf" srcId="{3F61518F-6DA1-A24C-B0F0-1BD3A7BA5285}" destId="{93ACEB6F-4AD8-F44A-9448-77195DB6DF39}" srcOrd="1" destOrd="0" presId="urn:microsoft.com/office/officeart/2005/8/layout/cycle2"/>
    <dgm:cxn modelId="{16228C63-E303-A347-B47B-E110A26B3C12}" type="presOf" srcId="{F2980C8A-E8E0-5C4F-B61E-CAF8CE778771}" destId="{23CFB6F1-3A00-BA4C-9679-7E08B33F5441}" srcOrd="0" destOrd="0" presId="urn:microsoft.com/office/officeart/2005/8/layout/cycle2"/>
    <dgm:cxn modelId="{86951757-BDB9-CA49-86FD-A30031620AFA}" type="presOf" srcId="{F2980C8A-E8E0-5C4F-B61E-CAF8CE778771}" destId="{BBE150DE-CDC3-F244-A64A-FA9900245C46}" srcOrd="1" destOrd="0" presId="urn:microsoft.com/office/officeart/2005/8/layout/cycle2"/>
    <dgm:cxn modelId="{0E88CCE6-5CFE-8B48-A3D5-0941B79772D1}" type="presOf" srcId="{76174BC6-473B-6045-B974-926490292532}" destId="{95B4424A-36F9-814B-A8AF-375795B42FED}" srcOrd="0" destOrd="0" presId="urn:microsoft.com/office/officeart/2005/8/layout/cycle2"/>
    <dgm:cxn modelId="{4C22CFF0-D2D1-1344-A168-37AF1BB09D6D}" type="presOf" srcId="{4B6B04FA-BFF6-3B43-AA0E-2CD33E309F73}" destId="{B9DC7443-FC55-8745-9DB0-31848F89A00C}" srcOrd="0" destOrd="0" presId="urn:microsoft.com/office/officeart/2005/8/layout/cycle2"/>
    <dgm:cxn modelId="{9DA6DF06-7B79-1943-9953-EF66CBC3807E}" type="presParOf" srcId="{B9DC7443-FC55-8745-9DB0-31848F89A00C}" destId="{F743915E-DB03-D540-8E05-F55B71D7A831}" srcOrd="0" destOrd="0" presId="urn:microsoft.com/office/officeart/2005/8/layout/cycle2"/>
    <dgm:cxn modelId="{B6C4D998-B5C3-854F-AA0B-91E11E2A7802}" type="presParOf" srcId="{B9DC7443-FC55-8745-9DB0-31848F89A00C}" destId="{23CFB6F1-3A00-BA4C-9679-7E08B33F5441}" srcOrd="1" destOrd="0" presId="urn:microsoft.com/office/officeart/2005/8/layout/cycle2"/>
    <dgm:cxn modelId="{266B3AAE-45AB-854C-9C55-28091C550DFF}" type="presParOf" srcId="{23CFB6F1-3A00-BA4C-9679-7E08B33F5441}" destId="{BBE150DE-CDC3-F244-A64A-FA9900245C46}" srcOrd="0" destOrd="0" presId="urn:microsoft.com/office/officeart/2005/8/layout/cycle2"/>
    <dgm:cxn modelId="{61135102-24F8-164E-A1FF-58D9CAA2AAB2}" type="presParOf" srcId="{B9DC7443-FC55-8745-9DB0-31848F89A00C}" destId="{9BDC15A2-E259-CD4A-999F-ED59C89E2F38}" srcOrd="2" destOrd="0" presId="urn:microsoft.com/office/officeart/2005/8/layout/cycle2"/>
    <dgm:cxn modelId="{C3F0190D-AA28-2F42-89B1-AB7D77841385}" type="presParOf" srcId="{B9DC7443-FC55-8745-9DB0-31848F89A00C}" destId="{2FDE594F-DEDC-9642-9944-93CF2EF6979B}" srcOrd="3" destOrd="0" presId="urn:microsoft.com/office/officeart/2005/8/layout/cycle2"/>
    <dgm:cxn modelId="{5F7F5C90-D2A6-4742-BB54-5FF797308AE7}" type="presParOf" srcId="{2FDE594F-DEDC-9642-9944-93CF2EF6979B}" destId="{93ACEB6F-4AD8-F44A-9448-77195DB6DF39}" srcOrd="0" destOrd="0" presId="urn:microsoft.com/office/officeart/2005/8/layout/cycle2"/>
    <dgm:cxn modelId="{9F39EC71-822A-6F4A-8B38-A1E1C24DE52C}" type="presParOf" srcId="{B9DC7443-FC55-8745-9DB0-31848F89A00C}" destId="{95B4424A-36F9-814B-A8AF-375795B42FED}" srcOrd="4" destOrd="0" presId="urn:microsoft.com/office/officeart/2005/8/layout/cycle2"/>
    <dgm:cxn modelId="{ED520773-9421-034A-88AE-DAEC60D3BDCE}" type="presParOf" srcId="{B9DC7443-FC55-8745-9DB0-31848F89A00C}" destId="{CFF424A2-3018-2A49-A894-A0F6A9915899}" srcOrd="5" destOrd="0" presId="urn:microsoft.com/office/officeart/2005/8/layout/cycle2"/>
    <dgm:cxn modelId="{7B528E2E-AEA2-C246-96AA-BC489C6CB92A}" type="presParOf" srcId="{CFF424A2-3018-2A49-A894-A0F6A9915899}" destId="{18E3A469-5D19-DB4A-AA4E-70A84A70E23C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43915E-DB03-D540-8E05-F55B71D7A831}">
      <dsp:nvSpPr>
        <dsp:cNvPr id="0" name=""/>
        <dsp:cNvSpPr/>
      </dsp:nvSpPr>
      <dsp:spPr>
        <a:xfrm>
          <a:off x="1489065" y="612"/>
          <a:ext cx="1775736" cy="1775736"/>
        </a:xfrm>
        <a:prstGeom prst="ellipse">
          <a:avLst/>
        </a:prstGeom>
        <a:solidFill>
          <a:srgbClr val="00B0F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Model</a:t>
          </a:r>
          <a:endParaRPr lang="en-US" sz="2000" kern="1200" dirty="0"/>
        </a:p>
      </dsp:txBody>
      <dsp:txXfrm>
        <a:off x="1749116" y="260663"/>
        <a:ext cx="1255634" cy="1255634"/>
      </dsp:txXfrm>
    </dsp:sp>
    <dsp:sp modelId="{23CFB6F1-3A00-BA4C-9679-7E08B33F5441}">
      <dsp:nvSpPr>
        <dsp:cNvPr id="0" name=""/>
        <dsp:cNvSpPr/>
      </dsp:nvSpPr>
      <dsp:spPr>
        <a:xfrm rot="14587456">
          <a:off x="2800822" y="1731933"/>
          <a:ext cx="472168" cy="599311"/>
        </a:xfrm>
        <a:prstGeom prst="rightArrow">
          <a:avLst>
            <a:gd name="adj1" fmla="val 60000"/>
            <a:gd name="adj2" fmla="val 50000"/>
          </a:avLst>
        </a:prstGeom>
        <a:solidFill>
          <a:srgbClr val="00B0F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2903664" y="1914970"/>
        <a:ext cx="330518" cy="359587"/>
      </dsp:txXfrm>
    </dsp:sp>
    <dsp:sp modelId="{9BDC15A2-E259-CD4A-999F-ED59C89E2F38}">
      <dsp:nvSpPr>
        <dsp:cNvPr id="0" name=""/>
        <dsp:cNvSpPr/>
      </dsp:nvSpPr>
      <dsp:spPr>
        <a:xfrm>
          <a:off x="2822375" y="2309973"/>
          <a:ext cx="1775736" cy="1775736"/>
        </a:xfrm>
        <a:prstGeom prst="ellipse">
          <a:avLst/>
        </a:prstGeom>
        <a:solidFill>
          <a:srgbClr val="C00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Controller</a:t>
          </a:r>
          <a:endParaRPr lang="en-US" sz="2000" kern="1200" dirty="0"/>
        </a:p>
      </dsp:txBody>
      <dsp:txXfrm>
        <a:off x="3082426" y="2570024"/>
        <a:ext cx="1255634" cy="1255634"/>
      </dsp:txXfrm>
    </dsp:sp>
    <dsp:sp modelId="{2FDE594F-DEDC-9642-9944-93CF2EF6979B}">
      <dsp:nvSpPr>
        <dsp:cNvPr id="0" name=""/>
        <dsp:cNvSpPr/>
      </dsp:nvSpPr>
      <dsp:spPr>
        <a:xfrm rot="10800000">
          <a:off x="2154212" y="2898186"/>
          <a:ext cx="472168" cy="599311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 rot="10800000">
        <a:off x="2295862" y="3018048"/>
        <a:ext cx="330518" cy="359587"/>
      </dsp:txXfrm>
    </dsp:sp>
    <dsp:sp modelId="{95B4424A-36F9-814B-A8AF-375795B42FED}">
      <dsp:nvSpPr>
        <dsp:cNvPr id="0" name=""/>
        <dsp:cNvSpPr/>
      </dsp:nvSpPr>
      <dsp:spPr>
        <a:xfrm>
          <a:off x="155755" y="2309973"/>
          <a:ext cx="1775736" cy="1775736"/>
        </a:xfrm>
        <a:prstGeom prst="ellipse">
          <a:avLst/>
        </a:prstGeom>
        <a:solidFill>
          <a:srgbClr val="FFC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View</a:t>
          </a:r>
          <a:endParaRPr lang="en-US" sz="2000" kern="1200" dirty="0"/>
        </a:p>
      </dsp:txBody>
      <dsp:txXfrm>
        <a:off x="415806" y="2570024"/>
        <a:ext cx="1255634" cy="1255634"/>
      </dsp:txXfrm>
    </dsp:sp>
    <dsp:sp modelId="{CFF424A2-3018-2A49-A894-A0F6A9915899}">
      <dsp:nvSpPr>
        <dsp:cNvPr id="0" name=""/>
        <dsp:cNvSpPr/>
      </dsp:nvSpPr>
      <dsp:spPr>
        <a:xfrm rot="18000000">
          <a:off x="1467512" y="1755078"/>
          <a:ext cx="472168" cy="599311"/>
        </a:xfrm>
        <a:prstGeom prst="rightArrow">
          <a:avLst>
            <a:gd name="adj1" fmla="val 60000"/>
            <a:gd name="adj2" fmla="val 50000"/>
          </a:avLst>
        </a:prstGeom>
        <a:solidFill>
          <a:srgbClr val="00B0F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1502925" y="1936276"/>
        <a:ext cx="330518" cy="3595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16666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 dirty="0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30477" y="-54192"/>
            <a:ext cx="33011294" cy="43999584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70144" y="15389018"/>
            <a:ext cx="20976188" cy="10536333"/>
          </a:xfrm>
        </p:spPr>
        <p:txBody>
          <a:bodyPr anchor="b">
            <a:noAutofit/>
          </a:bodyPr>
          <a:lstStyle>
            <a:lvl1pPr algn="r">
              <a:defRPr sz="1944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0144" y="25925341"/>
            <a:ext cx="20976188" cy="702015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937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583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822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875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0" y="3901440"/>
            <a:ext cx="22851770" cy="21783040"/>
          </a:xfrm>
        </p:spPr>
        <p:txBody>
          <a:bodyPr anchor="ctr">
            <a:normAutofit/>
          </a:bodyPr>
          <a:lstStyle>
            <a:lvl1pPr algn="l">
              <a:defRPr sz="1584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28610560"/>
            <a:ext cx="22851770" cy="10054157"/>
          </a:xfrm>
        </p:spPr>
        <p:txBody>
          <a:bodyPr anchor="ctr">
            <a:normAutofit/>
          </a:bodyPr>
          <a:lstStyle>
            <a:lvl1pPr marL="0" indent="0" algn="l">
              <a:buNone/>
              <a:defRPr sz="648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9586" y="3901440"/>
            <a:ext cx="21859855" cy="19344640"/>
          </a:xfrm>
        </p:spPr>
        <p:txBody>
          <a:bodyPr anchor="ctr">
            <a:normAutofit/>
          </a:bodyPr>
          <a:lstStyle>
            <a:lvl1pPr algn="l">
              <a:defRPr sz="1584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963867" y="23246080"/>
            <a:ext cx="19511294" cy="24384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576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645920" indent="0">
              <a:buFontTx/>
              <a:buNone/>
              <a:defRPr/>
            </a:lvl2pPr>
            <a:lvl3pPr marL="3291840" indent="0">
              <a:buFontTx/>
              <a:buNone/>
              <a:defRPr/>
            </a:lvl3pPr>
            <a:lvl4pPr marL="4937760" indent="0">
              <a:buFontTx/>
              <a:buNone/>
              <a:defRPr/>
            </a:lvl4pPr>
            <a:lvl5pPr marL="658368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5" y="28610560"/>
            <a:ext cx="22851774" cy="10054157"/>
          </a:xfrm>
        </p:spPr>
        <p:txBody>
          <a:bodyPr anchor="ctr">
            <a:normAutofit/>
          </a:bodyPr>
          <a:lstStyle>
            <a:lvl1pPr marL="0" indent="0" algn="l">
              <a:buNone/>
              <a:defRPr sz="648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37762" y="5058419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/>
          <a:p>
            <a:pPr lvl="0"/>
            <a:r>
              <a:rPr lang="en-US" sz="288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4291718" y="18473959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/>
          <a:p>
            <a:pPr lvl="0"/>
            <a:r>
              <a:rPr lang="en-US" sz="288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5" y="12364723"/>
            <a:ext cx="22851774" cy="16610944"/>
          </a:xfrm>
        </p:spPr>
        <p:txBody>
          <a:bodyPr anchor="b">
            <a:normAutofit/>
          </a:bodyPr>
          <a:lstStyle>
            <a:lvl1pPr algn="l">
              <a:defRPr sz="1584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5" y="28975667"/>
            <a:ext cx="22851774" cy="9689050"/>
          </a:xfrm>
        </p:spPr>
        <p:txBody>
          <a:bodyPr anchor="t">
            <a:normAutofit/>
          </a:bodyPr>
          <a:lstStyle>
            <a:lvl1pPr marL="0" indent="0" algn="l">
              <a:buNone/>
              <a:defRPr sz="648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9586" y="3901440"/>
            <a:ext cx="21859855" cy="19344640"/>
          </a:xfrm>
        </p:spPr>
        <p:txBody>
          <a:bodyPr anchor="ctr">
            <a:normAutofit/>
          </a:bodyPr>
          <a:lstStyle>
            <a:lvl1pPr algn="l">
              <a:defRPr sz="1584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94549" y="25684480"/>
            <a:ext cx="22851778" cy="3291187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864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645920" indent="0">
              <a:buFontTx/>
              <a:buNone/>
              <a:defRPr/>
            </a:lvl2pPr>
            <a:lvl3pPr marL="3291840" indent="0">
              <a:buFontTx/>
              <a:buNone/>
              <a:defRPr/>
            </a:lvl3pPr>
            <a:lvl4pPr marL="4937760" indent="0">
              <a:buFontTx/>
              <a:buNone/>
              <a:defRPr/>
            </a:lvl4pPr>
            <a:lvl5pPr marL="658368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5" y="28975667"/>
            <a:ext cx="22851774" cy="9689050"/>
          </a:xfrm>
        </p:spPr>
        <p:txBody>
          <a:bodyPr anchor="t">
            <a:normAutofit/>
          </a:bodyPr>
          <a:lstStyle>
            <a:lvl1pPr marL="0" indent="0" algn="l">
              <a:buNone/>
              <a:defRPr sz="648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37762" y="5058419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/>
          <a:p>
            <a:pPr lvl="0"/>
            <a:r>
              <a:rPr lang="en-US" sz="288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4291718" y="18473959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/>
          <a:p>
            <a:pPr lvl="0"/>
            <a:r>
              <a:rPr lang="en-US" sz="288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7055" y="3901440"/>
            <a:ext cx="22829274" cy="19344640"/>
          </a:xfrm>
        </p:spPr>
        <p:txBody>
          <a:bodyPr anchor="ctr">
            <a:normAutofit/>
          </a:bodyPr>
          <a:lstStyle>
            <a:lvl1pPr algn="l">
              <a:defRPr sz="1584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94549" y="25684480"/>
            <a:ext cx="22851778" cy="3291187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8640">
                <a:solidFill>
                  <a:schemeClr val="accent1"/>
                </a:solidFill>
              </a:defRPr>
            </a:lvl1pPr>
            <a:lvl2pPr marL="1645920" indent="0">
              <a:buFontTx/>
              <a:buNone/>
              <a:defRPr/>
            </a:lvl2pPr>
            <a:lvl3pPr marL="3291840" indent="0">
              <a:buFontTx/>
              <a:buNone/>
              <a:defRPr/>
            </a:lvl3pPr>
            <a:lvl4pPr marL="4937760" indent="0">
              <a:buFontTx/>
              <a:buNone/>
              <a:defRPr/>
            </a:lvl4pPr>
            <a:lvl5pPr marL="658368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5" y="28975667"/>
            <a:ext cx="22851774" cy="9689050"/>
          </a:xfrm>
        </p:spPr>
        <p:txBody>
          <a:bodyPr anchor="t">
            <a:normAutofit/>
          </a:bodyPr>
          <a:lstStyle>
            <a:lvl1pPr marL="0" indent="0" algn="l">
              <a:buNone/>
              <a:defRPr sz="648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518323" y="3901443"/>
            <a:ext cx="3523723" cy="33609286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4556" y="3901443"/>
            <a:ext cx="18702094" cy="3360928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5" y="17285559"/>
            <a:ext cx="22851774" cy="11690118"/>
          </a:xfrm>
        </p:spPr>
        <p:txBody>
          <a:bodyPr anchor="b"/>
          <a:lstStyle>
            <a:lvl1pPr algn="l">
              <a:defRPr sz="1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5" y="28975667"/>
            <a:ext cx="22851774" cy="5506560"/>
          </a:xfrm>
        </p:spPr>
        <p:txBody>
          <a:bodyPr anchor="t"/>
          <a:lstStyle>
            <a:lvl1pPr marL="0" indent="0" algn="l">
              <a:buNone/>
              <a:defRPr sz="7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0" y="3901440"/>
            <a:ext cx="22851770" cy="84531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4562" y="13827770"/>
            <a:ext cx="11117192" cy="24836941"/>
          </a:xfrm>
        </p:spPr>
        <p:txBody>
          <a:bodyPr>
            <a:normAutofit/>
          </a:bodyPr>
          <a:lstStyle>
            <a:lvl1pPr>
              <a:defRPr sz="6480"/>
            </a:lvl1pPr>
            <a:lvl2pPr>
              <a:defRPr sz="5760"/>
            </a:lvl2pPr>
            <a:lvl3pPr>
              <a:defRPr sz="5040"/>
            </a:lvl3pPr>
            <a:lvl4pPr>
              <a:defRPr sz="4320"/>
            </a:lvl4pPr>
            <a:lvl5pPr>
              <a:defRPr sz="4320"/>
            </a:lvl5pPr>
            <a:lvl6pPr>
              <a:defRPr sz="4320"/>
            </a:lvl6pPr>
            <a:lvl7pPr>
              <a:defRPr sz="4320"/>
            </a:lvl7pPr>
            <a:lvl8pPr>
              <a:defRPr sz="4320"/>
            </a:lvl8pPr>
            <a:lvl9pPr>
              <a:defRPr sz="432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929134" y="13827779"/>
            <a:ext cx="11117196" cy="24836947"/>
          </a:xfrm>
        </p:spPr>
        <p:txBody>
          <a:bodyPr>
            <a:normAutofit/>
          </a:bodyPr>
          <a:lstStyle>
            <a:lvl1pPr>
              <a:defRPr sz="6480"/>
            </a:lvl1pPr>
            <a:lvl2pPr>
              <a:defRPr sz="5760"/>
            </a:lvl2pPr>
            <a:lvl3pPr>
              <a:defRPr sz="5040"/>
            </a:lvl3pPr>
            <a:lvl4pPr>
              <a:defRPr sz="4320"/>
            </a:lvl4pPr>
            <a:lvl5pPr>
              <a:defRPr sz="4320"/>
            </a:lvl5pPr>
            <a:lvl6pPr>
              <a:defRPr sz="4320"/>
            </a:lvl6pPr>
            <a:lvl7pPr>
              <a:defRPr sz="4320"/>
            </a:lvl7pPr>
            <a:lvl8pPr>
              <a:defRPr sz="4320"/>
            </a:lvl8pPr>
            <a:lvl9pPr>
              <a:defRPr sz="432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8" y="3901440"/>
            <a:ext cx="22851767" cy="845312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7" y="13830291"/>
            <a:ext cx="11126419" cy="3688077"/>
          </a:xfrm>
        </p:spPr>
        <p:txBody>
          <a:bodyPr anchor="b">
            <a:noAutofit/>
          </a:bodyPr>
          <a:lstStyle>
            <a:lvl1pPr marL="0" indent="0">
              <a:buNone/>
              <a:defRPr sz="8640" b="0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557" y="17518378"/>
            <a:ext cx="11126419" cy="2114634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919904" y="13830291"/>
            <a:ext cx="11126419" cy="3688077"/>
          </a:xfrm>
        </p:spPr>
        <p:txBody>
          <a:bodyPr anchor="b">
            <a:noAutofit/>
          </a:bodyPr>
          <a:lstStyle>
            <a:lvl1pPr marL="0" indent="0">
              <a:buNone/>
              <a:defRPr sz="8640" b="0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919904" y="17518378"/>
            <a:ext cx="11126419" cy="2114634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7" y="3901440"/>
            <a:ext cx="22851770" cy="84531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7" y="9591066"/>
            <a:ext cx="10044655" cy="8182182"/>
          </a:xfrm>
        </p:spPr>
        <p:txBody>
          <a:bodyPr anchor="b">
            <a:normAutofit/>
          </a:bodyPr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56592" y="3295523"/>
            <a:ext cx="12189733" cy="353691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57" y="17773245"/>
            <a:ext cx="10044655" cy="16540474"/>
          </a:xfrm>
        </p:spPr>
        <p:txBody>
          <a:bodyPr>
            <a:normAutofit/>
          </a:bodyPr>
          <a:lstStyle>
            <a:lvl1pPr marL="0" indent="0">
              <a:buNone/>
              <a:defRPr sz="5040"/>
            </a:lvl1pPr>
            <a:lvl2pPr marL="1234440" indent="0">
              <a:buNone/>
              <a:defRPr sz="3780"/>
            </a:lvl2pPr>
            <a:lvl3pPr marL="2468880" indent="0">
              <a:buNone/>
              <a:defRPr sz="3240"/>
            </a:lvl3pPr>
            <a:lvl4pPr marL="3703320" indent="0">
              <a:buNone/>
              <a:defRPr sz="2700"/>
            </a:lvl4pPr>
            <a:lvl5pPr marL="4937760" indent="0">
              <a:buNone/>
              <a:defRPr sz="2700"/>
            </a:lvl5pPr>
            <a:lvl6pPr marL="6172200" indent="0">
              <a:buNone/>
              <a:defRPr sz="2700"/>
            </a:lvl6pPr>
            <a:lvl7pPr marL="7406640" indent="0">
              <a:buNone/>
              <a:defRPr sz="2700"/>
            </a:lvl7pPr>
            <a:lvl8pPr marL="8641080" indent="0">
              <a:buNone/>
              <a:defRPr sz="2700"/>
            </a:lvl8pPr>
            <a:lvl9pPr marL="9875520" indent="0">
              <a:buNone/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7" y="30723840"/>
            <a:ext cx="22851770" cy="3627123"/>
          </a:xfrm>
        </p:spPr>
        <p:txBody>
          <a:bodyPr anchor="b">
            <a:normAutofit/>
          </a:bodyPr>
          <a:lstStyle>
            <a:lvl1pPr algn="l">
              <a:defRPr sz="864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94557" y="3901440"/>
            <a:ext cx="22851770" cy="24612595"/>
          </a:xfrm>
        </p:spPr>
        <p:txBody>
          <a:bodyPr anchor="t">
            <a:normAutofit/>
          </a:bodyPr>
          <a:lstStyle>
            <a:lvl1pPr marL="0" indent="0" algn="ctr">
              <a:buNone/>
              <a:defRPr sz="5760"/>
            </a:lvl1pPr>
            <a:lvl2pPr marL="1645920" indent="0">
              <a:buNone/>
              <a:defRPr sz="5760"/>
            </a:lvl2pPr>
            <a:lvl3pPr marL="3291840" indent="0">
              <a:buNone/>
              <a:defRPr sz="5760"/>
            </a:lvl3pPr>
            <a:lvl4pPr marL="4937760" indent="0">
              <a:buNone/>
              <a:defRPr sz="5760"/>
            </a:lvl4pPr>
            <a:lvl5pPr marL="6583680" indent="0">
              <a:buNone/>
              <a:defRPr sz="5760"/>
            </a:lvl5pPr>
            <a:lvl6pPr marL="8229600" indent="0">
              <a:buNone/>
              <a:defRPr sz="5760"/>
            </a:lvl6pPr>
            <a:lvl7pPr marL="9875520" indent="0">
              <a:buNone/>
              <a:defRPr sz="5760"/>
            </a:lvl7pPr>
            <a:lvl8pPr marL="11521440" indent="0">
              <a:buNone/>
              <a:defRPr sz="5760"/>
            </a:lvl8pPr>
            <a:lvl9pPr marL="13167360" indent="0">
              <a:buNone/>
              <a:defRPr sz="576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57" y="34350963"/>
            <a:ext cx="22851770" cy="4313754"/>
          </a:xfrm>
        </p:spPr>
        <p:txBody>
          <a:bodyPr>
            <a:normAutofit/>
          </a:bodyPr>
          <a:lstStyle>
            <a:lvl1pPr marL="0" indent="0">
              <a:buNone/>
              <a:defRPr sz="432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30479" y="-54192"/>
            <a:ext cx="33011298" cy="43999584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4558" y="3901440"/>
            <a:ext cx="22851767" cy="84531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7" y="13827779"/>
            <a:ext cx="22851770" cy="248369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458929" y="38664726"/>
            <a:ext cx="2462875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4558" y="38664726"/>
            <a:ext cx="16642703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00834" y="38664726"/>
            <a:ext cx="1845497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40">
                <a:solidFill>
                  <a:schemeClr val="accent1"/>
                </a:solidFill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69670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p:hf sldNum="0" hdr="0" ftr="0" dt="0"/>
  <p:txStyles>
    <p:titleStyle>
      <a:lvl1pPr algn="l" defTabSz="1645920" rtl="0" eaLnBrk="1" latinLnBrk="0" hangingPunct="1">
        <a:spcBef>
          <a:spcPct val="0"/>
        </a:spcBef>
        <a:buNone/>
        <a:defRPr sz="1296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1234440" indent="-123444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648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674620" indent="-102870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576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11480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50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76072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3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740664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3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905256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3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069848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3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234440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3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399032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3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20" Type="http://schemas.openxmlformats.org/officeDocument/2006/relationships/image" Target="../media/image13.jpg"/><Relationship Id="rId10" Type="http://schemas.openxmlformats.org/officeDocument/2006/relationships/image" Target="../media/image8.png"/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11.jpg"/><Relationship Id="rId14" Type="http://schemas.openxmlformats.org/officeDocument/2006/relationships/image" Target="../media/image12.png"/><Relationship Id="rId15" Type="http://schemas.openxmlformats.org/officeDocument/2006/relationships/diagramData" Target="../diagrams/data1.xml"/><Relationship Id="rId16" Type="http://schemas.openxmlformats.org/officeDocument/2006/relationships/diagramLayout" Target="../diagrams/layout1.xml"/><Relationship Id="rId17" Type="http://schemas.openxmlformats.org/officeDocument/2006/relationships/diagramQuickStyle" Target="../diagrams/quickStyle1.xml"/><Relationship Id="rId18" Type="http://schemas.openxmlformats.org/officeDocument/2006/relationships/diagramColors" Target="../diagrams/colors1.xml"/><Relationship Id="rId19" Type="http://schemas.microsoft.com/office/2007/relationships/diagramDrawing" Target="../diagrams/drawing1.xm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9102456" y="2161567"/>
            <a:ext cx="15304990" cy="1214677"/>
          </a:xfrm>
          <a:prstGeom prst="rect">
            <a:avLst/>
          </a:prstGeom>
          <a:noFill/>
          <a:ln>
            <a:noFill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VIP Senior, 2017</a:t>
            </a:r>
            <a:r>
              <a:rPr lang="en-US" sz="7200" b="1" i="0" u="none" strike="noStrike" cap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7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Fall</a:t>
            </a:r>
            <a:endParaRPr lang="en-US" sz="72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6567486" y="259080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6000" b="1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VIP Website 7.0</a:t>
            </a:r>
            <a:endParaRPr lang="en-US" sz="6000" b="1" i="0" u="none" strike="noStrike" cap="none" dirty="0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Dale Keith, Florida 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Jose </a:t>
            </a:r>
            <a:r>
              <a:rPr lang="en-US" sz="3500" b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Ponce, </a:t>
            </a:r>
            <a:r>
              <a:rPr lang="en-US" sz="3500" b="0" u="none" strike="noStrike" cap="none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Ultimate Software</a:t>
            </a:r>
            <a:endParaRPr lang="en-US" sz="3500" b="0" u="none" strike="noStrike" cap="none" dirty="0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dirty="0">
                <a:solidFill>
                  <a:srgbClr val="3333CC"/>
                </a:solidFill>
              </a:rPr>
              <a:t>Professor</a:t>
            </a: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</p:txBody>
      </p:sp>
      <p:sp>
        <p:nvSpPr>
          <p:cNvPr id="92" name="Shape 92"/>
          <p:cNvSpPr txBox="1"/>
          <p:nvPr/>
        </p:nvSpPr>
        <p:spPr>
          <a:xfrm flipH="1">
            <a:off x="1636400" y="6095925"/>
            <a:ext cx="9424500" cy="5858700"/>
          </a:xfrm>
          <a:prstGeom prst="round1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b="0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Projects do not show enough information to students.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No sense of “history” with previous projects.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Projects lacking visual appeal.</a:t>
            </a:r>
          </a:p>
          <a:p>
            <a:pPr marL="571500" indent="-571500">
              <a:buFont typeface="Arial" charset="0"/>
              <a:buChar char="•"/>
            </a:pPr>
            <a:endParaRPr lang="en-US"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 dirty="0">
                <a:solidFill>
                  <a:srgbClr val="4253A3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967950" y="6095925"/>
            <a:ext cx="8349300" cy="5858700"/>
          </a:xfrm>
          <a:prstGeom prst="round1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Very plain-looking projects.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Restricted to single video.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Cannot showcase previous deliverables or documents.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Too many clicks to view details.</a:t>
            </a:r>
          </a:p>
          <a:p>
            <a:pPr marL="571500" indent="-571500">
              <a:buFont typeface="Arial" charset="0"/>
              <a:buChar char="•"/>
            </a:pPr>
            <a:endParaRPr lang="en-US" sz="4100" dirty="0" smtClean="0">
              <a:solidFill>
                <a:srgbClr val="336699"/>
              </a:solidFill>
            </a:endParaRPr>
          </a:p>
          <a:p>
            <a:pPr marL="571500" indent="-571500">
              <a:buFont typeface="Arial" charset="0"/>
              <a:buChar char="•"/>
            </a:pPr>
            <a:endParaRPr lang="en-US" sz="4100" dirty="0">
              <a:solidFill>
                <a:srgbClr val="336699"/>
              </a:solidFill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811950" y="23063150"/>
            <a:ext cx="9249000" cy="9049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Notify members if a project is </a:t>
            </a:r>
            <a:r>
              <a:rPr lang="en-US" sz="4100" dirty="0" smtClean="0">
                <a:solidFill>
                  <a:srgbClr val="336699"/>
                </a:solidFill>
              </a:rPr>
              <a:t>deactivated.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Add an unlimited number of YouTube </a:t>
            </a:r>
            <a:r>
              <a:rPr lang="en-US" sz="4100" dirty="0">
                <a:solidFill>
                  <a:srgbClr val="336699"/>
                </a:solidFill>
              </a:rPr>
              <a:t>videos to a </a:t>
            </a:r>
            <a:r>
              <a:rPr lang="en-US" sz="4100" dirty="0" smtClean="0">
                <a:solidFill>
                  <a:srgbClr val="336699"/>
                </a:solidFill>
              </a:rPr>
              <a:t>project.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Add </a:t>
            </a:r>
            <a:r>
              <a:rPr lang="en-US" sz="4100" dirty="0">
                <a:solidFill>
                  <a:srgbClr val="336699"/>
                </a:solidFill>
              </a:rPr>
              <a:t>General Attachments to </a:t>
            </a:r>
            <a:r>
              <a:rPr lang="en-US" sz="4100" dirty="0" smtClean="0">
                <a:solidFill>
                  <a:srgbClr val="336699"/>
                </a:solidFill>
              </a:rPr>
              <a:t>Projects.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Redesign </a:t>
            </a:r>
            <a:r>
              <a:rPr lang="en-US" sz="4100" dirty="0">
                <a:solidFill>
                  <a:srgbClr val="336699"/>
                </a:solidFill>
              </a:rPr>
              <a:t>Project Cards to show more </a:t>
            </a:r>
            <a:r>
              <a:rPr lang="en-US" sz="4100" dirty="0" smtClean="0">
                <a:solidFill>
                  <a:srgbClr val="336699"/>
                </a:solidFill>
              </a:rPr>
              <a:t>information.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Add </a:t>
            </a:r>
            <a:r>
              <a:rPr lang="en-US" sz="4100" dirty="0">
                <a:solidFill>
                  <a:srgbClr val="336699"/>
                </a:solidFill>
              </a:rPr>
              <a:t>Deliverable Uploads </a:t>
            </a:r>
            <a:r>
              <a:rPr lang="en-US" sz="4100" dirty="0" smtClean="0">
                <a:solidFill>
                  <a:srgbClr val="336699"/>
                </a:solidFill>
              </a:rPr>
              <a:t>to Project Details.</a:t>
            </a: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2183375" y="23063150"/>
            <a:ext cx="9975600" cy="8924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2183375" y="33085225"/>
            <a:ext cx="9975600" cy="7303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23383100" y="23063125"/>
            <a:ext cx="7933800" cy="9049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 flipH="1" flipV="1">
            <a:off x="1811950" y="33020500"/>
            <a:ext cx="9249000" cy="7368600"/>
          </a:xfrm>
          <a:prstGeom prst="round1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>
              <a:solidFill>
                <a:srgbClr val="336699"/>
              </a:solidFill>
            </a:endParaRPr>
          </a:p>
        </p:txBody>
      </p:sp>
      <p:sp>
        <p:nvSpPr>
          <p:cNvPr id="102" name="Shape 102"/>
          <p:cNvSpPr txBox="1"/>
          <p:nvPr/>
        </p:nvSpPr>
        <p:spPr>
          <a:xfrm>
            <a:off x="1695000" y="12919537"/>
            <a:ext cx="29680800" cy="9213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dirty="0" smtClean="0">
                <a:solidFill>
                  <a:srgbClr val="336699"/>
                </a:solidFill>
              </a:rPr>
              <a:t>User</a:t>
            </a:r>
            <a:r>
              <a:rPr lang="en-US" sz="4100" dirty="0" smtClean="0">
                <a:solidFill>
                  <a:srgbClr val="336699"/>
                </a:solidFill>
              </a:rPr>
              <a:t> </a:t>
            </a:r>
            <a:r>
              <a:rPr lang="en-US" sz="4100" b="1" dirty="0" smtClean="0">
                <a:solidFill>
                  <a:srgbClr val="336699"/>
                </a:solidFill>
              </a:rPr>
              <a:t>Interface</a:t>
            </a:r>
            <a:endParaRPr lang="en-US" sz="4100" b="1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sp>
        <p:nvSpPr>
          <p:cNvPr id="103" name="Shape 103"/>
          <p:cNvSpPr txBox="1"/>
          <p:nvPr/>
        </p:nvSpPr>
        <p:spPr>
          <a:xfrm flipV="1">
            <a:off x="23383500" y="33020500"/>
            <a:ext cx="7933800" cy="7368600"/>
          </a:xfrm>
          <a:prstGeom prst="round1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dirty="0">
              <a:solidFill>
                <a:srgbClr val="336699"/>
              </a:solidFill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2183375" y="6095925"/>
            <a:ext cx="96621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Show more project information to students at-a-glance.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Use videos and media in more areas.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Introduce functionality to add documents and attachments to projects.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Cleaner, more appealing projects.</a:t>
            </a:r>
            <a:endParaRPr lang="en-US" sz="4100" dirty="0">
              <a:solidFill>
                <a:srgbClr val="336699"/>
              </a:solidFill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343000" y="41615475"/>
            <a:ext cx="25737000" cy="1567066"/>
          </a:xfrm>
          <a:prstGeom prst="rect">
            <a:avLst/>
          </a:prstGeom>
          <a:solidFill>
            <a:schemeClr val="bg1"/>
          </a:solidFill>
          <a:ln w="635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 dirty="0">
                <a:solidFill>
                  <a:schemeClr val="dk1"/>
                </a:solidFill>
              </a:rPr>
              <a:t>The material presented in this poster is based upon the work supported by </a:t>
            </a:r>
            <a:r>
              <a:rPr lang="en-US" sz="3000" dirty="0" smtClean="0">
                <a:solidFill>
                  <a:schemeClr val="dk1"/>
                </a:solidFill>
              </a:rPr>
              <a:t>Dr. </a:t>
            </a:r>
            <a:r>
              <a:rPr lang="en-US" sz="3000" dirty="0" err="1" smtClean="0">
                <a:solidFill>
                  <a:schemeClr val="dk1"/>
                </a:solidFill>
              </a:rPr>
              <a:t>Masoud</a:t>
            </a:r>
            <a:r>
              <a:rPr lang="en-US" sz="3000" dirty="0" smtClean="0">
                <a:solidFill>
                  <a:schemeClr val="dk1"/>
                </a:solidFill>
              </a:rPr>
              <a:t> </a:t>
            </a:r>
            <a:r>
              <a:rPr lang="en-US" sz="3000" dirty="0" err="1" smtClean="0">
                <a:solidFill>
                  <a:schemeClr val="dk1"/>
                </a:solidFill>
              </a:rPr>
              <a:t>Sadjadi</a:t>
            </a:r>
            <a:r>
              <a:rPr lang="en-US" sz="3000" dirty="0" smtClean="0">
                <a:solidFill>
                  <a:schemeClr val="dk1"/>
                </a:solidFill>
              </a:rPr>
              <a:t> and Dr. Francisco Ortega. I </a:t>
            </a:r>
            <a:r>
              <a:rPr lang="en-US" sz="3000" dirty="0">
                <a:solidFill>
                  <a:schemeClr val="dk1"/>
                </a:solidFill>
              </a:rPr>
              <a:t>am thankful to the help that I received from my group </a:t>
            </a:r>
            <a:r>
              <a:rPr lang="en-US" sz="3000" dirty="0" smtClean="0">
                <a:solidFill>
                  <a:schemeClr val="dk1"/>
                </a:solidFill>
              </a:rPr>
              <a:t>members: Steve </a:t>
            </a:r>
            <a:r>
              <a:rPr lang="en-US" sz="3000" dirty="0" err="1" smtClean="0">
                <a:solidFill>
                  <a:schemeClr val="dk1"/>
                </a:solidFill>
              </a:rPr>
              <a:t>Hirabayashi</a:t>
            </a:r>
            <a:r>
              <a:rPr lang="en-US" sz="3000" dirty="0" smtClean="0">
                <a:solidFill>
                  <a:schemeClr val="dk1"/>
                </a:solidFill>
              </a:rPr>
              <a:t>, Leon Liang, Andres Moser, and Adam Levy. Special thanks to Dr. Ortega for coordinating my VIP paper and Adam Levy for co-authoring the paper.</a:t>
            </a:r>
            <a:endParaRPr lang="en-US" sz="3000" dirty="0">
              <a:solidFill>
                <a:schemeClr val="dk1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7446" y="1255066"/>
            <a:ext cx="7049106" cy="22111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12" y="591003"/>
            <a:ext cx="4270272" cy="115872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330" y="2657279"/>
            <a:ext cx="4556836" cy="12129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486" y="2294940"/>
            <a:ext cx="3166796" cy="19376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736" y="625650"/>
            <a:ext cx="4306296" cy="13057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770" y="15215741"/>
            <a:ext cx="7158656" cy="58993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242" y="15871371"/>
            <a:ext cx="6160286" cy="458813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10"/>
          <a:stretch/>
        </p:blipFill>
        <p:spPr>
          <a:xfrm>
            <a:off x="16349668" y="15215741"/>
            <a:ext cx="7073878" cy="59448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7946" y="16373492"/>
            <a:ext cx="6608985" cy="3629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2235200" y="15224407"/>
            <a:ext cx="5806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Figure 1: New Project Card</a:t>
            </a:r>
            <a:endParaRPr lang="en-US" sz="3200" dirty="0"/>
          </a:p>
        </p:txBody>
      </p:sp>
      <p:sp>
        <p:nvSpPr>
          <p:cNvPr id="29" name="TextBox 28"/>
          <p:cNvSpPr txBox="1"/>
          <p:nvPr/>
        </p:nvSpPr>
        <p:spPr>
          <a:xfrm>
            <a:off x="8745770" y="14425831"/>
            <a:ext cx="71800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Figure 2: New Project </a:t>
            </a:r>
            <a:r>
              <a:rPr lang="en-US" sz="3200" smtClean="0"/>
              <a:t>Details Page</a:t>
            </a:r>
            <a:endParaRPr lang="en-US" sz="3200" dirty="0"/>
          </a:p>
        </p:txBody>
      </p:sp>
      <p:sp>
        <p:nvSpPr>
          <p:cNvPr id="30" name="TextBox 29"/>
          <p:cNvSpPr txBox="1"/>
          <p:nvPr/>
        </p:nvSpPr>
        <p:spPr>
          <a:xfrm>
            <a:off x="16219172" y="14425831"/>
            <a:ext cx="73348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Figure 3: Attachments and Deliverables</a:t>
            </a:r>
            <a:endParaRPr lang="en-US" sz="3200" dirty="0"/>
          </a:p>
        </p:txBody>
      </p:sp>
      <p:sp>
        <p:nvSpPr>
          <p:cNvPr id="32" name="TextBox 31"/>
          <p:cNvSpPr txBox="1"/>
          <p:nvPr/>
        </p:nvSpPr>
        <p:spPr>
          <a:xfrm>
            <a:off x="24127946" y="15607392"/>
            <a:ext cx="6608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Figure 4: Easy Admin Interface</a:t>
            </a:r>
            <a:endParaRPr lang="en-US" sz="3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96" b="23541"/>
          <a:stretch/>
        </p:blipFill>
        <p:spPr>
          <a:xfrm>
            <a:off x="25098830" y="23955231"/>
            <a:ext cx="4502340" cy="97518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3423546" y="24930421"/>
            <a:ext cx="789335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Arial" charset="0"/>
              <a:buChar char="•"/>
            </a:pPr>
            <a:r>
              <a:rPr lang="en-US" sz="3700" b="1" dirty="0" smtClean="0">
                <a:solidFill>
                  <a:srgbClr val="336699"/>
                </a:solidFill>
              </a:rPr>
              <a:t>M</a:t>
            </a:r>
            <a:r>
              <a:rPr lang="en-US" sz="3700" dirty="0" smtClean="0">
                <a:solidFill>
                  <a:srgbClr val="336699"/>
                </a:solidFill>
              </a:rPr>
              <a:t>ongoDB </a:t>
            </a:r>
            <a:r>
              <a:rPr lang="mr-IN" sz="3700" dirty="0" smtClean="0">
                <a:solidFill>
                  <a:srgbClr val="336699"/>
                </a:solidFill>
              </a:rPr>
              <a:t>–</a:t>
            </a:r>
            <a:r>
              <a:rPr lang="en-US" sz="3700" dirty="0" smtClean="0">
                <a:solidFill>
                  <a:srgbClr val="336699"/>
                </a:solidFill>
              </a:rPr>
              <a:t> NoSQL Database</a:t>
            </a:r>
            <a:endParaRPr lang="en-US" sz="3700" dirty="0">
              <a:solidFill>
                <a:srgbClr val="336699"/>
              </a:solidFill>
            </a:endParaRPr>
          </a:p>
          <a:p>
            <a:pPr marL="571500" indent="-571500">
              <a:lnSpc>
                <a:spcPct val="150000"/>
              </a:lnSpc>
              <a:buFont typeface="Arial" charset="0"/>
              <a:buChar char="•"/>
            </a:pPr>
            <a:r>
              <a:rPr lang="en-US" sz="3700" b="1" dirty="0" smtClean="0">
                <a:solidFill>
                  <a:srgbClr val="336699"/>
                </a:solidFill>
              </a:rPr>
              <a:t>E</a:t>
            </a:r>
            <a:r>
              <a:rPr lang="en-US" sz="3700" dirty="0" smtClean="0">
                <a:solidFill>
                  <a:srgbClr val="336699"/>
                </a:solidFill>
              </a:rPr>
              <a:t>xpress </a:t>
            </a:r>
            <a:r>
              <a:rPr lang="mr-IN" sz="3700" dirty="0" smtClean="0">
                <a:solidFill>
                  <a:srgbClr val="336699"/>
                </a:solidFill>
              </a:rPr>
              <a:t>–</a:t>
            </a:r>
            <a:r>
              <a:rPr lang="en-US" sz="3700" dirty="0" smtClean="0">
                <a:solidFill>
                  <a:srgbClr val="336699"/>
                </a:solidFill>
              </a:rPr>
              <a:t> App Framework</a:t>
            </a:r>
            <a:endParaRPr lang="en-US" sz="3700" dirty="0">
              <a:solidFill>
                <a:srgbClr val="336699"/>
              </a:solidFill>
            </a:endParaRPr>
          </a:p>
          <a:p>
            <a:pPr marL="571500" indent="-571500">
              <a:lnSpc>
                <a:spcPct val="150000"/>
              </a:lnSpc>
              <a:buFont typeface="Arial" charset="0"/>
              <a:buChar char="•"/>
            </a:pPr>
            <a:r>
              <a:rPr lang="en-US" sz="3700" b="1" dirty="0" smtClean="0">
                <a:solidFill>
                  <a:srgbClr val="336699"/>
                </a:solidFill>
              </a:rPr>
              <a:t>A</a:t>
            </a:r>
            <a:r>
              <a:rPr lang="en-US" sz="3700" dirty="0" smtClean="0">
                <a:solidFill>
                  <a:srgbClr val="336699"/>
                </a:solidFill>
              </a:rPr>
              <a:t>ngularJS </a:t>
            </a:r>
            <a:r>
              <a:rPr lang="mr-IN" sz="3700" dirty="0" smtClean="0">
                <a:solidFill>
                  <a:srgbClr val="336699"/>
                </a:solidFill>
              </a:rPr>
              <a:t>–</a:t>
            </a:r>
            <a:r>
              <a:rPr lang="en-US" sz="3700" dirty="0" smtClean="0">
                <a:solidFill>
                  <a:srgbClr val="336699"/>
                </a:solidFill>
              </a:rPr>
              <a:t> Front-end framework</a:t>
            </a:r>
            <a:endParaRPr lang="en-US" sz="3700" dirty="0">
              <a:solidFill>
                <a:srgbClr val="336699"/>
              </a:solidFill>
            </a:endParaRPr>
          </a:p>
          <a:p>
            <a:pPr marL="571500" indent="-571500">
              <a:lnSpc>
                <a:spcPct val="150000"/>
              </a:lnSpc>
              <a:buFont typeface="Arial" charset="0"/>
              <a:buChar char="•"/>
            </a:pPr>
            <a:r>
              <a:rPr lang="en-US" sz="3700" b="1" dirty="0" err="1" smtClean="0">
                <a:solidFill>
                  <a:srgbClr val="336699"/>
                </a:solidFill>
              </a:rPr>
              <a:t>N</a:t>
            </a:r>
            <a:r>
              <a:rPr lang="en-US" sz="3700" dirty="0" err="1" smtClean="0">
                <a:solidFill>
                  <a:srgbClr val="336699"/>
                </a:solidFill>
              </a:rPr>
              <a:t>odeJS</a:t>
            </a:r>
            <a:r>
              <a:rPr lang="en-US" sz="3700" dirty="0" smtClean="0">
                <a:solidFill>
                  <a:srgbClr val="336699"/>
                </a:solidFill>
              </a:rPr>
              <a:t> </a:t>
            </a:r>
            <a:r>
              <a:rPr lang="mr-IN" sz="3700" dirty="0" smtClean="0">
                <a:solidFill>
                  <a:srgbClr val="336699"/>
                </a:solidFill>
              </a:rPr>
              <a:t>–</a:t>
            </a:r>
            <a:r>
              <a:rPr lang="en-US" sz="3700" dirty="0" smtClean="0">
                <a:solidFill>
                  <a:srgbClr val="336699"/>
                </a:solidFill>
              </a:rPr>
              <a:t> JavaScript Runtime</a:t>
            </a:r>
            <a:endParaRPr lang="en-US" sz="3700" dirty="0">
              <a:solidFill>
                <a:srgbClr val="336699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0951" y="28947876"/>
            <a:ext cx="1327879" cy="133285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5315809" y="29003873"/>
            <a:ext cx="578411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00" dirty="0">
                <a:solidFill>
                  <a:srgbClr val="336699"/>
                </a:solidFill>
              </a:rPr>
              <a:t>Bootstrap framework </a:t>
            </a:r>
            <a:r>
              <a:rPr lang="en-US" sz="3700" dirty="0" smtClean="0">
                <a:solidFill>
                  <a:srgbClr val="336699"/>
                </a:solidFill>
              </a:rPr>
              <a:t>for user interface elements.</a:t>
            </a:r>
            <a:endParaRPr lang="en-US" sz="3700" dirty="0">
              <a:solidFill>
                <a:srgbClr val="336699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2589103" y="25868573"/>
            <a:ext cx="4285526" cy="1203132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/>
              <a:t>Client Tier</a:t>
            </a:r>
            <a:endParaRPr lang="en-US" sz="2200" dirty="0"/>
          </a:p>
        </p:txBody>
      </p:sp>
      <p:sp>
        <p:nvSpPr>
          <p:cNvPr id="40" name="Rounded Rectangle 39"/>
          <p:cNvSpPr/>
          <p:nvPr/>
        </p:nvSpPr>
        <p:spPr>
          <a:xfrm>
            <a:off x="12589103" y="27816593"/>
            <a:ext cx="4285526" cy="1203132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/>
              <a:t>Business Logic/Application Tier</a:t>
            </a:r>
            <a:endParaRPr lang="en-US" sz="2200" dirty="0"/>
          </a:p>
        </p:txBody>
      </p:sp>
      <p:sp>
        <p:nvSpPr>
          <p:cNvPr id="41" name="Rounded Rectangle 40"/>
          <p:cNvSpPr/>
          <p:nvPr/>
        </p:nvSpPr>
        <p:spPr>
          <a:xfrm>
            <a:off x="12589103" y="29764613"/>
            <a:ext cx="4285526" cy="1203132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/>
              <a:t>Database Tier</a:t>
            </a:r>
            <a:endParaRPr lang="en-US" sz="2200" dirty="0"/>
          </a:p>
        </p:txBody>
      </p:sp>
      <p:sp>
        <p:nvSpPr>
          <p:cNvPr id="20" name="Up-Down Arrow 19"/>
          <p:cNvSpPr/>
          <p:nvPr/>
        </p:nvSpPr>
        <p:spPr>
          <a:xfrm>
            <a:off x="14520672" y="27071705"/>
            <a:ext cx="402336" cy="744888"/>
          </a:xfrm>
          <a:prstGeom prst="upDown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Up-Down Arrow 44"/>
          <p:cNvSpPr/>
          <p:nvPr/>
        </p:nvSpPr>
        <p:spPr>
          <a:xfrm>
            <a:off x="14520672" y="29030368"/>
            <a:ext cx="402336" cy="744888"/>
          </a:xfrm>
          <a:prstGeom prst="upDown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12589103" y="25160261"/>
            <a:ext cx="4285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mtClean="0"/>
              <a:t>Three-tiered architecture</a:t>
            </a:r>
            <a:endParaRPr lang="en-US" sz="2800" dirty="0"/>
          </a:p>
        </p:txBody>
      </p:sp>
      <p:graphicFrame>
        <p:nvGraphicFramePr>
          <p:cNvPr id="21" name="Diagram 20"/>
          <p:cNvGraphicFramePr/>
          <p:nvPr>
            <p:extLst>
              <p:ext uri="{D42A27DB-BD31-4B8C-83A1-F6EECF244321}">
                <p14:modId xmlns:p14="http://schemas.microsoft.com/office/powerpoint/2010/main" val="323618098"/>
              </p:ext>
            </p:extLst>
          </p:nvPr>
        </p:nvGraphicFramePr>
        <p:xfrm>
          <a:off x="17262069" y="26212700"/>
          <a:ext cx="4753867" cy="4086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17559949" y="25181890"/>
            <a:ext cx="4285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Model-View-Controller</a:t>
            </a:r>
            <a:endParaRPr lang="en-US" sz="28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5627" y="33861193"/>
            <a:ext cx="6571095" cy="641426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3383100" y="33020500"/>
            <a:ext cx="7933800" cy="6940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Aft>
                <a:spcPts val="1200"/>
              </a:spcAft>
              <a:buClr>
                <a:srgbClr val="336699"/>
              </a:buClr>
              <a:buSzPct val="25000"/>
            </a:pPr>
            <a:r>
              <a:rPr lang="en-US" sz="4100" b="1" dirty="0">
                <a:solidFill>
                  <a:srgbClr val="336699"/>
                </a:solidFill>
              </a:rPr>
              <a:t>Summary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Problem: Projects needed more appealing information.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Added additional media.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Cleaner project cards.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Easier for students to choose project at-a-glance.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Minimal API changes.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Fully implemented with JavaScript</a:t>
            </a:r>
            <a:r>
              <a:rPr lang="en-US" sz="4100" dirty="0" smtClean="0">
                <a:solidFill>
                  <a:srgbClr val="336699"/>
                </a:solidFill>
              </a:rPr>
              <a:t>.</a:t>
            </a:r>
            <a:endParaRPr lang="en-US" sz="4100" dirty="0">
              <a:solidFill>
                <a:srgbClr val="336699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11950" y="33085225"/>
            <a:ext cx="9248950" cy="4816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Aft>
                <a:spcPts val="1200"/>
              </a:spcAft>
              <a:buClr>
                <a:srgbClr val="336699"/>
              </a:buClr>
              <a:buSzPct val="25000"/>
            </a:pPr>
            <a:r>
              <a:rPr lang="en-US" sz="4100" b="1" dirty="0">
                <a:solidFill>
                  <a:srgbClr val="336699"/>
                </a:solidFill>
              </a:rPr>
              <a:t>Verification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Local testing done manually using unit tests.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Tested with other areas/features with manual local integration tests.</a:t>
            </a:r>
          </a:p>
          <a:p>
            <a:pPr marL="571500" indent="-571500">
              <a:spcAft>
                <a:spcPts val="600"/>
              </a:spcAft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Final testing done using static development server</a:t>
            </a:r>
            <a:r>
              <a:rPr lang="en-US" sz="4100" dirty="0" smtClean="0">
                <a:solidFill>
                  <a:srgbClr val="336699"/>
                </a:solidFill>
              </a:rPr>
              <a:t>.</a:t>
            </a:r>
            <a:endParaRPr lang="en-US" sz="4100" b="1" dirty="0">
              <a:solidFill>
                <a:srgbClr val="336699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396</TotalTime>
  <Words>362</Words>
  <Application>Microsoft Macintosh PowerPoint</Application>
  <PresentationFormat>Custom</PresentationFormat>
  <Paragraphs>61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Times New Roman</vt:lpstr>
      <vt:lpstr>Trebuchet MS</vt:lpstr>
      <vt:lpstr>Wingdings 3</vt:lpstr>
      <vt:lpstr>Facet</vt:lpstr>
      <vt:lpstr>PowerPoint Presentation</vt:lpstr>
    </vt:vector>
  </TitlesOfParts>
  <LinksUpToDate>false</LinksUpToDate>
  <SharedDoc>false</SharedDoc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Dale Keith</cp:lastModifiedBy>
  <cp:revision>37</cp:revision>
  <dcterms:modified xsi:type="dcterms:W3CDTF">2017-11-27T18:01:24Z</dcterms:modified>
</cp:coreProperties>
</file>