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3"/>
  </p:notesMasterIdLst>
  <p:sldIdLst>
    <p:sldId id="256" r:id="rId2"/>
  </p:sldIdLst>
  <p:sldSz cx="32918400" cy="438912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31"/>
  </p:normalViewPr>
  <p:slideViewPr>
    <p:cSldViewPr snapToGrid="0" snapToObjects="1">
      <p:cViewPr>
        <p:scale>
          <a:sx n="16" d="100"/>
          <a:sy n="16" d="100"/>
        </p:scale>
        <p:origin x="2720" y="2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16666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2143125" y="685800"/>
            <a:ext cx="257174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"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SzPct val="77777"/>
              <a:buFont typeface="Arial"/>
              <a:buChar char="●"/>
              <a:defRPr sz="1800" b="0" i="0" u="none" strike="noStrike" cap="none"/>
            </a:lvl1pPr>
            <a:lvl2pPr marL="457200" marR="0" lvl="1" indent="0" algn="l" rtl="0">
              <a:spcBef>
                <a:spcPts val="0"/>
              </a:spcBef>
              <a:buSzPct val="77777"/>
              <a:buFont typeface="Arial"/>
              <a:buChar char="○"/>
              <a:defRPr sz="1800" b="0" i="0" u="none" strike="noStrike" cap="none"/>
            </a:lvl2pPr>
            <a:lvl3pPr marL="914400" marR="0" lvl="2" indent="0" algn="l" rtl="0">
              <a:spcBef>
                <a:spcPts val="0"/>
              </a:spcBef>
              <a:buSzPct val="77777"/>
              <a:buFont typeface="Arial"/>
              <a:buChar char="■"/>
              <a:defRPr sz="1800" b="0" i="0" u="none" strike="noStrike" cap="none"/>
            </a:lvl3pPr>
            <a:lvl4pPr marL="1371600" marR="0" lvl="3" indent="0" algn="l" rtl="0">
              <a:spcBef>
                <a:spcPts val="0"/>
              </a:spcBef>
              <a:buSzPct val="77777"/>
              <a:buFont typeface="Arial"/>
              <a:buChar char="●"/>
              <a:defRPr sz="1800" b="0" i="0" u="none" strike="noStrike" cap="none"/>
            </a:lvl4pPr>
            <a:lvl5pPr marL="1828800" marR="0" lvl="4" indent="0" algn="l" rtl="0">
              <a:spcBef>
                <a:spcPts val="0"/>
              </a:spcBef>
              <a:buSzPct val="77777"/>
              <a:buFont typeface="Arial"/>
              <a:buChar char="○"/>
              <a:defRPr sz="1800" b="0" i="0" u="none" strike="noStrike" cap="none"/>
            </a:lvl5pPr>
            <a:lvl6pPr marL="2286000" marR="0" lvl="5" indent="0" algn="l" rtl="0">
              <a:spcBef>
                <a:spcPts val="0"/>
              </a:spcBef>
              <a:buSzPct val="77777"/>
              <a:buFont typeface="Arial"/>
              <a:buChar char="■"/>
              <a:defRPr sz="1800" b="0" i="0" u="none" strike="noStrike" cap="none"/>
            </a:lvl6pPr>
            <a:lvl7pPr marL="2743200" marR="0" lvl="6" indent="0" algn="l" rtl="0">
              <a:spcBef>
                <a:spcPts val="0"/>
              </a:spcBef>
              <a:buSzPct val="77777"/>
              <a:buFont typeface="Arial"/>
              <a:buChar char="●"/>
              <a:defRPr sz="1800" b="0" i="0" u="none" strike="noStrike" cap="none"/>
            </a:lvl7pPr>
            <a:lvl8pPr marL="3200400" marR="0" lvl="7" indent="0" algn="l" rtl="0">
              <a:spcBef>
                <a:spcPts val="0"/>
              </a:spcBef>
              <a:buSzPct val="77777"/>
              <a:buFont typeface="Arial"/>
              <a:buChar char="○"/>
              <a:defRPr sz="1800" b="0" i="0" u="none" strike="noStrike" cap="none"/>
            </a:lvl8pPr>
            <a:lvl9pPr marL="3657600" marR="0" lvl="8" indent="0" algn="l" rtl="0">
              <a:spcBef>
                <a:spcPts val="0"/>
              </a:spcBef>
              <a:buSzPct val="77777"/>
              <a:buFont typeface="Arial"/>
              <a:buChar char="■"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"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800" b="0" i="0" u="none" strike="noStrike" cap="none"/>
          </a:p>
        </p:txBody>
      </p:sp>
      <p:sp>
        <p:nvSpPr>
          <p:cNvPr id="87" name="Shape 87"/>
          <p:cNvSpPr txBox="1"/>
          <p:nvPr/>
        </p:nvSpPr>
        <p:spPr>
          <a:xfrm>
            <a:off x="3884612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lang="en-US"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1646236" y="10242550"/>
            <a:ext cx="29627512" cy="28963938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1606550" marR="0" lvl="0" indent="2984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3095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3460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122236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ctrTitle"/>
          </p:nvPr>
        </p:nvSpPr>
        <p:spPr>
          <a:xfrm>
            <a:off x="2469358" y="13635320"/>
            <a:ext cx="27979686" cy="9408458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subTitle" idx="1"/>
          </p:nvPr>
        </p:nvSpPr>
        <p:spPr>
          <a:xfrm>
            <a:off x="4937523" y="24872580"/>
            <a:ext cx="23043355" cy="11214847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title"/>
          </p:nvPr>
        </p:nvSpPr>
        <p:spPr>
          <a:xfrm rot="5400000">
            <a:off x="8844489" y="16778673"/>
            <a:ext cx="37450058" cy="7406877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body" idx="1"/>
          </p:nvPr>
        </p:nvSpPr>
        <p:spPr>
          <a:xfrm rot="5400000">
            <a:off x="-6026415" y="9428945"/>
            <a:ext cx="37450058" cy="2210633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1606550" marR="0" lvl="0" indent="2984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3095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3460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122236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 rot="5400000">
            <a:off x="1978025" y="9910762"/>
            <a:ext cx="28963938" cy="2962751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1606550" marR="0" lvl="0" indent="2984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3095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3460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122236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>
            <a:off x="6451998" y="30724288"/>
            <a:ext cx="19751276" cy="3626223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70000"/>
              <a:buFont typeface="Arial"/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Shape 33"/>
          <p:cNvSpPr>
            <a:spLocks noGrp="1"/>
          </p:cNvSpPr>
          <p:nvPr>
            <p:ph type="pic" idx="2"/>
          </p:nvPr>
        </p:nvSpPr>
        <p:spPr>
          <a:xfrm>
            <a:off x="6451998" y="3922058"/>
            <a:ext cx="19751276" cy="263338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375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500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58333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0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0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0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0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0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0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6451998" y="34350513"/>
            <a:ext cx="19751276" cy="515246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>
            <a:off x="1645444" y="1748117"/>
            <a:ext cx="10829926" cy="743622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70000"/>
              <a:buFont typeface="Arial"/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12870656" y="1748117"/>
            <a:ext cx="18402298" cy="3745902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1606550" marR="0" lvl="0" indent="-120015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992187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771525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1756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2"/>
          </p:nvPr>
        </p:nvSpPr>
        <p:spPr>
          <a:xfrm>
            <a:off x="1645444" y="9184340"/>
            <a:ext cx="10829926" cy="3002279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1645443" y="9825317"/>
            <a:ext cx="14544675" cy="409462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2"/>
          </p:nvPr>
        </p:nvSpPr>
        <p:spPr>
          <a:xfrm>
            <a:off x="1645443" y="13919948"/>
            <a:ext cx="14544675" cy="2528719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1606550" marR="0" lvl="0" indent="-1301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09378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847725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68363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3"/>
          </p:nvPr>
        </p:nvSpPr>
        <p:spPr>
          <a:xfrm>
            <a:off x="16722328" y="9825317"/>
            <a:ext cx="14550628" cy="409462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4"/>
          </p:nvPr>
        </p:nvSpPr>
        <p:spPr>
          <a:xfrm>
            <a:off x="16722328" y="13919948"/>
            <a:ext cx="14550628" cy="2528719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1606550" marR="0" lvl="0" indent="-1301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09378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847725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68363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1645444" y="10242177"/>
            <a:ext cx="14756606" cy="2896496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1606550" marR="0" lvl="0" indent="-12509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042987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82232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42963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body" idx="2"/>
          </p:nvPr>
        </p:nvSpPr>
        <p:spPr>
          <a:xfrm>
            <a:off x="16516352" y="10242177"/>
            <a:ext cx="14756606" cy="2896496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1606550" marR="0" lvl="0" indent="-12509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042987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82232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42963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title"/>
          </p:nvPr>
        </p:nvSpPr>
        <p:spPr>
          <a:xfrm>
            <a:off x="2600325" y="28205209"/>
            <a:ext cx="27980879" cy="871593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35000"/>
              <a:buFont typeface="Arial"/>
              <a:buNone/>
              <a:defRPr sz="4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2600325" y="18604006"/>
            <a:ext cx="27980879" cy="9601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4000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1646236" y="10242550"/>
            <a:ext cx="29627512" cy="28963938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1606550" marR="0" lvl="0" indent="2984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3095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3460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122236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wrap="square"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9.png"/><Relationship Id="rId12" Type="http://schemas.openxmlformats.org/officeDocument/2006/relationships/image" Target="../media/image10.png"/><Relationship Id="rId13" Type="http://schemas.openxmlformats.org/officeDocument/2006/relationships/image" Target="../media/image11.png"/><Relationship Id="rId14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5.png"/><Relationship Id="rId8" Type="http://schemas.openxmlformats.org/officeDocument/2006/relationships/image" Target="../media/image6.png"/><Relationship Id="rId9" Type="http://schemas.openxmlformats.org/officeDocument/2006/relationships/image" Target="../media/image7.png"/><Relationship Id="rId10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/>
          <p:nvPr/>
        </p:nvSpPr>
        <p:spPr>
          <a:xfrm>
            <a:off x="9102456" y="2161567"/>
            <a:ext cx="15304990" cy="1214677"/>
          </a:xfrm>
          <a:prstGeom prst="rect">
            <a:avLst/>
          </a:prstGeom>
          <a:noFill/>
          <a:ln>
            <a:noFill/>
          </a:ln>
        </p:spPr>
        <p:txBody>
          <a:bodyPr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72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Senior Project, 2017</a:t>
            </a:r>
            <a:r>
              <a:rPr lang="en-US" sz="7200" b="1" i="0" u="none" strike="noStrike" cap="none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72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Fall</a:t>
            </a:r>
            <a:endParaRPr lang="en-US" sz="7200" b="1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0" name="Shape 90"/>
          <p:cNvSpPr txBox="1"/>
          <p:nvPr/>
        </p:nvSpPr>
        <p:spPr>
          <a:xfrm>
            <a:off x="6567486" y="2590800"/>
            <a:ext cx="19797600" cy="2452800"/>
          </a:xfrm>
          <a:prstGeom prst="rect">
            <a:avLst/>
          </a:prstGeom>
          <a:noFill/>
          <a:ln>
            <a:noFill/>
          </a:ln>
        </p:spPr>
        <p:txBody>
          <a:bodyPr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6000" b="1" i="0" u="none" strike="noStrike" cap="none" dirty="0" smtClean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VIRS 2.0</a:t>
            </a:r>
            <a:endParaRPr lang="en-US" sz="6000" b="1" i="0" u="none" strike="noStrike" cap="none" dirty="0">
              <a:solidFill>
                <a:srgbClr val="3333CC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Student: </a:t>
            </a:r>
            <a:r>
              <a:rPr lang="en-US" sz="3500" b="0" i="0" u="none" strike="noStrike" cap="none" dirty="0" smtClean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Alfredo Lopez, </a:t>
            </a:r>
            <a:r>
              <a:rPr lang="en-US" sz="3500" b="0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Mentor:</a:t>
            </a:r>
            <a:r>
              <a:rPr lang="en-US" sz="3500" b="1" i="1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i="1" u="none" strike="noStrike" cap="none" dirty="0" smtClean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Leila Zahedi</a:t>
            </a:r>
            <a:r>
              <a:rPr lang="en-US" sz="3500" b="0" i="0" u="none" strike="noStrike" cap="none" dirty="0" smtClean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lang="en-US" sz="3500" b="0" i="1" u="none" strike="noStrike" cap="none" dirty="0" smtClean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i="1" dirty="0" smtClean="0">
                <a:solidFill>
                  <a:srgbClr val="3333CC"/>
                </a:solidFill>
              </a:rPr>
              <a:t>Florida International University</a:t>
            </a:r>
            <a:r>
              <a:rPr lang="en-US" sz="3500" b="0" i="0" u="none" strike="noStrike" cap="none" dirty="0" smtClean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lang="en-US" sz="3500" b="0" i="0" u="none" strike="noStrike" cap="none" dirty="0">
              <a:solidFill>
                <a:srgbClr val="3333CC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dirty="0">
                <a:solidFill>
                  <a:srgbClr val="3333CC"/>
                </a:solidFill>
              </a:rPr>
              <a:t>Professor</a:t>
            </a:r>
            <a:r>
              <a:rPr lang="en-US" sz="3500" b="1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r>
              <a:rPr lang="en-US" sz="3500" b="1" i="1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i="0" u="none" strike="noStrike" cap="none" dirty="0" err="1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Masoud</a:t>
            </a:r>
            <a:r>
              <a:rPr lang="en-US" sz="3500" b="0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i="0" u="none" strike="noStrike" cap="none" dirty="0" err="1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Sadjadi</a:t>
            </a:r>
            <a:r>
              <a:rPr lang="en-US" sz="3500" b="0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, Florida International University</a:t>
            </a:r>
          </a:p>
        </p:txBody>
      </p:sp>
      <p:sp>
        <p:nvSpPr>
          <p:cNvPr id="91" name="Shape 91"/>
          <p:cNvSpPr txBox="1"/>
          <p:nvPr/>
        </p:nvSpPr>
        <p:spPr>
          <a:xfrm>
            <a:off x="921486" y="5433657"/>
            <a:ext cx="31089600" cy="35661600"/>
          </a:xfrm>
          <a:prstGeom prst="rect">
            <a:avLst/>
          </a:prstGeom>
          <a:noFill/>
          <a:ln w="63500" cap="flat" cmpd="sng">
            <a:solidFill>
              <a:srgbClr val="0033CC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endParaRPr sz="8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Shape 92"/>
          <p:cNvSpPr txBox="1"/>
          <p:nvPr/>
        </p:nvSpPr>
        <p:spPr>
          <a:xfrm>
            <a:off x="1636400" y="6095925"/>
            <a:ext cx="9424500" cy="58587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 smtClean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 charset="0"/>
              <a:buChar char="•"/>
            </a:pPr>
            <a:r>
              <a:rPr lang="en-US" sz="4100" dirty="0" smtClean="0">
                <a:solidFill>
                  <a:srgbClr val="336699"/>
                </a:solidFill>
              </a:rPr>
              <a:t>Professors want to categorize text as per reading difficulty.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 charset="0"/>
              <a:buChar char="•"/>
            </a:pPr>
            <a:r>
              <a:rPr lang="en-US" sz="4100" dirty="0" smtClean="0">
                <a:solidFill>
                  <a:srgbClr val="336699"/>
                </a:solidFill>
              </a:rPr>
              <a:t>When students are reading they would like to know the meaning of the word.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 charset="0"/>
              <a:buChar char="•"/>
            </a:pPr>
            <a:r>
              <a:rPr lang="en-US" sz="4100" dirty="0" smtClean="0">
                <a:solidFill>
                  <a:srgbClr val="336699"/>
                </a:solidFill>
              </a:rPr>
              <a:t>The input comes in different </a:t>
            </a:r>
            <a:r>
              <a:rPr lang="en-US" sz="4100" dirty="0" smtClean="0">
                <a:solidFill>
                  <a:srgbClr val="336699"/>
                </a:solidFill>
              </a:rPr>
              <a:t>formats making it difficult to process sometimes.</a:t>
            </a:r>
            <a:endParaRPr lang="en-US" sz="4100" dirty="0" smtClean="0">
              <a:solidFill>
                <a:srgbClr val="336699"/>
              </a:solidFill>
            </a:endParaRPr>
          </a:p>
        </p:txBody>
      </p:sp>
      <p:sp>
        <p:nvSpPr>
          <p:cNvPr id="93" name="Shape 93"/>
          <p:cNvSpPr txBox="1"/>
          <p:nvPr/>
        </p:nvSpPr>
        <p:spPr>
          <a:xfrm>
            <a:off x="990612" y="41924400"/>
            <a:ext cx="4980000" cy="7302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</a:p>
        </p:txBody>
      </p:sp>
      <p:sp>
        <p:nvSpPr>
          <p:cNvPr id="94" name="Shape 94"/>
          <p:cNvSpPr txBox="1"/>
          <p:nvPr/>
        </p:nvSpPr>
        <p:spPr>
          <a:xfrm>
            <a:off x="15925800" y="446087"/>
            <a:ext cx="4724400" cy="10779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Arial"/>
              <a:buNone/>
            </a:pPr>
            <a:r>
              <a:rPr lang="en-US" sz="32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School of Computing &amp; Information Sciences</a:t>
            </a:r>
          </a:p>
        </p:txBody>
      </p:sp>
      <p:pic>
        <p:nvPicPr>
          <p:cNvPr id="95" name="Shape 9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182600" y="381000"/>
            <a:ext cx="2630400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Shape 96"/>
          <p:cNvSpPr txBox="1"/>
          <p:nvPr/>
        </p:nvSpPr>
        <p:spPr>
          <a:xfrm>
            <a:off x="22967950" y="6095925"/>
            <a:ext cx="8349300" cy="58587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Current </a:t>
            </a:r>
            <a:r>
              <a:rPr lang="en-US" sz="4100" b="1" i="0" u="none" strike="noStrike" cap="none" dirty="0" smtClean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System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 charset="0"/>
              <a:buChar char="•"/>
            </a:pPr>
            <a:r>
              <a:rPr lang="en-US" sz="4100" b="0" i="0" u="none" strike="noStrike" cap="none" dirty="0" smtClean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VIR-1.0 is the current syste</a:t>
            </a:r>
            <a:r>
              <a:rPr lang="en-US" sz="4100" dirty="0" smtClean="0">
                <a:solidFill>
                  <a:srgbClr val="336699"/>
                </a:solidFill>
              </a:rPr>
              <a:t>m and  consists of two applications using different technologies.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 charset="0"/>
              <a:buChar char="•"/>
            </a:pPr>
            <a:r>
              <a:rPr lang="en-US" sz="4100" dirty="0" smtClean="0">
                <a:solidFill>
                  <a:srgbClr val="336699"/>
                </a:solidFill>
              </a:rPr>
              <a:t>The word definition always opens a new browser window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 charset="0"/>
              <a:buChar char="•"/>
            </a:pPr>
            <a:r>
              <a:rPr lang="en-US" sz="4100" b="0" i="0" u="none" strike="noStrike" cap="none" dirty="0" smtClean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No reading score provided.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 charset="0"/>
              <a:buChar char="•"/>
            </a:pPr>
            <a:r>
              <a:rPr lang="en-US" sz="4100" dirty="0" smtClean="0">
                <a:solidFill>
                  <a:srgbClr val="336699"/>
                </a:solidFill>
              </a:rPr>
              <a:t>Only available through the web.</a:t>
            </a:r>
            <a:endParaRPr lang="en-US" sz="4100" b="0" i="0" u="none" strike="noStrike" cap="none" dirty="0" smtClean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 charset="0"/>
              <a:buChar char="•"/>
            </a:pPr>
            <a:endParaRPr lang="en-US" sz="4100" b="0" i="0" u="none" strike="noStrike" cap="none" dirty="0" smtClean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 charset="0"/>
              <a:buChar char="•"/>
            </a:pPr>
            <a:endParaRPr lang="en-US" sz="4100" b="0" i="0" u="none" strike="noStrike" cap="none" dirty="0" smtClean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 charset="0"/>
              <a:buChar char="•"/>
            </a:pPr>
            <a:endParaRPr lang="en-US" sz="4100" b="0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sz="41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Shape 97"/>
          <p:cNvSpPr txBox="1"/>
          <p:nvPr/>
        </p:nvSpPr>
        <p:spPr>
          <a:xfrm>
            <a:off x="1811950" y="23063150"/>
            <a:ext cx="9249000" cy="90498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 charset="0"/>
              <a:buChar char="•"/>
            </a:pPr>
            <a:r>
              <a:rPr lang="en-US" sz="4100" dirty="0" smtClean="0">
                <a:solidFill>
                  <a:srgbClr val="336699"/>
                </a:solidFill>
              </a:rPr>
              <a:t>Application can analyze text from the four input types.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 charset="0"/>
              <a:buChar char="•"/>
            </a:pPr>
            <a:r>
              <a:rPr lang="en-US" sz="4100" dirty="0" smtClean="0">
                <a:solidFill>
                  <a:srgbClr val="336699"/>
                </a:solidFill>
              </a:rPr>
              <a:t>Character recognition will be performed to pdf and image files.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 charset="0"/>
              <a:buChar char="•"/>
            </a:pPr>
            <a:r>
              <a:rPr lang="en-US" sz="4100" dirty="0" smtClean="0">
                <a:solidFill>
                  <a:srgbClr val="336699"/>
                </a:solidFill>
              </a:rPr>
              <a:t>The Wikipedia</a:t>
            </a:r>
            <a:r>
              <a:rPr lang="en-US" sz="4100" i="0" u="none" strike="noStrike" cap="none" dirty="0" smtClean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 definition for the word will be displayed when clicking a word.</a:t>
            </a:r>
            <a:endParaRPr lang="en-US" sz="4100" dirty="0">
              <a:solidFill>
                <a:srgbClr val="336699"/>
              </a:solidFill>
            </a:endParaRP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 charset="0"/>
              <a:buChar char="•"/>
            </a:pPr>
            <a:r>
              <a:rPr lang="en-US" sz="4100" i="0" u="none" strike="noStrike" cap="none" dirty="0" smtClean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The user will be able to see a statistics summary for the text.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 charset="0"/>
              <a:buChar char="•"/>
            </a:pPr>
            <a:r>
              <a:rPr lang="en-US" sz="4100" dirty="0" err="1" smtClean="0">
                <a:solidFill>
                  <a:srgbClr val="336699"/>
                </a:solidFill>
              </a:rPr>
              <a:t>Flesch</a:t>
            </a:r>
            <a:r>
              <a:rPr lang="en-US" sz="4100" dirty="0" smtClean="0">
                <a:solidFill>
                  <a:srgbClr val="336699"/>
                </a:solidFill>
              </a:rPr>
              <a:t> ease readability score will be calculated.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 charset="0"/>
              <a:buChar char="•"/>
            </a:pPr>
            <a:r>
              <a:rPr lang="en-US" sz="4100" dirty="0" smtClean="0">
                <a:solidFill>
                  <a:srgbClr val="336699"/>
                </a:solidFill>
              </a:rPr>
              <a:t>Admins can add and remove words from the lists.</a:t>
            </a:r>
            <a:endParaRPr lang="en-US" sz="4100" i="0" u="none" strike="noStrike" cap="none" dirty="0" smtClean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Shape 98"/>
          <p:cNvSpPr txBox="1"/>
          <p:nvPr/>
        </p:nvSpPr>
        <p:spPr>
          <a:xfrm>
            <a:off x="12183375" y="23063150"/>
            <a:ext cx="9975600" cy="89247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System </a:t>
            </a:r>
            <a:r>
              <a:rPr lang="en-US" sz="4100" b="1" i="0" u="none" strike="noStrike" cap="none" dirty="0" smtClean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Design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dirty="0">
                <a:solidFill>
                  <a:srgbClr val="336699"/>
                </a:solidFill>
              </a:rPr>
              <a:t>Model View Controller (MVC</a:t>
            </a:r>
            <a:r>
              <a:rPr lang="en-US" sz="4100" dirty="0" smtClean="0">
                <a:solidFill>
                  <a:srgbClr val="336699"/>
                </a:solidFill>
              </a:rPr>
              <a:t>) was implemented</a:t>
            </a:r>
            <a:endParaRPr lang="en-US" sz="4100" dirty="0">
              <a:solidFill>
                <a:srgbClr val="336699"/>
              </a:solidFill>
            </a:endParaRPr>
          </a:p>
        </p:txBody>
      </p:sp>
      <p:sp>
        <p:nvSpPr>
          <p:cNvPr id="99" name="Shape 99"/>
          <p:cNvSpPr txBox="1"/>
          <p:nvPr/>
        </p:nvSpPr>
        <p:spPr>
          <a:xfrm>
            <a:off x="11882300" y="33085300"/>
            <a:ext cx="9975600" cy="73038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Object Design</a:t>
            </a:r>
          </a:p>
        </p:txBody>
      </p:sp>
      <p:sp>
        <p:nvSpPr>
          <p:cNvPr id="100" name="Shape 100"/>
          <p:cNvSpPr txBox="1"/>
          <p:nvPr/>
        </p:nvSpPr>
        <p:spPr>
          <a:xfrm>
            <a:off x="23383099" y="23128999"/>
            <a:ext cx="7933800" cy="17325901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 charset="0"/>
              <a:buChar char="•"/>
            </a:pPr>
            <a:r>
              <a:rPr lang="en-US" sz="4100" dirty="0" smtClean="0">
                <a:solidFill>
                  <a:srgbClr val="336699"/>
                </a:solidFill>
              </a:rPr>
              <a:t>If the input is image or pdf we perform Optical Character Recognition (OCR)</a:t>
            </a:r>
          </a:p>
          <a:p>
            <a:pPr marL="571500" indent="-571500">
              <a:buClr>
                <a:srgbClr val="336699"/>
              </a:buClr>
              <a:buSzPct val="25000"/>
              <a:buFont typeface="Arial" charset="0"/>
              <a:buChar char="•"/>
            </a:pPr>
            <a:r>
              <a:rPr lang="en-US" sz="4100" dirty="0">
                <a:solidFill>
                  <a:srgbClr val="336699"/>
                </a:solidFill>
              </a:rPr>
              <a:t>Using a combination of </a:t>
            </a:r>
            <a:r>
              <a:rPr lang="en-US" sz="4100" dirty="0" err="1">
                <a:solidFill>
                  <a:srgbClr val="336699"/>
                </a:solidFill>
              </a:rPr>
              <a:t>OpenCV</a:t>
            </a:r>
            <a:r>
              <a:rPr lang="en-US" sz="4100" dirty="0">
                <a:solidFill>
                  <a:srgbClr val="336699"/>
                </a:solidFill>
              </a:rPr>
              <a:t> and Tesseract, we manipulate </a:t>
            </a:r>
            <a:r>
              <a:rPr lang="en-US" sz="4100" dirty="0" smtClean="0">
                <a:solidFill>
                  <a:srgbClr val="336699"/>
                </a:solidFill>
              </a:rPr>
              <a:t>the files to </a:t>
            </a:r>
            <a:r>
              <a:rPr lang="en-US" sz="4100" dirty="0">
                <a:solidFill>
                  <a:srgbClr val="336699"/>
                </a:solidFill>
              </a:rPr>
              <a:t>perform OCR recognition.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 charset="0"/>
              <a:buChar char="•"/>
            </a:pPr>
            <a:endParaRPr lang="en-US" sz="4100" dirty="0" smtClean="0">
              <a:solidFill>
                <a:srgbClr val="336699"/>
              </a:solidFill>
            </a:endParaRP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 charset="0"/>
              <a:buChar char="•"/>
            </a:pPr>
            <a:endParaRPr lang="en-US" sz="4100" dirty="0" smtClean="0">
              <a:solidFill>
                <a:srgbClr val="336699"/>
              </a:solidFill>
            </a:endParaRP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 charset="0"/>
              <a:buChar char="•"/>
            </a:pPr>
            <a:endParaRPr lang="en-US" sz="4100" dirty="0">
              <a:solidFill>
                <a:srgbClr val="336699"/>
              </a:solidFill>
            </a:endParaRP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 charset="0"/>
              <a:buChar char="•"/>
            </a:pPr>
            <a:endParaRPr lang="en-US" sz="4100" dirty="0" smtClean="0">
              <a:solidFill>
                <a:srgbClr val="336699"/>
              </a:solidFill>
            </a:endParaRP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 charset="0"/>
              <a:buChar char="•"/>
            </a:pPr>
            <a:endParaRPr lang="en-US" sz="4100" dirty="0">
              <a:solidFill>
                <a:srgbClr val="336699"/>
              </a:solidFill>
            </a:endParaRP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 charset="0"/>
              <a:buChar char="•"/>
            </a:pPr>
            <a:endParaRPr lang="en-US" sz="4100" dirty="0">
              <a:solidFill>
                <a:srgbClr val="336699"/>
              </a:solidFill>
            </a:endParaRP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 charset="0"/>
              <a:buChar char="•"/>
            </a:pPr>
            <a:r>
              <a:rPr lang="en-US" sz="4100" dirty="0" smtClean="0">
                <a:solidFill>
                  <a:srgbClr val="336699"/>
                </a:solidFill>
              </a:rPr>
              <a:t>The text is divided into words and then queried against a MySQL database that contains all information about the word. 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 charset="0"/>
              <a:buChar char="•"/>
            </a:pPr>
            <a:r>
              <a:rPr lang="en-US" sz="4100" b="0" i="0" u="none" strike="noStrike" cap="none" dirty="0" smtClean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Once the information is retrieved, a </a:t>
            </a:r>
            <a:r>
              <a:rPr lang="en-US" sz="4100" dirty="0" smtClean="0">
                <a:solidFill>
                  <a:srgbClr val="336699"/>
                </a:solidFill>
              </a:rPr>
              <a:t>JSON</a:t>
            </a:r>
            <a:r>
              <a:rPr lang="en-US" sz="4100" b="0" i="0" u="none" strike="noStrike" cap="none" dirty="0" smtClean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 object with with the original text and the extra metadata is return to the front end.</a:t>
            </a:r>
            <a:endParaRPr lang="en-US" sz="4100" b="1" dirty="0">
              <a:solidFill>
                <a:srgbClr val="336699"/>
              </a:solidFill>
            </a:endParaRP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 charset="0"/>
              <a:buChar char="•"/>
            </a:pPr>
            <a:r>
              <a:rPr lang="en-US" sz="4100" dirty="0" smtClean="0">
                <a:solidFill>
                  <a:srgbClr val="336699"/>
                </a:solidFill>
              </a:rPr>
              <a:t>Metadata not persisted in the database is calculated.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 charset="0"/>
              <a:buChar char="•"/>
            </a:pPr>
            <a:r>
              <a:rPr lang="en-US" sz="4100" dirty="0" smtClean="0">
                <a:solidFill>
                  <a:srgbClr val="336699"/>
                </a:solidFill>
              </a:rPr>
              <a:t>Word definitions are retrieved from Wiki Dictionary.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 charset="0"/>
              <a:buChar char="•"/>
            </a:pPr>
            <a:endParaRPr lang="en-US" sz="4100" dirty="0" smtClean="0">
              <a:solidFill>
                <a:srgbClr val="336699"/>
              </a:solidFill>
            </a:endParaRP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 charset="0"/>
              <a:buChar char="•"/>
            </a:pPr>
            <a:endParaRPr lang="en-US" sz="4100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 charset="0"/>
              <a:buChar char="•"/>
            </a:pPr>
            <a:endParaRPr lang="en-US" sz="4100" i="0" u="none" strike="noStrike" cap="none" dirty="0" smtClean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Shape 101"/>
          <p:cNvSpPr txBox="1"/>
          <p:nvPr/>
        </p:nvSpPr>
        <p:spPr>
          <a:xfrm>
            <a:off x="1811950" y="33020500"/>
            <a:ext cx="9249000" cy="73686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 smtClean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Verification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 charset="0"/>
              <a:buChar char="•"/>
            </a:pPr>
            <a:r>
              <a:rPr lang="en-US" sz="4100" dirty="0" smtClean="0">
                <a:solidFill>
                  <a:srgbClr val="336699"/>
                </a:solidFill>
              </a:rPr>
              <a:t>Junit was the main tool utilized to verify the system.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 charset="0"/>
              <a:buChar char="•"/>
            </a:pPr>
            <a:r>
              <a:rPr lang="en-US" sz="4100" dirty="0">
                <a:solidFill>
                  <a:srgbClr val="336699"/>
                </a:solidFill>
              </a:rPr>
              <a:t>I</a:t>
            </a:r>
            <a:r>
              <a:rPr lang="en-US" sz="4100" i="0" u="none" strike="noStrike" cap="none" dirty="0" smtClean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mplemented several integration tests that are run before deploying to the web.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 charset="0"/>
              <a:buChar char="•"/>
            </a:pPr>
            <a:endParaRPr lang="en-US" sz="4100" i="0" u="none" strike="noStrike" cap="none" dirty="0" smtClean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Shape 102"/>
          <p:cNvSpPr txBox="1"/>
          <p:nvPr/>
        </p:nvSpPr>
        <p:spPr>
          <a:xfrm>
            <a:off x="1636400" y="12853375"/>
            <a:ext cx="29680800" cy="92133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 smtClean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Screenshots</a:t>
            </a:r>
            <a:endParaRPr lang="en-US" sz="41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Shape 106"/>
          <p:cNvSpPr txBox="1"/>
          <p:nvPr/>
        </p:nvSpPr>
        <p:spPr>
          <a:xfrm>
            <a:off x="11706700" y="6095925"/>
            <a:ext cx="10498300" cy="58587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Solution</a:t>
            </a:r>
          </a:p>
          <a:p>
            <a:pPr marL="571500" indent="-571500">
              <a:buClr>
                <a:srgbClr val="336699"/>
              </a:buClr>
              <a:buSzPct val="25000"/>
              <a:buFont typeface="Arial" charset="0"/>
              <a:buChar char="•"/>
            </a:pPr>
            <a:r>
              <a:rPr lang="en-US" sz="4100" dirty="0">
                <a:solidFill>
                  <a:srgbClr val="336699"/>
                </a:solidFill>
              </a:rPr>
              <a:t>Create a single web application that </a:t>
            </a:r>
            <a:r>
              <a:rPr lang="en-US" sz="4100" dirty="0" smtClean="0">
                <a:solidFill>
                  <a:srgbClr val="336699"/>
                </a:solidFill>
              </a:rPr>
              <a:t>analyzes the text.</a:t>
            </a:r>
          </a:p>
          <a:p>
            <a:pPr marL="571500" indent="-571500">
              <a:buClr>
                <a:srgbClr val="336699"/>
              </a:buClr>
              <a:buSzPct val="25000"/>
              <a:buFont typeface="Arial" charset="0"/>
              <a:buChar char="•"/>
            </a:pPr>
            <a:r>
              <a:rPr lang="en-US" sz="4100" dirty="0" smtClean="0">
                <a:solidFill>
                  <a:srgbClr val="336699"/>
                </a:solidFill>
              </a:rPr>
              <a:t>The </a:t>
            </a:r>
            <a:r>
              <a:rPr lang="en-US" sz="4100" dirty="0">
                <a:solidFill>
                  <a:srgbClr val="336699"/>
                </a:solidFill>
              </a:rPr>
              <a:t>result should be displayed in a simple and intuitive way</a:t>
            </a:r>
            <a:r>
              <a:rPr lang="en-US" sz="4100" dirty="0" smtClean="0">
                <a:solidFill>
                  <a:srgbClr val="336699"/>
                </a:solidFill>
              </a:rPr>
              <a:t>.</a:t>
            </a:r>
          </a:p>
          <a:p>
            <a:pPr marL="571500" indent="-571500">
              <a:buClr>
                <a:srgbClr val="336699"/>
              </a:buClr>
              <a:buSzPct val="25000"/>
              <a:buFont typeface="Arial" charset="0"/>
              <a:buChar char="•"/>
            </a:pPr>
            <a:r>
              <a:rPr lang="en-US" sz="4100" dirty="0" smtClean="0">
                <a:solidFill>
                  <a:srgbClr val="336699"/>
                </a:solidFill>
              </a:rPr>
              <a:t>The definition for the words will be displayed when clicking.</a:t>
            </a:r>
          </a:p>
          <a:p>
            <a:pPr marL="571500" indent="-571500">
              <a:buClr>
                <a:srgbClr val="336699"/>
              </a:buClr>
              <a:buSzPct val="25000"/>
              <a:buFont typeface="Arial" charset="0"/>
              <a:buChar char="•"/>
            </a:pPr>
            <a:r>
              <a:rPr lang="en-US" sz="4100" dirty="0" smtClean="0">
                <a:solidFill>
                  <a:srgbClr val="336699"/>
                </a:solidFill>
              </a:rPr>
              <a:t>The application will accept and process text, word docs, pdfs and images.</a:t>
            </a:r>
            <a:endParaRPr lang="en-US" sz="4100" dirty="0">
              <a:solidFill>
                <a:srgbClr val="336699"/>
              </a:solidFill>
            </a:endParaRPr>
          </a:p>
          <a:p>
            <a:pPr marL="571500" indent="-571500">
              <a:buClr>
                <a:srgbClr val="336699"/>
              </a:buClr>
              <a:buSzPct val="25000"/>
              <a:buFont typeface="Arial" charset="0"/>
              <a:buChar char="•"/>
            </a:pPr>
            <a:endParaRPr lang="en-US" sz="4100" dirty="0">
              <a:solidFill>
                <a:srgbClr val="336699"/>
              </a:solidFill>
            </a:endParaRP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 charset="0"/>
              <a:buChar char="•"/>
            </a:pPr>
            <a:endParaRPr sz="4100" b="0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Shape 107"/>
          <p:cNvSpPr txBox="1"/>
          <p:nvPr/>
        </p:nvSpPr>
        <p:spPr>
          <a:xfrm>
            <a:off x="6343000" y="41615475"/>
            <a:ext cx="25737000" cy="1356600"/>
          </a:xfrm>
          <a:prstGeom prst="rect">
            <a:avLst/>
          </a:prstGeom>
          <a:noFill/>
          <a:ln w="63500" cap="flat" cmpd="sng">
            <a:solidFill>
              <a:srgbClr val="0033CC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buClr>
                <a:schemeClr val="dk1"/>
              </a:buClr>
              <a:buSzPct val="25000"/>
            </a:pPr>
            <a:r>
              <a:rPr lang="en-US" sz="3000" dirty="0">
                <a:solidFill>
                  <a:schemeClr val="dk1"/>
                </a:solidFill>
              </a:rPr>
              <a:t>The material presented in this poster is based upon the work supported by my mentor Leila Zahedi and Instructor, Prof. </a:t>
            </a:r>
            <a:r>
              <a:rPr lang="en-US" sz="3000" dirty="0" err="1">
                <a:solidFill>
                  <a:schemeClr val="dk1"/>
                </a:solidFill>
              </a:rPr>
              <a:t>Masoud</a:t>
            </a:r>
            <a:r>
              <a:rPr lang="en-US" sz="3000" dirty="0">
                <a:solidFill>
                  <a:schemeClr val="dk1"/>
                </a:solidFill>
              </a:rPr>
              <a:t> </a:t>
            </a:r>
            <a:r>
              <a:rPr lang="en-US" sz="3000" dirty="0" err="1">
                <a:solidFill>
                  <a:schemeClr val="dk1"/>
                </a:solidFill>
              </a:rPr>
              <a:t>Sadjadi</a:t>
            </a:r>
            <a:r>
              <a:rPr lang="en-US" sz="3000" dirty="0">
                <a:solidFill>
                  <a:schemeClr val="dk1"/>
                </a:solidFill>
              </a:rPr>
              <a:t> I am thankful to the help that I received from my group member </a:t>
            </a:r>
            <a:r>
              <a:rPr lang="en-US" sz="3000" dirty="0" err="1">
                <a:solidFill>
                  <a:schemeClr val="dk1"/>
                </a:solidFill>
              </a:rPr>
              <a:t>Milad</a:t>
            </a:r>
            <a:r>
              <a:rPr lang="en-US" sz="3000" dirty="0">
                <a:solidFill>
                  <a:schemeClr val="dk1"/>
                </a:solidFill>
              </a:rPr>
              <a:t> </a:t>
            </a:r>
            <a:r>
              <a:rPr lang="en-US" sz="3000" dirty="0" err="1">
                <a:solidFill>
                  <a:schemeClr val="dk1"/>
                </a:solidFill>
              </a:rPr>
              <a:t>Ebrahimi</a:t>
            </a:r>
            <a:r>
              <a:rPr lang="en-US" sz="3000" dirty="0">
                <a:solidFill>
                  <a:schemeClr val="dk1"/>
                </a:solidFill>
              </a:rPr>
              <a:t>.</a:t>
            </a:r>
            <a:endParaRPr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7203" y="725378"/>
            <a:ext cx="4755536" cy="423234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52736" y="533387"/>
            <a:ext cx="5648012" cy="461633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9985" y="13632459"/>
            <a:ext cx="4696015" cy="834847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0888" y="13610192"/>
            <a:ext cx="4700016" cy="835558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5792" y="13625348"/>
            <a:ext cx="4700016" cy="835558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47"/>
          <a:stretch/>
        </p:blipFill>
        <p:spPr>
          <a:xfrm>
            <a:off x="12666408" y="33989962"/>
            <a:ext cx="8696034" cy="619903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92638" y="25102921"/>
            <a:ext cx="6843573" cy="668902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76971" y="28346365"/>
            <a:ext cx="7023777" cy="326457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415"/>
          <a:stretch/>
        </p:blipFill>
        <p:spPr>
          <a:xfrm>
            <a:off x="2274244" y="36884011"/>
            <a:ext cx="8462179" cy="310282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7067" y="13773255"/>
            <a:ext cx="12303681" cy="8059767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823746"/>
            <a:ext cx="3973530" cy="3859348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2866</TotalTime>
  <Words>406</Words>
  <Application>Microsoft Macintosh PowerPoint</Application>
  <PresentationFormat>Custom</PresentationFormat>
  <Paragraphs>53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Times New Roman</vt:lpstr>
      <vt:lpstr>Arial</vt:lpstr>
      <vt:lpstr>Diseño predeterminado</vt:lpstr>
      <vt:lpstr>PowerPoint Presentation</vt:lpstr>
    </vt:vector>
  </TitlesOfParts>
  <LinksUpToDate>false</LinksUpToDate>
  <SharedDoc>false</SharedDoc>
  <HyperlinksChanged>false</HyperlinksChanged>
  <AppVersion>15.0040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Alfredo Lopez</cp:lastModifiedBy>
  <cp:revision>52</cp:revision>
  <cp:lastPrinted>2017-11-27T14:47:22Z</cp:lastPrinted>
  <dcterms:modified xsi:type="dcterms:W3CDTF">2017-11-27T15:38:27Z</dcterms:modified>
</cp:coreProperties>
</file>