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87"/>
  </p:notesMasterIdLst>
  <p:sldIdLst>
    <p:sldId id="256" r:id="rId2"/>
    <p:sldId id="257" r:id="rId3"/>
    <p:sldId id="337" r:id="rId4"/>
    <p:sldId id="336" r:id="rId5"/>
    <p:sldId id="258" r:id="rId6"/>
    <p:sldId id="338" r:id="rId7"/>
    <p:sldId id="341" r:id="rId8"/>
    <p:sldId id="339"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D36A57-87EA-43A0-8AC1-A291E0066611}" type="doc">
      <dgm:prSet loTypeId="urn:microsoft.com/office/officeart/2005/8/layout/venn2" loCatId="relationship" qsTypeId="urn:microsoft.com/office/officeart/2005/8/quickstyle/simple1" qsCatId="simple" csTypeId="urn:microsoft.com/office/officeart/2005/8/colors/accent1_2" csCatId="accent1" phldr="1"/>
      <dgm:spPr/>
    </dgm:pt>
    <dgm:pt modelId="{F43BEE8D-AB4C-450D-8A1B-DAD95E9D3ED9}">
      <dgm:prSet phldrT="[Text]" custT="1"/>
      <dgm:spPr/>
      <dgm:t>
        <a:bodyPr/>
        <a:lstStyle/>
        <a:p>
          <a:r>
            <a:rPr lang="en-US" sz="2000" dirty="0" smtClean="0"/>
            <a:t>Administrators</a:t>
          </a:r>
          <a:endParaRPr lang="en-US" sz="2000" dirty="0"/>
        </a:p>
      </dgm:t>
    </dgm:pt>
    <dgm:pt modelId="{C972014D-6E49-4797-8F7C-176120F83DFC}" type="parTrans" cxnId="{A7459429-BBE7-49EF-B430-A565DFC7293C}">
      <dgm:prSet/>
      <dgm:spPr/>
      <dgm:t>
        <a:bodyPr/>
        <a:lstStyle/>
        <a:p>
          <a:endParaRPr lang="en-US" sz="2000"/>
        </a:p>
      </dgm:t>
    </dgm:pt>
    <dgm:pt modelId="{898052C3-0798-4F3F-B3F3-46DCD045C8EE}" type="sibTrans" cxnId="{A7459429-BBE7-49EF-B430-A565DFC7293C}">
      <dgm:prSet/>
      <dgm:spPr/>
      <dgm:t>
        <a:bodyPr/>
        <a:lstStyle/>
        <a:p>
          <a:endParaRPr lang="en-US" sz="2000"/>
        </a:p>
      </dgm:t>
    </dgm:pt>
    <dgm:pt modelId="{3A142DEA-77F6-4A32-81F3-6732C775B084}">
      <dgm:prSet phldrT="[Text]" custT="1"/>
      <dgm:spPr/>
      <dgm:t>
        <a:bodyPr/>
        <a:lstStyle/>
        <a:p>
          <a:r>
            <a:rPr lang="en-US" sz="2000" dirty="0" smtClean="0"/>
            <a:t>Supervisors</a:t>
          </a:r>
          <a:endParaRPr lang="en-US" sz="2000" dirty="0"/>
        </a:p>
      </dgm:t>
    </dgm:pt>
    <dgm:pt modelId="{1E0D7016-6088-47F8-869C-D0CB5AEE98E2}" type="parTrans" cxnId="{EFDAEA51-26BF-4EB1-AD5B-D93F3B353B0B}">
      <dgm:prSet/>
      <dgm:spPr/>
      <dgm:t>
        <a:bodyPr/>
        <a:lstStyle/>
        <a:p>
          <a:endParaRPr lang="en-US" sz="2000"/>
        </a:p>
      </dgm:t>
    </dgm:pt>
    <dgm:pt modelId="{CAF195E9-88ED-453E-84DE-3ACA5C09C202}" type="sibTrans" cxnId="{EFDAEA51-26BF-4EB1-AD5B-D93F3B353B0B}">
      <dgm:prSet/>
      <dgm:spPr/>
      <dgm:t>
        <a:bodyPr/>
        <a:lstStyle/>
        <a:p>
          <a:endParaRPr lang="en-US" sz="2000"/>
        </a:p>
      </dgm:t>
    </dgm:pt>
    <dgm:pt modelId="{C3268F0E-81C1-4149-9E2C-84266C8BD88A}">
      <dgm:prSet phldrT="[Text]" custT="1"/>
      <dgm:spPr/>
      <dgm:t>
        <a:bodyPr/>
        <a:lstStyle/>
        <a:p>
          <a:r>
            <a:rPr lang="en-US" sz="2000" dirty="0" smtClean="0"/>
            <a:t>Officers</a:t>
          </a:r>
          <a:endParaRPr lang="en-US" sz="2000" dirty="0"/>
        </a:p>
      </dgm:t>
    </dgm:pt>
    <dgm:pt modelId="{C77A9F65-6726-4C99-A8CE-43B544400D6F}" type="parTrans" cxnId="{AC2CC00C-ECB2-4E8C-9078-0F743B3F942D}">
      <dgm:prSet/>
      <dgm:spPr/>
      <dgm:t>
        <a:bodyPr/>
        <a:lstStyle/>
        <a:p>
          <a:endParaRPr lang="en-US" sz="2000"/>
        </a:p>
      </dgm:t>
    </dgm:pt>
    <dgm:pt modelId="{F884469E-FD87-4695-BAE6-60864B887E1B}" type="sibTrans" cxnId="{AC2CC00C-ECB2-4E8C-9078-0F743B3F942D}">
      <dgm:prSet/>
      <dgm:spPr/>
      <dgm:t>
        <a:bodyPr/>
        <a:lstStyle/>
        <a:p>
          <a:endParaRPr lang="en-US" sz="2000"/>
        </a:p>
      </dgm:t>
    </dgm:pt>
    <dgm:pt modelId="{C9C23430-E77B-430B-8E25-47C3416CDF98}" type="pres">
      <dgm:prSet presAssocID="{97D36A57-87EA-43A0-8AC1-A291E0066611}" presName="Name0" presStyleCnt="0">
        <dgm:presLayoutVars>
          <dgm:chMax val="7"/>
          <dgm:resizeHandles val="exact"/>
        </dgm:presLayoutVars>
      </dgm:prSet>
      <dgm:spPr/>
    </dgm:pt>
    <dgm:pt modelId="{585A5828-7CFF-4924-B9C0-C7EBA6EE15ED}" type="pres">
      <dgm:prSet presAssocID="{97D36A57-87EA-43A0-8AC1-A291E0066611}" presName="comp1" presStyleCnt="0"/>
      <dgm:spPr/>
    </dgm:pt>
    <dgm:pt modelId="{6EA1137E-145D-4F62-A804-8D897428700B}" type="pres">
      <dgm:prSet presAssocID="{97D36A57-87EA-43A0-8AC1-A291E0066611}" presName="circle1" presStyleLbl="node1" presStyleIdx="0" presStyleCnt="3" custScaleX="118033"/>
      <dgm:spPr/>
      <dgm:t>
        <a:bodyPr/>
        <a:lstStyle/>
        <a:p>
          <a:endParaRPr lang="en-US"/>
        </a:p>
      </dgm:t>
    </dgm:pt>
    <dgm:pt modelId="{5FA55CA5-342C-4F68-8634-C41215714D6B}" type="pres">
      <dgm:prSet presAssocID="{97D36A57-87EA-43A0-8AC1-A291E0066611}" presName="c1text" presStyleLbl="node1" presStyleIdx="0" presStyleCnt="3">
        <dgm:presLayoutVars>
          <dgm:bulletEnabled val="1"/>
        </dgm:presLayoutVars>
      </dgm:prSet>
      <dgm:spPr/>
      <dgm:t>
        <a:bodyPr/>
        <a:lstStyle/>
        <a:p>
          <a:endParaRPr lang="en-US"/>
        </a:p>
      </dgm:t>
    </dgm:pt>
    <dgm:pt modelId="{A4EFFB59-EC46-405D-93FB-F012FBFAD9C6}" type="pres">
      <dgm:prSet presAssocID="{97D36A57-87EA-43A0-8AC1-A291E0066611}" presName="comp2" presStyleCnt="0"/>
      <dgm:spPr/>
    </dgm:pt>
    <dgm:pt modelId="{687425C1-21C0-4832-B437-76AF206C08A3}" type="pres">
      <dgm:prSet presAssocID="{97D36A57-87EA-43A0-8AC1-A291E0066611}" presName="circle2" presStyleLbl="node1" presStyleIdx="1" presStyleCnt="3" custScaleX="113661"/>
      <dgm:spPr/>
      <dgm:t>
        <a:bodyPr/>
        <a:lstStyle/>
        <a:p>
          <a:endParaRPr lang="en-US"/>
        </a:p>
      </dgm:t>
    </dgm:pt>
    <dgm:pt modelId="{1498CB59-E1B9-47EC-BA2C-3DB13B4FD85D}" type="pres">
      <dgm:prSet presAssocID="{97D36A57-87EA-43A0-8AC1-A291E0066611}" presName="c2text" presStyleLbl="node1" presStyleIdx="1" presStyleCnt="3">
        <dgm:presLayoutVars>
          <dgm:bulletEnabled val="1"/>
        </dgm:presLayoutVars>
      </dgm:prSet>
      <dgm:spPr/>
      <dgm:t>
        <a:bodyPr/>
        <a:lstStyle/>
        <a:p>
          <a:endParaRPr lang="en-US"/>
        </a:p>
      </dgm:t>
    </dgm:pt>
    <dgm:pt modelId="{BC29D23F-FCF9-4FB8-AD4E-E34AACAEB63F}" type="pres">
      <dgm:prSet presAssocID="{97D36A57-87EA-43A0-8AC1-A291E0066611}" presName="comp3" presStyleCnt="0"/>
      <dgm:spPr/>
    </dgm:pt>
    <dgm:pt modelId="{E1D51325-6B7A-4CEF-85C3-5F0B1C0E2E7C}" type="pres">
      <dgm:prSet presAssocID="{97D36A57-87EA-43A0-8AC1-A291E0066611}" presName="circle3" presStyleLbl="node1" presStyleIdx="2" presStyleCnt="3" custScaleX="118033"/>
      <dgm:spPr/>
      <dgm:t>
        <a:bodyPr/>
        <a:lstStyle/>
        <a:p>
          <a:endParaRPr lang="en-US"/>
        </a:p>
      </dgm:t>
    </dgm:pt>
    <dgm:pt modelId="{E1632419-4DD6-433E-8ADA-2EE096B9EC19}" type="pres">
      <dgm:prSet presAssocID="{97D36A57-87EA-43A0-8AC1-A291E0066611}" presName="c3text" presStyleLbl="node1" presStyleIdx="2" presStyleCnt="3">
        <dgm:presLayoutVars>
          <dgm:bulletEnabled val="1"/>
        </dgm:presLayoutVars>
      </dgm:prSet>
      <dgm:spPr/>
      <dgm:t>
        <a:bodyPr/>
        <a:lstStyle/>
        <a:p>
          <a:endParaRPr lang="en-US"/>
        </a:p>
      </dgm:t>
    </dgm:pt>
  </dgm:ptLst>
  <dgm:cxnLst>
    <dgm:cxn modelId="{F047709E-E264-486B-9FCE-0DE2AFF8A221}" type="presOf" srcId="{C3268F0E-81C1-4149-9E2C-84266C8BD88A}" destId="{E1D51325-6B7A-4CEF-85C3-5F0B1C0E2E7C}" srcOrd="0" destOrd="0" presId="urn:microsoft.com/office/officeart/2005/8/layout/venn2"/>
    <dgm:cxn modelId="{6094BB5C-4FC7-4BD7-91FA-7916C3FA87F9}" type="presOf" srcId="{3A142DEA-77F6-4A32-81F3-6732C775B084}" destId="{1498CB59-E1B9-47EC-BA2C-3DB13B4FD85D}" srcOrd="1" destOrd="0" presId="urn:microsoft.com/office/officeart/2005/8/layout/venn2"/>
    <dgm:cxn modelId="{A7459429-BBE7-49EF-B430-A565DFC7293C}" srcId="{97D36A57-87EA-43A0-8AC1-A291E0066611}" destId="{F43BEE8D-AB4C-450D-8A1B-DAD95E9D3ED9}" srcOrd="0" destOrd="0" parTransId="{C972014D-6E49-4797-8F7C-176120F83DFC}" sibTransId="{898052C3-0798-4F3F-B3F3-46DCD045C8EE}"/>
    <dgm:cxn modelId="{7B4FBCD9-4F46-44F4-B1D7-2715A37470C5}" type="presOf" srcId="{F43BEE8D-AB4C-450D-8A1B-DAD95E9D3ED9}" destId="{6EA1137E-145D-4F62-A804-8D897428700B}" srcOrd="0" destOrd="0" presId="urn:microsoft.com/office/officeart/2005/8/layout/venn2"/>
    <dgm:cxn modelId="{EBBD4CF7-2EA9-4CE6-808E-A483412B0D06}" type="presOf" srcId="{97D36A57-87EA-43A0-8AC1-A291E0066611}" destId="{C9C23430-E77B-430B-8E25-47C3416CDF98}" srcOrd="0" destOrd="0" presId="urn:microsoft.com/office/officeart/2005/8/layout/venn2"/>
    <dgm:cxn modelId="{30E9B40E-81AB-4002-B7AC-32D1E798CC92}" type="presOf" srcId="{F43BEE8D-AB4C-450D-8A1B-DAD95E9D3ED9}" destId="{5FA55CA5-342C-4F68-8634-C41215714D6B}" srcOrd="1" destOrd="0" presId="urn:microsoft.com/office/officeart/2005/8/layout/venn2"/>
    <dgm:cxn modelId="{8A763580-38F2-4090-8CC5-68420473C468}" type="presOf" srcId="{C3268F0E-81C1-4149-9E2C-84266C8BD88A}" destId="{E1632419-4DD6-433E-8ADA-2EE096B9EC19}" srcOrd="1" destOrd="0" presId="urn:microsoft.com/office/officeart/2005/8/layout/venn2"/>
    <dgm:cxn modelId="{AC2CC00C-ECB2-4E8C-9078-0F743B3F942D}" srcId="{97D36A57-87EA-43A0-8AC1-A291E0066611}" destId="{C3268F0E-81C1-4149-9E2C-84266C8BD88A}" srcOrd="2" destOrd="0" parTransId="{C77A9F65-6726-4C99-A8CE-43B544400D6F}" sibTransId="{F884469E-FD87-4695-BAE6-60864B887E1B}"/>
    <dgm:cxn modelId="{4CE0BB23-5832-423A-8DCA-ECE19C5A7F9C}" type="presOf" srcId="{3A142DEA-77F6-4A32-81F3-6732C775B084}" destId="{687425C1-21C0-4832-B437-76AF206C08A3}" srcOrd="0" destOrd="0" presId="urn:microsoft.com/office/officeart/2005/8/layout/venn2"/>
    <dgm:cxn modelId="{EFDAEA51-26BF-4EB1-AD5B-D93F3B353B0B}" srcId="{97D36A57-87EA-43A0-8AC1-A291E0066611}" destId="{3A142DEA-77F6-4A32-81F3-6732C775B084}" srcOrd="1" destOrd="0" parTransId="{1E0D7016-6088-47F8-869C-D0CB5AEE98E2}" sibTransId="{CAF195E9-88ED-453E-84DE-3ACA5C09C202}"/>
    <dgm:cxn modelId="{0A3C8F15-0E52-4BF8-ACCF-455800A70B7D}" type="presParOf" srcId="{C9C23430-E77B-430B-8E25-47C3416CDF98}" destId="{585A5828-7CFF-4924-B9C0-C7EBA6EE15ED}" srcOrd="0" destOrd="0" presId="urn:microsoft.com/office/officeart/2005/8/layout/venn2"/>
    <dgm:cxn modelId="{9AEF2022-97A0-4A64-A861-A8392776B53D}" type="presParOf" srcId="{585A5828-7CFF-4924-B9C0-C7EBA6EE15ED}" destId="{6EA1137E-145D-4F62-A804-8D897428700B}" srcOrd="0" destOrd="0" presId="urn:microsoft.com/office/officeart/2005/8/layout/venn2"/>
    <dgm:cxn modelId="{6798898B-B9D9-4871-B08A-4EDA8B125F41}" type="presParOf" srcId="{585A5828-7CFF-4924-B9C0-C7EBA6EE15ED}" destId="{5FA55CA5-342C-4F68-8634-C41215714D6B}" srcOrd="1" destOrd="0" presId="urn:microsoft.com/office/officeart/2005/8/layout/venn2"/>
    <dgm:cxn modelId="{6F5E30B8-5D8E-425F-AAAB-63FFBD6019A9}" type="presParOf" srcId="{C9C23430-E77B-430B-8E25-47C3416CDF98}" destId="{A4EFFB59-EC46-405D-93FB-F012FBFAD9C6}" srcOrd="1" destOrd="0" presId="urn:microsoft.com/office/officeart/2005/8/layout/venn2"/>
    <dgm:cxn modelId="{C9CAACE7-D1A8-45A3-BD17-785C6FBB8148}" type="presParOf" srcId="{A4EFFB59-EC46-405D-93FB-F012FBFAD9C6}" destId="{687425C1-21C0-4832-B437-76AF206C08A3}" srcOrd="0" destOrd="0" presId="urn:microsoft.com/office/officeart/2005/8/layout/venn2"/>
    <dgm:cxn modelId="{A7727B5D-CA06-40C2-8139-3AF542930B36}" type="presParOf" srcId="{A4EFFB59-EC46-405D-93FB-F012FBFAD9C6}" destId="{1498CB59-E1B9-47EC-BA2C-3DB13B4FD85D}" srcOrd="1" destOrd="0" presId="urn:microsoft.com/office/officeart/2005/8/layout/venn2"/>
    <dgm:cxn modelId="{C5C7E3FC-92EC-41A9-AFFD-CA0E8F96529E}" type="presParOf" srcId="{C9C23430-E77B-430B-8E25-47C3416CDF98}" destId="{BC29D23F-FCF9-4FB8-AD4E-E34AACAEB63F}" srcOrd="2" destOrd="0" presId="urn:microsoft.com/office/officeart/2005/8/layout/venn2"/>
    <dgm:cxn modelId="{BF9230DF-E92A-47EC-A9FD-44E214C4CFBF}" type="presParOf" srcId="{BC29D23F-FCF9-4FB8-AD4E-E34AACAEB63F}" destId="{E1D51325-6B7A-4CEF-85C3-5F0B1C0E2E7C}" srcOrd="0" destOrd="0" presId="urn:microsoft.com/office/officeart/2005/8/layout/venn2"/>
    <dgm:cxn modelId="{C8426923-04D5-495B-BBD0-A32CC2376D4B}" type="presParOf" srcId="{BC29D23F-FCF9-4FB8-AD4E-E34AACAEB63F}" destId="{E1632419-4DD6-433E-8ADA-2EE096B9EC19}"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A1137E-145D-4F62-A804-8D897428700B}">
      <dsp:nvSpPr>
        <dsp:cNvPr id="0" name=""/>
        <dsp:cNvSpPr/>
      </dsp:nvSpPr>
      <dsp:spPr>
        <a:xfrm>
          <a:off x="990595" y="0"/>
          <a:ext cx="5486409" cy="46482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Administrators</a:t>
          </a:r>
          <a:endParaRPr lang="en-US" sz="2000" kern="1200" dirty="0"/>
        </a:p>
      </dsp:txBody>
      <dsp:txXfrm>
        <a:off x="2775049" y="232409"/>
        <a:ext cx="1917500" cy="697230"/>
      </dsp:txXfrm>
    </dsp:sp>
    <dsp:sp modelId="{687425C1-21C0-4832-B437-76AF206C08A3}">
      <dsp:nvSpPr>
        <dsp:cNvPr id="0" name=""/>
        <dsp:cNvSpPr/>
      </dsp:nvSpPr>
      <dsp:spPr>
        <a:xfrm>
          <a:off x="1752603" y="1162049"/>
          <a:ext cx="3962392" cy="348615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Supervisors</a:t>
          </a:r>
          <a:endParaRPr lang="en-US" sz="2000" kern="1200" dirty="0"/>
        </a:p>
      </dsp:txBody>
      <dsp:txXfrm>
        <a:off x="2810562" y="1379934"/>
        <a:ext cx="1846475" cy="653653"/>
      </dsp:txXfrm>
    </dsp:sp>
    <dsp:sp modelId="{E1D51325-6B7A-4CEF-85C3-5F0B1C0E2E7C}">
      <dsp:nvSpPr>
        <dsp:cNvPr id="0" name=""/>
        <dsp:cNvSpPr/>
      </dsp:nvSpPr>
      <dsp:spPr>
        <a:xfrm>
          <a:off x="2362197" y="2324100"/>
          <a:ext cx="2743204" cy="23241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kern="1200" dirty="0" smtClean="0"/>
            <a:t>Officers</a:t>
          </a:r>
          <a:endParaRPr lang="en-US" sz="2000" kern="1200" dirty="0"/>
        </a:p>
      </dsp:txBody>
      <dsp:txXfrm>
        <a:off x="2763930" y="2905125"/>
        <a:ext cx="1939738" cy="116205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wrap="square" lIns="91425" tIns="91425" rIns="91425" bIns="91425" anchor="t" anchorCtr="0"/>
          <a:lstStyle>
            <a:lvl1pPr marL="0" marR="0" lvl="0" indent="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wrap="square" lIns="91425" tIns="91425" rIns="91425" bIns="91425" anchor="t" anchorCtr="0"/>
          <a:lstStyle>
            <a:lvl1pPr marL="0" marR="0" lvl="0" indent="0" algn="r"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wrap="square" lIns="91425" tIns="91425" rIns="91425" bIns="91425" anchor="t" anchorCtr="0"/>
          <a:lstStyle>
            <a:lvl1pPr marL="0" marR="0" lvl="0" indent="0" algn="l" rtl="0">
              <a:spcBef>
                <a:spcPts val="36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SzPts val="1200"/>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SzPts val="1200"/>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SzPts val="1200"/>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SzPts val="1200"/>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5013970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7 seconds.( I will select 2 best slides (i will give them extra points and students will present for CIS committee)</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Arial"/>
              <a:buNone/>
            </a:pPr>
            <a:r>
              <a:rPr lang="en-US" sz="1200" b="0" i="0" u="none" strike="noStrike" cap="none">
                <a:solidFill>
                  <a:schemeClr val="dk1"/>
                </a:solidFill>
                <a:latin typeface="Calibri"/>
                <a:ea typeface="Calibri"/>
                <a:cs typeface="Calibri"/>
                <a:sym typeface="Calibri"/>
              </a:rPr>
              <a:t>List the user stories that you worked on them.(put in order of importance). Stay focused on the parts that you have been working. </a:t>
            </a: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90" name="Shape 190"/>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6" name="Shape 196"/>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Arial"/>
              <a:buNone/>
            </a:pPr>
            <a:r>
              <a:rPr lang="en-US" sz="1200" b="0" i="0" u="none" strike="noStrike" cap="none">
                <a:solidFill>
                  <a:schemeClr val="dk1"/>
                </a:solidFill>
                <a:latin typeface="Calibri"/>
                <a:ea typeface="Calibri"/>
                <a:cs typeface="Calibri"/>
                <a:sym typeface="Calibri"/>
              </a:rPr>
              <a:t>List the user stories that you worked on them.(put in order of importance). Stay focused on the parts that you have been working. </a:t>
            </a: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97" name="Shape 197"/>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3" name="Shape 203"/>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Arial"/>
              <a:buNone/>
            </a:pPr>
            <a:r>
              <a:rPr lang="en-US" sz="1200" b="0" i="0" u="none" strike="noStrike" cap="none">
                <a:solidFill>
                  <a:schemeClr val="dk1"/>
                </a:solidFill>
                <a:latin typeface="Calibri"/>
                <a:ea typeface="Calibri"/>
                <a:cs typeface="Calibri"/>
                <a:sym typeface="Calibri"/>
              </a:rPr>
              <a:t>List the user stories that you worked on them.(put in order of importance). Stay focused on the parts that you have been working. </a:t>
            </a: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04" name="Shape 204"/>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7" name="Shape 217"/>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18" name="Shape 218"/>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0" name="Shape 23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31" name="Shape 23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6" name="Shape 236"/>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37" name="Shape 237"/>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50" name="Shape 2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5" name="Shape 25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56" name="Shape 256"/>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1" name="Shape 261"/>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62" name="Shape 262"/>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69" name="Shape 2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76" name="Shape 276"/>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83" name="Shape 2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0" name="Shape 29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291" name="Shape 29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298" name="Shape 2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3" name="Shape 30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04" name="Shape 30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9" name="Shape 309"/>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10" name="Shape 310"/>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29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17" name="Shape 3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Shape 3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2" name="Shape 32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23" name="Shape 32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28" name="Shape 328"/>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29" name="Shape 329"/>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36" name="Shape 3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42" name="Shape 34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43" name="Shape 34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50" name="Shape 35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51" name="Shape 35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Shape 35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58" name="Shape 3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64" name="Shape 364"/>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65" name="Shape 365"/>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72" name="Shape 3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Shape 3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79" name="Shape 379"/>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80" name="Shape 380"/>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39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387" name="Shape 3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Show the Use Case Diagram for the whole project.</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Highlight your use cases.</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Shape 3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2" name="Shape 39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93" name="Shape 39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8" name="Shape 398"/>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399" name="Shape 399"/>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Shape 40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06" name="Shape 4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1" name="Shape 411"/>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12" name="Shape 412"/>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17" name="Shape 417"/>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18" name="Shape 418"/>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23" name="Shape 42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24" name="Shape 42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Shape 43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31" name="Shape 4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37" name="Shape 437"/>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38" name="Shape 438"/>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48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Shape 445"/>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46" name="Shape 4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Shape 4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53" name="Shape 45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54" name="Shape 45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Show the Use Case Diagram for the whole project.</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Highlight your use cases.</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Shape 460"/>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61" name="Shape 4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Shape 4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66" name="Shape 466"/>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67" name="Shape 467"/>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Shape 4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72" name="Shape 47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73" name="Shape 47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Shape 47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80" name="Shape 4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Shape 4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85" name="Shape 48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86" name="Shape 486"/>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Shape 4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91" name="Shape 491"/>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492" name="Shape 492"/>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Shape 49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499" name="Shape 4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Shape 5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04" name="Shape 504"/>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05" name="Shape 505"/>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Shape 5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10" name="Shape 51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11" name="Shape 51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59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Shape 51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18" name="Shape 5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Show the Use Case Diagram for the whole project.</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Highlight your use cases.</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Shape 52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24" name="Shape 524"/>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25" name="Shape 525"/>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Shape 5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32" name="Shape 53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33" name="Shape 53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Shape 53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40" name="Shape 5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Shape 5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46" name="Shape 546"/>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47" name="Shape 547"/>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55" name="Shape 5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Shape 5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62" name="Shape 56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63" name="Shape 56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Shape 56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70" name="Shape 5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Shape 5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75" name="Shape 57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76" name="Shape 576"/>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Shape 5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81" name="Shape 581"/>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82" name="Shape 582"/>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69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Shape 588"/>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589" name="Shape 5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 name="Shape 16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5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Show the Use Case Diagram for the whole project.</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Highlight your use cases.</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64" name="Shape 16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Shape 5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94" name="Shape 594"/>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595" name="Shape 595"/>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Shape 5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00" name="Shape 60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601" name="Shape 60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Shape 607"/>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08" name="Shape 6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Shape 6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14" name="Shape 614"/>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615" name="Shape 615"/>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Shape 6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22" name="Shape 62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60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The most important user story you worked on it. You have to describe this one very well and be proud of that.</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Go into the details of the most important/significant tasks using bullet lists or visual graphs or state chart diagram</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mandatory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623" name="Shape 62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Shape 629"/>
          <p:cNvSpPr txBox="1">
            <a:spLocks noGrp="1"/>
          </p:cNvSpPr>
          <p:nvPr>
            <p:ph type="body" idx="1"/>
          </p:nvPr>
        </p:nvSpPr>
        <p:spPr>
          <a:xfrm>
            <a:off x="685800" y="4343400"/>
            <a:ext cx="5486399" cy="4114800"/>
          </a:xfrm>
          <a:prstGeom prst="rect">
            <a:avLst/>
          </a:prstGeom>
        </p:spPr>
        <p:txBody>
          <a:bodyPr wrap="square" lIns="91425" tIns="91425" rIns="91425" bIns="91425" anchor="t" anchorCtr="0">
            <a:noAutofit/>
          </a:bodyPr>
          <a:lstStyle/>
          <a:p>
            <a:pPr lvl="0">
              <a:spcBef>
                <a:spcPts val="0"/>
              </a:spcBef>
              <a:buNone/>
            </a:pPr>
            <a:endParaRPr/>
          </a:p>
        </p:txBody>
      </p:sp>
      <p:sp>
        <p:nvSpPr>
          <p:cNvPr id="630" name="Shape 6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Shape 63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36" name="Shape 636"/>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The tile of user story</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Go into the details of the most important/significant tasks using bullet lists or visual graphs or state chart diagram</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Demo using </a:t>
            </a:r>
            <a:r>
              <a:rPr lang="en-US" sz="1200" b="1" i="0" u="none" strike="noStrike" cap="none">
                <a:solidFill>
                  <a:schemeClr val="dk1"/>
                </a:solidFill>
                <a:latin typeface="Calibri"/>
                <a:ea typeface="Calibri"/>
                <a:cs typeface="Calibri"/>
                <a:sym typeface="Calibri"/>
              </a:rPr>
              <a:t>screenshots or GIF</a:t>
            </a:r>
            <a:r>
              <a:rPr lang="en-US" sz="1200" b="0" i="0" u="none" strike="noStrike" cap="none">
                <a:solidFill>
                  <a:schemeClr val="dk1"/>
                </a:solidFill>
                <a:latin typeface="Calibri"/>
                <a:ea typeface="Calibri"/>
                <a:cs typeface="Calibri"/>
                <a:sym typeface="Calibri"/>
              </a:rPr>
              <a:t> (in another separate page if required)</a:t>
            </a:r>
          </a:p>
          <a:p>
            <a:pPr marL="457200" marR="0" lvl="0" indent="-228600" algn="l" rtl="0">
              <a:spcBef>
                <a:spcPts val="36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Sequence Diagram for this user story is optional</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637" name="Shape 637"/>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Shape 6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45" name="Shape 645"/>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46" name="Shape 646"/>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Shape 65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53" name="Shape 65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54" name="Shape 65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79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Shape 6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1" name="Shape 661"/>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62" name="Shape 662"/>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0" name="Shape 170"/>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System design: Highlight the parts that you contributed to them.</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 System decomposition; identify the architecture patterns used </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2. System deployment – h/w and s/w requirements </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r>
              <a:rPr lang="en-US" sz="1200" b="0" i="0" u="none" strike="noStrike" cap="none">
                <a:solidFill>
                  <a:schemeClr val="dk1"/>
                </a:solidFill>
                <a:latin typeface="Calibri"/>
                <a:ea typeface="Calibri"/>
                <a:cs typeface="Calibri"/>
                <a:sym typeface="Calibri"/>
              </a:rPr>
              <a:t/>
            </a:r>
            <a:br>
              <a:rPr lang="en-US" sz="1200" b="0" i="0" u="none" strike="noStrike" cap="none">
                <a:solidFill>
                  <a:schemeClr val="dk1"/>
                </a:solidFill>
                <a:latin typeface="Calibri"/>
                <a:ea typeface="Calibri"/>
                <a:cs typeface="Calibri"/>
                <a:sym typeface="Calibri"/>
              </a:rPr>
            </a:br>
            <a:endParaRPr lang="en-US"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71" name="Shape 171"/>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Shape 6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69" name="Shape 669"/>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70" name="Shape 670"/>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Shape 6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7" name="Shape 677"/>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78" name="Shape 678"/>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Shape 6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85" name="Shape 685"/>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86" name="Shape 686"/>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Shape 6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93" name="Shape 693"/>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Introduce the problem that the whole project (in all versions) tackles with GIF or screenshot. </a:t>
            </a:r>
          </a:p>
          <a:p>
            <a:pPr marL="0" marR="0" lvl="0" indent="-762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694" name="Shape 694"/>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Shape 7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1" name="Shape 701"/>
          <p:cNvSpPr txBox="1">
            <a:spLocks noGrp="1"/>
          </p:cNvSpPr>
          <p:nvPr>
            <p:ph type="body" idx="1"/>
          </p:nvPr>
        </p:nvSpPr>
        <p:spPr>
          <a:xfrm>
            <a:off x="685800" y="4343400"/>
            <a:ext cx="5486399"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a:t>
            </a:r>
          </a:p>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Summarize your contribution, mention your effort for Scrum, Mingle, Github, Google Drive Documentation and minutes</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Include your contact information</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Ask if anyone has any questions for you.</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Thank your audience</a:t>
            </a: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702" name="Shape 702"/>
          <p:cNvSpPr txBox="1">
            <a:spLocks noGrp="1"/>
          </p:cNvSpPr>
          <p:nvPr>
            <p:ph type="sldNum" idx="12"/>
          </p:nvPr>
        </p:nvSpPr>
        <p:spPr>
          <a:xfrm>
            <a:off x="3884612" y="8685213"/>
            <a:ext cx="2971799"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85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2" name="Shape 182"/>
          <p:cNvSpPr txBox="1">
            <a:spLocks noGrp="1"/>
          </p:cNvSpPr>
          <p:nvPr>
            <p:ph type="body" id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19050" algn="l" rtl="0">
              <a:spcBef>
                <a:spcPts val="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10 seconds.Minimal class diagram. Highlight the classes that you created/modified</a:t>
            </a:r>
          </a:p>
          <a:p>
            <a:pPr marL="0" marR="0" lvl="0" indent="-19050" algn="l" rtl="0">
              <a:spcBef>
                <a:spcPts val="360"/>
              </a:spcBef>
              <a:spcAft>
                <a:spcPts val="0"/>
              </a:spcAft>
              <a:buClr>
                <a:schemeClr val="dk1"/>
              </a:buClr>
              <a:buSzPts val="300"/>
              <a:buFont typeface="Calibri"/>
              <a:buNone/>
            </a:pPr>
            <a:r>
              <a:rPr lang="en-US" sz="1200" b="0" i="0" u="none" strike="noStrike" cap="none">
                <a:solidFill>
                  <a:schemeClr val="dk1"/>
                </a:solidFill>
                <a:latin typeface="Calibri"/>
                <a:ea typeface="Calibri"/>
                <a:cs typeface="Calibri"/>
                <a:sym typeface="Calibri"/>
              </a:rPr>
              <a:t>Identify the design patterns used (one or more slides).</a:t>
            </a:r>
          </a:p>
          <a:p>
            <a:pPr marL="0" marR="0" lvl="0" indent="-1905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a:p>
            <a:pPr marL="0" marR="0" lvl="0" indent="-19050" algn="l" rtl="0">
              <a:spcBef>
                <a:spcPts val="36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83" name="Shape 183"/>
          <p:cNvSpPr txBox="1">
            <a:spLocks noGrp="1"/>
          </p:cNvSpPr>
          <p:nvPr>
            <p:ph type="sldNum" idx="12"/>
          </p:nvPr>
        </p:nvSpPr>
        <p:spPr>
          <a:xfrm>
            <a:off x="3884612" y="8685213"/>
            <a:ext cx="2971800" cy="457200"/>
          </a:xfrm>
          <a:prstGeom prst="rect">
            <a:avLst/>
          </a:prstGeom>
          <a:noFill/>
          <a:ln>
            <a:noFill/>
          </a:ln>
        </p:spPr>
        <p:txBody>
          <a:bodyPr wrap="square" lIns="91425" tIns="45700" rIns="91425" bIns="45700" anchor="b" anchorCtr="0">
            <a:noAutofit/>
          </a:bodyPr>
          <a:lstStyle/>
          <a:p>
            <a:pPr marL="0" marR="0" lvl="0" indent="-19050" algn="r" rtl="0">
              <a:lnSpc>
                <a:spcPct val="100000"/>
              </a:lnSpc>
              <a:spcBef>
                <a:spcPts val="0"/>
              </a:spcBef>
              <a:spcAft>
                <a:spcPts val="0"/>
              </a:spcAft>
              <a:buClr>
                <a:schemeClr val="dk1"/>
              </a:buClr>
              <a:buSzPts val="300"/>
              <a:buFont typeface="Arial"/>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9" name="Shape 19"/>
          <p:cNvSpPr txBox="1">
            <a:spLocks noGrp="1"/>
          </p:cNvSpPr>
          <p:nvPr>
            <p:ph type="ctrTitle"/>
          </p:nvPr>
        </p:nvSpPr>
        <p:spPr>
          <a:xfrm>
            <a:off x="1600200" y="2492375"/>
            <a:ext cx="6762748" cy="1470024"/>
          </a:xfrm>
          <a:prstGeom prst="rect">
            <a:avLst/>
          </a:prstGeom>
          <a:noFill/>
          <a:ln>
            <a:noFill/>
          </a:ln>
        </p:spPr>
        <p:txBody>
          <a:bodyPr wrap="square" lIns="91425" tIns="91425" rIns="91425" bIns="91425" anchor="b" anchorCtr="0"/>
          <a:lstStyle>
            <a:lvl1pPr marL="0" marR="0" lvl="0" indent="0" algn="r" rtl="0">
              <a:lnSpc>
                <a:spcPct val="100000"/>
              </a:lnSpc>
              <a:spcBef>
                <a:spcPts val="0"/>
              </a:spcBef>
              <a:spcAft>
                <a:spcPts val="0"/>
              </a:spcAft>
              <a:buClr>
                <a:srgbClr val="001D4D"/>
              </a:buClr>
              <a:buSzPts val="4400"/>
              <a:buFont typeface="Trebuchet MS"/>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0" y="3966882"/>
            <a:ext cx="6762748" cy="1752600"/>
          </a:xfrm>
          <a:prstGeom prst="rect">
            <a:avLst/>
          </a:prstGeom>
          <a:noFill/>
          <a:ln>
            <a:noFill/>
          </a:ln>
        </p:spPr>
        <p:txBody>
          <a:bodyPr wrap="square" lIns="91425" tIns="91425" rIns="91425" bIns="91425" anchor="t" anchorCtr="0"/>
          <a:lstStyle>
            <a:lvl1pPr marL="0" marR="0" lvl="0" indent="0" algn="r" rtl="0">
              <a:lnSpc>
                <a:spcPct val="100000"/>
              </a:lnSpc>
              <a:spcBef>
                <a:spcPts val="600"/>
              </a:spcBef>
              <a:spcAft>
                <a:spcPts val="0"/>
              </a:spcAft>
              <a:buClr>
                <a:schemeClr val="lt1"/>
              </a:buClr>
              <a:buSzPts val="1800"/>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lnSpc>
                <a:spcPct val="100000"/>
              </a:lnSpc>
              <a:spcBef>
                <a:spcPts val="600"/>
              </a:spcBef>
              <a:spcAft>
                <a:spcPts val="0"/>
              </a:spcAft>
              <a:buClr>
                <a:srgbClr val="888888"/>
              </a:buClr>
              <a:buSzPts val="2000"/>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lnSpc>
                <a:spcPct val="100000"/>
              </a:lnSpc>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lnSpc>
                <a:spcPct val="100000"/>
              </a:lnSpc>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lnSpc>
                <a:spcPct val="100000"/>
              </a:lnSpc>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
        <p:nvSpPr>
          <p:cNvPr id="22" name="Shape 22"/>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95" name="Shape 95"/>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00" name="Shape 100"/>
          <p:cNvSpPr txBox="1">
            <a:spLocks noGrp="1"/>
          </p:cNvSpPr>
          <p:nvPr>
            <p:ph type="title"/>
          </p:nvPr>
        </p:nvSpPr>
        <p:spPr>
          <a:xfrm>
            <a:off x="779464" y="590550"/>
            <a:ext cx="3657600" cy="1162049"/>
          </a:xfrm>
          <a:prstGeom prst="rect">
            <a:avLst/>
          </a:prstGeom>
          <a:noFill/>
          <a:ln>
            <a:noFill/>
          </a:ln>
        </p:spPr>
        <p:txBody>
          <a:bodyPr wrap="square" lIns="91425" tIns="91425" rIns="91425" bIns="91425" anchor="b" anchorCtr="0"/>
          <a:lstStyle>
            <a:lvl1pPr marL="0" marR="0" lvl="0" indent="0" algn="ctr" rtl="0">
              <a:lnSpc>
                <a:spcPct val="100000"/>
              </a:lnSpc>
              <a:spcBef>
                <a:spcPts val="0"/>
              </a:spcBef>
              <a:spcAft>
                <a:spcPts val="0"/>
              </a:spcAft>
              <a:buClr>
                <a:srgbClr val="001D4D"/>
              </a:buClr>
              <a:buSzPts val="3600"/>
              <a:buFont typeface="Trebuchet MS"/>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7"/>
            <a:ext cx="3657600" cy="5308786"/>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wrap="square" lIns="91425" tIns="91425" rIns="91425" bIns="91425" anchor="t" anchorCtr="0"/>
          <a:lstStyle>
            <a:lvl1pPr marL="0" marR="0" lvl="0" indent="0" algn="ctr" rtl="0">
              <a:lnSpc>
                <a:spcPct val="100000"/>
              </a:lnSpc>
              <a:spcBef>
                <a:spcPts val="2000"/>
              </a:spcBef>
              <a:spcAft>
                <a:spcPts val="0"/>
              </a:spcAft>
              <a:buClr>
                <a:srgbClr val="001D4D"/>
              </a:buClr>
              <a:buSzPts val="1800"/>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1200"/>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000"/>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2" y="187325"/>
            <a:ext cx="8535987" cy="6483349"/>
          </a:xfrm>
          <a:prstGeom prst="rect">
            <a:avLst/>
          </a:prstGeom>
          <a:noFill/>
          <a:ln>
            <a:noFill/>
          </a:ln>
        </p:spPr>
      </p:pic>
      <p:sp>
        <p:nvSpPr>
          <p:cNvPr id="108" name="Shape 108"/>
          <p:cNvSpPr txBox="1">
            <a:spLocks noGrp="1"/>
          </p:cNvSpPr>
          <p:nvPr>
            <p:ph type="title"/>
          </p:nvPr>
        </p:nvSpPr>
        <p:spPr>
          <a:xfrm>
            <a:off x="3886200" y="533400"/>
            <a:ext cx="4476749" cy="1252537"/>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600"/>
              <a:buFont typeface="Trebuchet MS"/>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3" y="1828800"/>
            <a:ext cx="4474539" cy="3809999"/>
          </a:xfrm>
          <a:prstGeom prst="rect">
            <a:avLst/>
          </a:prstGeom>
          <a:noFill/>
          <a:ln>
            <a:noFill/>
          </a:ln>
        </p:spPr>
        <p:txBody>
          <a:bodyPr wrap="square" lIns="91425" tIns="91425" rIns="91425" bIns="91425" anchor="t" anchorCtr="0"/>
          <a:lstStyle>
            <a:lvl1pPr marL="0" marR="0" lvl="0" indent="0" algn="l" rtl="0">
              <a:lnSpc>
                <a:spcPct val="100000"/>
              </a:lnSpc>
              <a:spcBef>
                <a:spcPts val="2000"/>
              </a:spcBef>
              <a:spcAft>
                <a:spcPts val="0"/>
              </a:spcAft>
              <a:buClr>
                <a:srgbClr val="001D4D"/>
              </a:buClr>
              <a:buSzPts val="1800"/>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1200"/>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000"/>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2" y="179292"/>
            <a:ext cx="3281086" cy="6483095"/>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wrap="square" lIns="91425" tIns="91425" rIns="91425" bIns="91425" anchor="t" anchorCtr="0"/>
          <a:lstStyle>
            <a:lvl1pPr marL="0" marR="0" lvl="0" indent="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7"/>
            <a:ext cx="2676525"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16" name="Shape 116"/>
          <p:cNvSpPr txBox="1">
            <a:spLocks noGrp="1"/>
          </p:cNvSpPr>
          <p:nvPr>
            <p:ph type="title"/>
          </p:nvPr>
        </p:nvSpPr>
        <p:spPr>
          <a:xfrm>
            <a:off x="4710953" y="533400"/>
            <a:ext cx="3657600" cy="1252537"/>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600"/>
              <a:buFont typeface="Trebuchet MS"/>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wrap="square" lIns="91425" tIns="91425" rIns="91425" bIns="91425" anchor="t" anchorCtr="0"/>
          <a:lstStyle>
            <a:lvl1pPr marL="0" marR="0" lvl="0" indent="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09999"/>
          </a:xfrm>
          <a:prstGeom prst="rect">
            <a:avLst/>
          </a:prstGeom>
          <a:noFill/>
          <a:ln>
            <a:noFill/>
          </a:ln>
        </p:spPr>
        <p:txBody>
          <a:bodyPr wrap="square" lIns="91425" tIns="91425" rIns="91425" bIns="91425" anchor="t" anchorCtr="0"/>
          <a:lstStyle>
            <a:lvl1pPr marL="0" marR="0" lvl="0" indent="0" algn="l" rtl="0">
              <a:lnSpc>
                <a:spcPct val="100000"/>
              </a:lnSpc>
              <a:spcBef>
                <a:spcPts val="2000"/>
              </a:spcBef>
              <a:spcAft>
                <a:spcPts val="0"/>
              </a:spcAft>
              <a:buClr>
                <a:srgbClr val="001D4D"/>
              </a:buClr>
              <a:buSzPts val="1800"/>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1200"/>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000"/>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7"/>
            <a:ext cx="1865312"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2" y="6288087"/>
            <a:ext cx="5218112"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24" name="Shape 124"/>
          <p:cNvSpPr txBox="1">
            <a:spLocks noGrp="1"/>
          </p:cNvSpPr>
          <p:nvPr>
            <p:ph type="title"/>
          </p:nvPr>
        </p:nvSpPr>
        <p:spPr>
          <a:xfrm>
            <a:off x="808037" y="3778623"/>
            <a:ext cx="7560514" cy="1102658"/>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600"/>
              <a:buFont typeface="Trebuchet MS"/>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3"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wrap="square" lIns="91425" tIns="91425" rIns="91425" bIns="91425" anchor="t" anchorCtr="0"/>
          <a:lstStyle>
            <a:lvl1pPr marL="0" marR="0" lvl="0" indent="0" algn="l" rtl="0">
              <a:lnSpc>
                <a:spcPct val="100000"/>
              </a:lnSpc>
              <a:spcBef>
                <a:spcPts val="2000"/>
              </a:spcBef>
              <a:spcAft>
                <a:spcPts val="0"/>
              </a:spcAft>
              <a:buClr>
                <a:srgbClr val="001D4D"/>
              </a:buClr>
              <a:buSzPts val="3200"/>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2400"/>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3" y="4827492"/>
            <a:ext cx="7559977" cy="1220881"/>
          </a:xfrm>
          <a:prstGeom prst="rect">
            <a:avLst/>
          </a:prstGeom>
          <a:noFill/>
          <a:ln>
            <a:noFill/>
          </a:ln>
        </p:spPr>
        <p:txBody>
          <a:bodyPr wrap="square" lIns="91425" tIns="91425" rIns="91425" bIns="91425" anchor="t" anchorCtr="0"/>
          <a:lstStyle>
            <a:lvl1pPr marL="0" marR="0" lvl="0" indent="0" algn="l" rtl="0">
              <a:lnSpc>
                <a:spcPct val="100000"/>
              </a:lnSpc>
              <a:spcBef>
                <a:spcPts val="600"/>
              </a:spcBef>
              <a:spcAft>
                <a:spcPts val="0"/>
              </a:spcAft>
              <a:buClr>
                <a:srgbClr val="001D4D"/>
              </a:buClr>
              <a:buSzPts val="1800"/>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1200"/>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000"/>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900"/>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7"/>
            <a:ext cx="1865312"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2" y="6288087"/>
            <a:ext cx="5218112"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2" name="Shape 132"/>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2" cy="7583486"/>
          </a:xfrm>
          <a:prstGeom prst="rect">
            <a:avLst/>
          </a:prstGeom>
          <a:noFill/>
          <a:ln>
            <a:noFill/>
          </a:ln>
        </p:spPr>
        <p:txBody>
          <a:bodyPr wrap="square" lIns="91425" tIns="91425" rIns="91425" bIns="91425" anchor="t" anchorCtr="0"/>
          <a:lstStyle>
            <a:lvl1pPr marL="282575" marR="0" lvl="0" indent="-3175" algn="l" rtl="0">
              <a:lnSpc>
                <a:spcPct val="100000"/>
              </a:lnSpc>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44450" algn="l" rtl="0">
              <a:lnSpc>
                <a:spcPct val="100000"/>
              </a:lnSpc>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9" name="Shape 139"/>
          <p:cNvSpPr txBox="1">
            <a:spLocks noGrp="1"/>
          </p:cNvSpPr>
          <p:nvPr>
            <p:ph type="title"/>
          </p:nvPr>
        </p:nvSpPr>
        <p:spPr>
          <a:xfrm rot="5400000">
            <a:off x="5373266" y="2734842"/>
            <a:ext cx="5268912" cy="1358152"/>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2"/>
          </a:xfrm>
          <a:prstGeom prst="rect">
            <a:avLst/>
          </a:prstGeom>
          <a:noFill/>
          <a:ln>
            <a:noFill/>
          </a:ln>
        </p:spPr>
        <p:txBody>
          <a:bodyPr wrap="square" lIns="91425" tIns="91425" rIns="91425" bIns="91425" anchor="t" anchorCtr="0"/>
          <a:lstStyle>
            <a:lvl1pPr marL="282575" marR="0" lvl="0" indent="-3175" algn="l" rtl="0">
              <a:lnSpc>
                <a:spcPct val="100000"/>
              </a:lnSpc>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44450" algn="l" rtl="0">
              <a:lnSpc>
                <a:spcPct val="100000"/>
              </a:lnSpc>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26" name="Shape 26"/>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lstStyle>
            <a:lvl1pPr marL="282575" marR="0" lvl="0" indent="-3175" algn="l" rtl="0">
              <a:lnSpc>
                <a:spcPct val="100000"/>
              </a:lnSpc>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44450" algn="l" rtl="0">
              <a:lnSpc>
                <a:spcPct val="100000"/>
              </a:lnSpc>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499" cy="6483349"/>
          </a:xfrm>
          <a:prstGeom prst="rect">
            <a:avLst/>
          </a:prstGeom>
          <a:noFill/>
          <a:ln>
            <a:noFill/>
          </a:ln>
        </p:spPr>
      </p:pic>
      <p:sp>
        <p:nvSpPr>
          <p:cNvPr id="33" name="Shape 33"/>
          <p:cNvSpPr txBox="1">
            <a:spLocks noGrp="1"/>
          </p:cNvSpPr>
          <p:nvPr>
            <p:ph type="title"/>
          </p:nvPr>
        </p:nvSpPr>
        <p:spPr>
          <a:xfrm>
            <a:off x="779462" y="2591359"/>
            <a:ext cx="7583486" cy="13620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4400"/>
              <a:buFont typeface="Trebuchet MS"/>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2" y="3950353"/>
            <a:ext cx="7583486" cy="1500187"/>
          </a:xfrm>
          <a:prstGeom prst="rect">
            <a:avLst/>
          </a:prstGeom>
          <a:noFill/>
          <a:ln>
            <a:noFill/>
          </a:ln>
        </p:spPr>
        <p:txBody>
          <a:bodyPr wrap="square" lIns="91425" tIns="91425" rIns="91425" bIns="91425" anchor="t" anchorCtr="0"/>
          <a:lstStyle>
            <a:lvl1pPr marL="0" marR="0" lvl="0" indent="0" algn="l" rtl="0">
              <a:lnSpc>
                <a:spcPct val="100000"/>
              </a:lnSpc>
              <a:spcBef>
                <a:spcPts val="600"/>
              </a:spcBef>
              <a:spcAft>
                <a:spcPts val="0"/>
              </a:spcAft>
              <a:buClr>
                <a:srgbClr val="001D4D"/>
              </a:buClr>
              <a:buSzPts val="2000"/>
              <a:buFont typeface="Noto Sans Symbols"/>
              <a:buNone/>
              <a:defRPr sz="20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888888"/>
              </a:buClr>
              <a:buSzPts val="1800"/>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888888"/>
              </a:buClr>
              <a:buSzPts val="1600"/>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888888"/>
              </a:buClr>
              <a:buSzPts val="1400"/>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888888"/>
              </a:buClr>
              <a:buSzPts val="1400"/>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Trebuchet MS"/>
                <a:ea typeface="Trebuchet MS"/>
                <a:cs typeface="Trebuchet MS"/>
                <a:sym typeface="Trebuchet MS"/>
              </a:defRPr>
            </a:lvl6pPr>
            <a:lvl7pPr marL="2743200" marR="0" lvl="6" indent="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Trebuchet MS"/>
                <a:ea typeface="Trebuchet MS"/>
                <a:cs typeface="Trebuchet MS"/>
                <a:sym typeface="Trebuchet MS"/>
              </a:defRPr>
            </a:lvl7pPr>
            <a:lvl8pPr marL="3200400" marR="0" lvl="7" indent="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Trebuchet MS"/>
                <a:ea typeface="Trebuchet MS"/>
                <a:cs typeface="Trebuchet MS"/>
                <a:sym typeface="Trebuchet MS"/>
              </a:defRPr>
            </a:lvl8pPr>
            <a:lvl9pPr marL="3657600" marR="0" lvl="8" indent="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40" name="Shape 40"/>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49" name="Shape 49"/>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cxnSp>
        <p:nvCxnSpPr>
          <p:cNvPr id="50" name="Shape 50"/>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51" name="Shape 51"/>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sp>
        <p:nvSpPr>
          <p:cNvPr id="52" name="Shape 52"/>
          <p:cNvSpPr txBox="1">
            <a:spLocks noGrp="1"/>
          </p:cNvSpPr>
          <p:nvPr>
            <p:ph type="title"/>
          </p:nvPr>
        </p:nvSpPr>
        <p:spPr>
          <a:xfrm>
            <a:off x="779462" y="381000"/>
            <a:ext cx="7583486" cy="1044387"/>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2" y="1438834"/>
            <a:ext cx="3657600" cy="789828"/>
          </a:xfrm>
          <a:prstGeom prst="rect">
            <a:avLst/>
          </a:prstGeom>
          <a:noFill/>
          <a:ln>
            <a:noFill/>
          </a:ln>
        </p:spPr>
        <p:txBody>
          <a:bodyPr wrap="square" lIns="91425" tIns="91425" rIns="91425" bIns="91425" anchor="b" anchorCtr="0"/>
          <a:lstStyle>
            <a:lvl1pPr marL="0" marR="0" lvl="0" indent="0" algn="ctr" rtl="0">
              <a:lnSpc>
                <a:spcPct val="107142"/>
              </a:lnSpc>
              <a:spcBef>
                <a:spcPts val="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1600"/>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1600"/>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2" y="2362199"/>
            <a:ext cx="3657600" cy="3686174"/>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4"/>
            <a:ext cx="3657600" cy="789828"/>
          </a:xfrm>
          <a:prstGeom prst="rect">
            <a:avLst/>
          </a:prstGeom>
          <a:noFill/>
          <a:ln>
            <a:noFill/>
          </a:ln>
        </p:spPr>
        <p:txBody>
          <a:bodyPr wrap="square" lIns="91425" tIns="91425" rIns="91425" bIns="91425" anchor="b" anchorCtr="0"/>
          <a:lstStyle>
            <a:lvl1pPr marL="0" marR="0" lvl="0" indent="0" algn="ctr" rtl="0">
              <a:lnSpc>
                <a:spcPct val="107142"/>
              </a:lnSpc>
              <a:spcBef>
                <a:spcPts val="0"/>
              </a:spcBef>
              <a:spcAft>
                <a:spcPts val="0"/>
              </a:spcAft>
              <a:buClr>
                <a:srgbClr val="001D4D"/>
              </a:buClr>
              <a:buSzPts val="2800"/>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lnSpc>
                <a:spcPct val="100000"/>
              </a:lnSpc>
              <a:spcBef>
                <a:spcPts val="600"/>
              </a:spcBef>
              <a:spcAft>
                <a:spcPts val="0"/>
              </a:spcAft>
              <a:buClr>
                <a:srgbClr val="001D4D"/>
              </a:buClr>
              <a:buSzPts val="2000"/>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lnSpc>
                <a:spcPct val="100000"/>
              </a:lnSpc>
              <a:spcBef>
                <a:spcPts val="600"/>
              </a:spcBef>
              <a:spcAft>
                <a:spcPts val="0"/>
              </a:spcAft>
              <a:buClr>
                <a:srgbClr val="001D4D"/>
              </a:buClr>
              <a:buSzPts val="1800"/>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lnSpc>
                <a:spcPct val="100000"/>
              </a:lnSpc>
              <a:spcBef>
                <a:spcPts val="600"/>
              </a:spcBef>
              <a:spcAft>
                <a:spcPts val="0"/>
              </a:spcAft>
              <a:buClr>
                <a:srgbClr val="001D4D"/>
              </a:buClr>
              <a:buSzPts val="1600"/>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lnSpc>
                <a:spcPct val="100000"/>
              </a:lnSpc>
              <a:spcBef>
                <a:spcPts val="600"/>
              </a:spcBef>
              <a:spcAft>
                <a:spcPts val="0"/>
              </a:spcAft>
              <a:buClr>
                <a:srgbClr val="001D4D"/>
              </a:buClr>
              <a:buSzPts val="1600"/>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4"/>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62" name="Shape 62"/>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0"/>
            <a:ext cx="7585076"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0" name="Shape 70"/>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0"/>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9" name="Shape 79"/>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2" y="1828800"/>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2" y="3991816"/>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0"/>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wrap="square" lIns="91425" tIns="91425" rIns="91425" bIns="91425" anchor="t" anchorCtr="0"/>
          <a:lstStyle>
            <a:lvl1pPr marL="282575" marR="0" lvl="0" indent="-28575" algn="l" rtl="0">
              <a:lnSpc>
                <a:spcPct val="100000"/>
              </a:lnSpc>
              <a:spcBef>
                <a:spcPts val="20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6985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89" name="Shape 89"/>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wrap="square" lIns="91425" tIns="45700" rIns="91425" bIns="45700" anchor="ctr" anchorCtr="0">
            <a:noAutofit/>
          </a:bodyPr>
          <a:lstStyle/>
          <a:p>
            <a:pPr marL="0" marR="0" lvl="0" indent="-11430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lstStyle>
            <a:lvl1pPr marL="0" marR="0" lvl="0" indent="0" algn="l" rtl="0">
              <a:lnSpc>
                <a:spcPct val="100000"/>
              </a:lnSpc>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Clr>
                <a:srgbClr val="001D4D"/>
              </a:buClr>
              <a:buSzPts val="3800"/>
              <a:buFont typeface="Trebuchet MS"/>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lstStyle>
            <a:lvl1pPr marL="282575" marR="0" lvl="0" indent="-3175" algn="l" rtl="0">
              <a:lnSpc>
                <a:spcPct val="100000"/>
              </a:lnSpc>
              <a:spcBef>
                <a:spcPts val="2000"/>
              </a:spcBef>
              <a:spcAft>
                <a:spcPts val="0"/>
              </a:spcAft>
              <a:buClr>
                <a:srgbClr val="001D4D"/>
              </a:buClr>
              <a:buSzPts val="22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44450" algn="l" rtl="0">
              <a:lnSpc>
                <a:spcPct val="100000"/>
              </a:lnSpc>
              <a:spcBef>
                <a:spcPts val="600"/>
              </a:spcBef>
              <a:spcAft>
                <a:spcPts val="0"/>
              </a:spcAft>
              <a:buClr>
                <a:srgbClr val="001D4D"/>
              </a:buClr>
              <a:buSzPts val="2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6032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63500"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53975" algn="l" rtl="0">
              <a:lnSpc>
                <a:spcPct val="100000"/>
              </a:lnSpc>
              <a:spcBef>
                <a:spcPts val="600"/>
              </a:spcBef>
              <a:spcAft>
                <a:spcPts val="0"/>
              </a:spcAft>
              <a:buClr>
                <a:srgbClr val="001D4D"/>
              </a:buClr>
              <a:buSzPts val="18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254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7"/>
            <a:ext cx="1887538" cy="365125"/>
          </a:xfrm>
          <a:prstGeom prst="rect">
            <a:avLst/>
          </a:prstGeom>
          <a:noFill/>
          <a:ln>
            <a:noFill/>
          </a:ln>
        </p:spPr>
        <p:txBody>
          <a:bodyPr wrap="square" lIns="91425" tIns="91425" rIns="91425" bIns="91425" anchor="ctr" anchorCtr="0"/>
          <a:lstStyle>
            <a:lvl1pPr marL="0" marR="0" lvl="0" indent="0" algn="l"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7"/>
            <a:ext cx="5238750" cy="365125"/>
          </a:xfrm>
          <a:prstGeom prst="rect">
            <a:avLst/>
          </a:prstGeom>
          <a:noFill/>
          <a:ln>
            <a:noFill/>
          </a:ln>
        </p:spPr>
        <p:txBody>
          <a:bodyPr wrap="square" lIns="91425" tIns="91425" rIns="91425" bIns="91425" anchor="ctr" anchorCtr="0"/>
          <a:lstStyle>
            <a:lvl1pPr marL="0" marR="0" lvl="0" indent="0" algn="r" rtl="0">
              <a:lnSpc>
                <a:spcPct val="100000"/>
              </a:lnSpc>
              <a:spcBef>
                <a:spcPts val="0"/>
              </a:spcBef>
              <a:spcAft>
                <a:spcPts val="0"/>
              </a:spcAft>
              <a:buClr>
                <a:schemeClr val="lt2"/>
              </a:buClr>
              <a:buSzPts val="1200"/>
              <a:buFont typeface="Trebuchet MS"/>
              <a:buNone/>
              <a:defRPr sz="1200" b="0" i="0" u="none" strike="noStrike" cap="none">
                <a:solidFill>
                  <a:schemeClr val="lt2"/>
                </a:solidFill>
                <a:latin typeface="Trebuchet MS"/>
                <a:ea typeface="Trebuchet MS"/>
                <a:cs typeface="Trebuchet MS"/>
                <a:sym typeface="Trebuchet MS"/>
              </a:defRPr>
            </a:lvl1pPr>
            <a:lvl2pPr marL="457200" marR="0" lvl="1"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8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5" y="219075"/>
            <a:ext cx="493713" cy="365125"/>
          </a:xfrm>
          <a:prstGeom prst="rect">
            <a:avLst/>
          </a:prstGeom>
          <a:noFill/>
          <a:ln>
            <a:noFill/>
          </a:ln>
        </p:spPr>
        <p:txBody>
          <a:bodyPr wrap="square" lIns="91425" tIns="45700" rIns="91425" bIns="45700" anchor="ctr" anchorCtr="0">
            <a:noAutofit/>
          </a:bodyPr>
          <a:lstStyle/>
          <a:p>
            <a:pPr marL="0" marR="0" lvl="0" indent="-19050" algn="r" rtl="0">
              <a:lnSpc>
                <a:spcPct val="100000"/>
              </a:lnSpc>
              <a:spcBef>
                <a:spcPts val="0"/>
              </a:spcBef>
              <a:spcAft>
                <a:spcPts val="0"/>
              </a:spcAft>
              <a:buClr>
                <a:schemeClr val="dk2"/>
              </a:buClr>
              <a:buSzPts val="300"/>
              <a:buFont typeface="Trebuchet MS"/>
              <a:buNone/>
            </a:pPr>
            <a:fld id="{00000000-1234-1234-1234-123412341234}" type="slidenum">
              <a:rPr lang="en-US" sz="1200" b="0" i="0" u="none" strike="noStrike" cap="none">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pic>
        <p:nvPicPr>
          <p:cNvPr id="16" name="Shape 16" descr="FIULogo_H_CMYK_fx.png"/>
          <p:cNvPicPr preferRelativeResize="0"/>
          <p:nvPr/>
        </p:nvPicPr>
        <p:blipFill rotWithShape="1">
          <a:blip r:embed="rId18">
            <a:alphaModFix/>
          </a:blip>
          <a:srcRect/>
          <a:stretch/>
        </p:blipFill>
        <p:spPr>
          <a:xfrm>
            <a:off x="6103937" y="5959475"/>
            <a:ext cx="2430462" cy="69373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7"/>
            <a:ext cx="8686800" cy="3900900"/>
          </a:xfrm>
          <a:prstGeom prst="rect">
            <a:avLst/>
          </a:prstGeom>
          <a:noFill/>
          <a:ln>
            <a:noFill/>
          </a:ln>
        </p:spPr>
        <p:txBody>
          <a:bodyPr wrap="square" lIns="91425" tIns="45700" rIns="91425" bIns="45700" anchor="b" anchorCtr="0">
            <a:noAutofit/>
          </a:bodyPr>
          <a:lstStyle/>
          <a:p>
            <a:pPr marL="0" marR="0" lvl="0" indent="-69850" algn="ctr" rtl="0">
              <a:lnSpc>
                <a:spcPct val="100000"/>
              </a:lnSpc>
              <a:spcBef>
                <a:spcPts val="0"/>
              </a:spcBef>
              <a:spcAft>
                <a:spcPts val="0"/>
              </a:spcAft>
              <a:buClr>
                <a:srgbClr val="001D4D"/>
              </a:buClr>
              <a:buSzPts val="1100"/>
              <a:buFont typeface="Trebuchet MS"/>
              <a:buNone/>
            </a:pPr>
            <a:r>
              <a:rPr lang="en-US" sz="4400" b="0" i="0" u="none" strike="noStrike" cap="none">
                <a:solidFill>
                  <a:srgbClr val="001D4D"/>
                </a:solidFill>
                <a:latin typeface="Trebuchet MS"/>
                <a:ea typeface="Trebuchet MS"/>
                <a:cs typeface="Trebuchet MS"/>
                <a:sym typeface="Trebuchet MS"/>
              </a:rPr>
              <a:t>Virtual Roll Call 3.0</a:t>
            </a:r>
          </a:p>
          <a:p>
            <a:pPr marL="0" marR="0" lvl="0" indent="-46037" algn="ctr" rtl="0">
              <a:lnSpc>
                <a:spcPct val="100000"/>
              </a:lnSpc>
              <a:spcBef>
                <a:spcPts val="0"/>
              </a:spcBef>
              <a:spcAft>
                <a:spcPts val="0"/>
              </a:spcAft>
              <a:buClr>
                <a:srgbClr val="001D4D"/>
              </a:buClr>
              <a:buSzPts val="725"/>
              <a:buFont typeface="Trebuchet MS"/>
              <a:buNone/>
            </a:pPr>
            <a:endParaRPr sz="2900" b="0" i="0" u="none" strike="noStrike" cap="none">
              <a:solidFill>
                <a:srgbClr val="001D4D"/>
              </a:solidFill>
              <a:latin typeface="Trebuchet MS"/>
              <a:ea typeface="Trebuchet MS"/>
              <a:cs typeface="Trebuchet MS"/>
              <a:sym typeface="Trebuchet MS"/>
            </a:endParaRPr>
          </a:p>
          <a:p>
            <a:pPr marL="0" marR="0" lvl="0" indent="-39687" algn="ctr" rtl="0">
              <a:lnSpc>
                <a:spcPct val="100000"/>
              </a:lnSpc>
              <a:spcBef>
                <a:spcPts val="0"/>
              </a:spcBef>
              <a:spcAft>
                <a:spcPts val="0"/>
              </a:spcAft>
              <a:buClr>
                <a:srgbClr val="001D4D"/>
              </a:buClr>
              <a:buSzPts val="625"/>
              <a:buFont typeface="Trebuchet MS"/>
              <a:buNone/>
            </a:pPr>
            <a:r>
              <a:rPr lang="en-US" sz="2500" b="1" i="0" u="none" strike="noStrike" cap="none">
                <a:solidFill>
                  <a:srgbClr val="001D4D"/>
                </a:solidFill>
                <a:latin typeface="Trebuchet MS"/>
                <a:ea typeface="Trebuchet MS"/>
                <a:cs typeface="Trebuchet MS"/>
                <a:sym typeface="Trebuchet MS"/>
              </a:rPr>
              <a:t>Team Member(s):</a:t>
            </a:r>
            <a:r>
              <a:rPr lang="en-US" sz="2500" b="0" i="0" u="none" strike="noStrike" cap="none">
                <a:solidFill>
                  <a:srgbClr val="001D4D"/>
                </a:solidFill>
                <a:latin typeface="Trebuchet MS"/>
                <a:ea typeface="Trebuchet MS"/>
                <a:cs typeface="Trebuchet MS"/>
                <a:sym typeface="Trebuchet MS"/>
              </a:rPr>
              <a:t> </a:t>
            </a:r>
            <a:br>
              <a:rPr lang="en-US" sz="2500" b="0" i="0" u="none" strike="noStrike" cap="none">
                <a:solidFill>
                  <a:srgbClr val="001D4D"/>
                </a:solidFill>
                <a:latin typeface="Trebuchet MS"/>
                <a:ea typeface="Trebuchet MS"/>
                <a:cs typeface="Trebuchet MS"/>
                <a:sym typeface="Trebuchet MS"/>
              </a:rPr>
            </a:br>
            <a:r>
              <a:rPr lang="en-US" sz="2500" b="0" i="0" u="none" strike="noStrike" cap="none">
                <a:solidFill>
                  <a:srgbClr val="001D4D"/>
                </a:solidFill>
                <a:latin typeface="Trebuchet MS"/>
                <a:ea typeface="Trebuchet MS"/>
                <a:cs typeface="Trebuchet MS"/>
                <a:sym typeface="Trebuchet MS"/>
              </a:rPr>
              <a:t>Juan Lopez, Jean Faustin</a:t>
            </a:r>
            <a:br>
              <a:rPr lang="en-US" sz="2500" b="0" i="0" u="none" strike="noStrike" cap="none">
                <a:solidFill>
                  <a:srgbClr val="001D4D"/>
                </a:solidFill>
                <a:latin typeface="Trebuchet MS"/>
                <a:ea typeface="Trebuchet MS"/>
                <a:cs typeface="Trebuchet MS"/>
                <a:sym typeface="Trebuchet MS"/>
              </a:rPr>
            </a:br>
            <a:r>
              <a:rPr lang="en-US" sz="2500" b="1" i="0" u="none" strike="noStrike" cap="none">
                <a:solidFill>
                  <a:srgbClr val="001D4D"/>
                </a:solidFill>
                <a:latin typeface="Trebuchet MS"/>
                <a:ea typeface="Trebuchet MS"/>
                <a:cs typeface="Trebuchet MS"/>
                <a:sym typeface="Trebuchet MS"/>
              </a:rPr>
              <a:t>Product Owner: </a:t>
            </a:r>
            <a:r>
              <a:rPr lang="en-US" sz="2500" b="0" i="0" u="none" strike="noStrike" cap="none">
                <a:solidFill>
                  <a:srgbClr val="001D4D"/>
                </a:solidFill>
                <a:latin typeface="Trebuchet MS"/>
                <a:ea typeface="Trebuchet MS"/>
                <a:cs typeface="Trebuchet MS"/>
                <a:sym typeface="Trebuchet MS"/>
              </a:rPr>
              <a:t>Jason Cohen, Frank Alvarado</a:t>
            </a:r>
          </a:p>
          <a:p>
            <a:pPr marL="0" marR="0" lvl="0" indent="-39687" algn="ctr" rtl="0">
              <a:lnSpc>
                <a:spcPct val="100000"/>
              </a:lnSpc>
              <a:spcBef>
                <a:spcPts val="0"/>
              </a:spcBef>
              <a:spcAft>
                <a:spcPts val="0"/>
              </a:spcAft>
              <a:buClr>
                <a:srgbClr val="001D4D"/>
              </a:buClr>
              <a:buSzPts val="625"/>
              <a:buFont typeface="Trebuchet MS"/>
              <a:buNone/>
            </a:pPr>
            <a:r>
              <a:rPr lang="en-US" sz="2500" b="1" i="0" u="none" strike="noStrike" cap="none">
                <a:solidFill>
                  <a:srgbClr val="001D4D"/>
                </a:solidFill>
                <a:latin typeface="Trebuchet MS"/>
                <a:ea typeface="Trebuchet MS"/>
                <a:cs typeface="Trebuchet MS"/>
                <a:sym typeface="Trebuchet MS"/>
              </a:rPr>
              <a:t>Instructor:</a:t>
            </a:r>
            <a:r>
              <a:rPr lang="en-US" sz="2500" b="0" i="0" u="none" strike="noStrike" cap="none">
                <a:solidFill>
                  <a:srgbClr val="001D4D"/>
                </a:solidFill>
                <a:latin typeface="Trebuchet MS"/>
                <a:ea typeface="Trebuchet MS"/>
                <a:cs typeface="Trebuchet MS"/>
                <a:sym typeface="Trebuchet MS"/>
              </a:rPr>
              <a:t> Masoud Sadjadi</a:t>
            </a:r>
            <a:r>
              <a:rPr lang="en-US" sz="2800" b="0" i="0" u="none" strike="noStrike" cap="none">
                <a:solidFill>
                  <a:srgbClr val="001D4D"/>
                </a:solidFill>
                <a:latin typeface="Trebuchet MS"/>
                <a:ea typeface="Trebuchet MS"/>
                <a:cs typeface="Trebuchet MS"/>
                <a:sym typeface="Trebuchet MS"/>
              </a:rPr>
              <a:t/>
            </a:r>
            <a:br>
              <a:rPr lang="en-US" sz="2800" b="0" i="0" u="none" strike="noStrike" cap="none">
                <a:solidFill>
                  <a:srgbClr val="001D4D"/>
                </a:solidFill>
                <a:latin typeface="Trebuchet MS"/>
                <a:ea typeface="Trebuchet MS"/>
                <a:cs typeface="Trebuchet MS"/>
                <a:sym typeface="Trebuchet MS"/>
              </a:rPr>
            </a:br>
            <a:r>
              <a:rPr lang="en-US" sz="4400" b="0" i="0" u="none" strike="noStrike" cap="none">
                <a:solidFill>
                  <a:srgbClr val="001D4D"/>
                </a:solidFill>
                <a:latin typeface="Trebuchet MS"/>
                <a:ea typeface="Trebuchet MS"/>
                <a:cs typeface="Trebuchet MS"/>
                <a:sym typeface="Trebuchet MS"/>
              </a:rPr>
              <a:t/>
            </a:r>
            <a:br>
              <a:rPr lang="en-US" sz="44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School of Computing and Information Sciences</a:t>
            </a:r>
            <a:br>
              <a:rPr lang="en-US" sz="1800" b="0" i="0" u="none" strike="noStrike" cap="none">
                <a:solidFill>
                  <a:srgbClr val="001D4D"/>
                </a:solidFill>
                <a:latin typeface="Trebuchet MS"/>
                <a:ea typeface="Trebuchet MS"/>
                <a:cs typeface="Trebuchet MS"/>
                <a:sym typeface="Trebuchet MS"/>
              </a:rPr>
            </a:br>
            <a:r>
              <a:rPr lang="en-US" sz="1800" b="0" i="0" u="none" strike="noStrike" cap="none">
                <a:solidFill>
                  <a:srgbClr val="001D4D"/>
                </a:solidFill>
                <a:latin typeface="Trebuchet MS"/>
                <a:ea typeface="Trebuchet MS"/>
                <a:cs typeface="Trebuchet MS"/>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wrap="square" lIns="91425" tIns="45700" rIns="91425" bIns="45700" anchor="t" anchorCtr="0">
            <a:noAutofit/>
          </a:bodyPr>
          <a:lstStyle/>
          <a:p>
            <a:pPr marL="0" marR="0" lvl="0" indent="-28575" algn="ctr" rtl="0">
              <a:lnSpc>
                <a:spcPct val="100000"/>
              </a:lnSpc>
              <a:spcBef>
                <a:spcPts val="0"/>
              </a:spcBef>
              <a:spcAft>
                <a:spcPts val="0"/>
              </a:spcAft>
              <a:buClr>
                <a:schemeClr val="lt1"/>
              </a:buClr>
              <a:buSzPts val="450"/>
              <a:buFont typeface="Noto Sans Symbols"/>
              <a:buNone/>
            </a:pPr>
            <a:r>
              <a:rPr lang="en-US" sz="1800" b="0" i="0" u="none" strike="noStrike" cap="none">
                <a:solidFill>
                  <a:srgbClr val="666666"/>
                </a:solidFill>
                <a:latin typeface="Trebuchet MS"/>
                <a:ea typeface="Trebuchet MS"/>
                <a:cs typeface="Trebuchet MS"/>
                <a:sym typeface="Trebuchet MS"/>
              </a:rPr>
              <a:t> </a:t>
            </a:r>
          </a:p>
        </p:txBody>
      </p:sp>
      <p:sp>
        <p:nvSpPr>
          <p:cNvPr id="151" name="Shape 151"/>
          <p:cNvSpPr txBox="1"/>
          <p:nvPr/>
        </p:nvSpPr>
        <p:spPr>
          <a:xfrm>
            <a:off x="135925" y="556025"/>
            <a:ext cx="8686800" cy="722700"/>
          </a:xfrm>
          <a:prstGeom prst="rect">
            <a:avLst/>
          </a:prstGeom>
          <a:noFill/>
          <a:ln>
            <a:noFill/>
          </a:ln>
        </p:spPr>
        <p:txBody>
          <a:bodyPr wrap="square" lIns="91425" tIns="45700" rIns="91425" bIns="45700" anchor="b" anchorCtr="0">
            <a:noAutofit/>
          </a:bodyPr>
          <a:lstStyle/>
          <a:p>
            <a:pPr marL="0" marR="0" lvl="0" indent="-57150" algn="ctr" rtl="0">
              <a:lnSpc>
                <a:spcPct val="100000"/>
              </a:lnSpc>
              <a:spcBef>
                <a:spcPts val="0"/>
              </a:spcBef>
              <a:spcAft>
                <a:spcPts val="0"/>
              </a:spcAft>
              <a:buClr>
                <a:srgbClr val="001D4D"/>
              </a:buClr>
              <a:buSzPts val="900"/>
              <a:buFont typeface="Trebuchet MS"/>
              <a:buNone/>
            </a:pPr>
            <a:r>
              <a:rPr lang="en-US" sz="3600" b="0" i="0" u="none" strike="noStrike" cap="none">
                <a:solidFill>
                  <a:srgbClr val="001D4D"/>
                </a:solidFill>
                <a:latin typeface="Trebuchet MS"/>
                <a:ea typeface="Trebuchet MS"/>
                <a:cs typeface="Trebuchet MS"/>
                <a:sym typeface="Trebuchet MS"/>
              </a:rPr>
              <a:t>Final Presentation</a:t>
            </a:r>
          </a:p>
          <a:p>
            <a:pPr marL="0" marR="0" lvl="0" indent="-41275" algn="ctr" rtl="0">
              <a:lnSpc>
                <a:spcPct val="100000"/>
              </a:lnSpc>
              <a:spcBef>
                <a:spcPts val="0"/>
              </a:spcBef>
              <a:spcAft>
                <a:spcPts val="0"/>
              </a:spcAft>
              <a:buClr>
                <a:schemeClr val="dk1"/>
              </a:buClr>
              <a:buSzPts val="650"/>
              <a:buFont typeface="Arial"/>
              <a:buNone/>
            </a:pPr>
            <a:r>
              <a:rPr lang="en-US" sz="2600" b="0" i="0" u="none" strike="noStrike" cap="none">
                <a:solidFill>
                  <a:srgbClr val="001D4D"/>
                </a:solidFill>
                <a:latin typeface="Trebuchet MS"/>
                <a:ea typeface="Trebuchet MS"/>
                <a:cs typeface="Trebuchet MS"/>
                <a:sym typeface="Trebuchet MS"/>
              </a:rPr>
              <a:t>Fall 2017</a:t>
            </a:r>
          </a:p>
        </p:txBody>
      </p:sp>
      <p:pic>
        <p:nvPicPr>
          <p:cNvPr id="152" name="Shape 152" descr="A close up of a sign  Description generated with very high confidence"/>
          <p:cNvPicPr preferRelativeResize="0"/>
          <p:nvPr/>
        </p:nvPicPr>
        <p:blipFill rotWithShape="1">
          <a:blip r:embed="rId3">
            <a:alphaModFix/>
          </a:blip>
          <a:srcRect/>
          <a:stretch/>
        </p:blipFill>
        <p:spPr>
          <a:xfrm>
            <a:off x="468297" y="4711296"/>
            <a:ext cx="1396014" cy="1864506"/>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779462" y="335478"/>
            <a:ext cx="7583400" cy="622824"/>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Minimal Class Diagram</a:t>
            </a:r>
          </a:p>
        </p:txBody>
      </p:sp>
      <p:pic>
        <p:nvPicPr>
          <p:cNvPr id="186" name="Shape 186"/>
          <p:cNvPicPr preferRelativeResize="0"/>
          <p:nvPr/>
        </p:nvPicPr>
        <p:blipFill rotWithShape="1">
          <a:blip r:embed="rId3">
            <a:alphaModFix/>
          </a:blip>
          <a:srcRect/>
          <a:stretch/>
        </p:blipFill>
        <p:spPr>
          <a:xfrm>
            <a:off x="765772" y="970514"/>
            <a:ext cx="5743575" cy="5568398"/>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779462" y="381000"/>
            <a:ext cx="7583400" cy="1044600"/>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dirty="0" smtClean="0">
                <a:solidFill>
                  <a:srgbClr val="001D4D"/>
                </a:solidFill>
                <a:latin typeface="Trebuchet MS"/>
                <a:ea typeface="Trebuchet MS"/>
                <a:cs typeface="Trebuchet MS"/>
                <a:sym typeface="Trebuchet MS"/>
              </a:rPr>
              <a:t>18 User </a:t>
            </a:r>
            <a:r>
              <a:rPr lang="en-US" sz="3800" b="0" i="0" u="none" strike="noStrike" cap="none" dirty="0">
                <a:solidFill>
                  <a:srgbClr val="001D4D"/>
                </a:solidFill>
                <a:latin typeface="Trebuchet MS"/>
                <a:ea typeface="Trebuchet MS"/>
                <a:cs typeface="Trebuchet MS"/>
                <a:sym typeface="Trebuchet MS"/>
              </a:rPr>
              <a:t>Stories </a:t>
            </a:r>
          </a:p>
        </p:txBody>
      </p:sp>
      <p:sp>
        <p:nvSpPr>
          <p:cNvPr id="193" name="Shape 193"/>
          <p:cNvSpPr txBox="1">
            <a:spLocks noGrp="1"/>
          </p:cNvSpPr>
          <p:nvPr>
            <p:ph type="body" idx="1"/>
          </p:nvPr>
        </p:nvSpPr>
        <p:spPr>
          <a:xfrm>
            <a:off x="779462" y="1425600"/>
            <a:ext cx="7583400" cy="4611600"/>
          </a:xfrm>
          <a:prstGeom prst="rect">
            <a:avLst/>
          </a:prstGeom>
          <a:noFill/>
          <a:ln>
            <a:noFill/>
          </a:ln>
        </p:spPr>
        <p:txBody>
          <a:bodyPr wrap="square" lIns="91425" tIns="45700" rIns="91425" bIns="45700" anchor="t" anchorCtr="0">
            <a:noAutofit/>
          </a:bodyPr>
          <a:lstStyle/>
          <a:p>
            <a:pPr marL="0" marR="0" lvl="0" indent="-114300" algn="l" rtl="0">
              <a:lnSpc>
                <a:spcPct val="100000"/>
              </a:lnSpc>
              <a:spcBef>
                <a:spcPts val="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147: Lock User</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300: Improve Document List Presentation </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241: Add Users with CSV File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242: Change Display Mode </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243: Add Document Quiz</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246: Add Watch Orders with CSV File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247: View Watch Orders on Map </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248: Add Text Information</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250: Add Password Encryption</a:t>
            </a:r>
          </a:p>
          <a:p>
            <a:pPr marL="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779462" y="381000"/>
            <a:ext cx="7583400" cy="1044600"/>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User Stories </a:t>
            </a:r>
          </a:p>
        </p:txBody>
      </p:sp>
      <p:sp>
        <p:nvSpPr>
          <p:cNvPr id="200" name="Shape 200"/>
          <p:cNvSpPr txBox="1">
            <a:spLocks noGrp="1"/>
          </p:cNvSpPr>
          <p:nvPr>
            <p:ph type="body" idx="1"/>
          </p:nvPr>
        </p:nvSpPr>
        <p:spPr>
          <a:xfrm>
            <a:off x="779462" y="1425600"/>
            <a:ext cx="7583400" cy="4611600"/>
          </a:xfrm>
          <a:prstGeom prst="rect">
            <a:avLst/>
          </a:prstGeom>
          <a:noFill/>
          <a:ln>
            <a:noFill/>
          </a:ln>
        </p:spPr>
        <p:txBody>
          <a:bodyPr wrap="square" lIns="91425" tIns="45700" rIns="91425" bIns="45700" anchor="t" anchorCtr="0">
            <a:noAutofit/>
          </a:bodyPr>
          <a:lstStyle/>
          <a:p>
            <a:pPr marL="0" marR="0" lvl="0" indent="-114300" algn="l" rtl="0">
              <a:lnSpc>
                <a:spcPct val="100000"/>
              </a:lnSpc>
              <a:spcBef>
                <a:spcPts val="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250: Add Password Encryption</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295: Display Documents within Website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296: Display Pending Documents Notification </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301: Application Distribution Package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300: Improve Document List Presentation</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302: Change Navigation Bar Based on User Role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304: Add Watch Order</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306: Delete Watch Order</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307: Edit Watch Order</a:t>
            </a:r>
          </a:p>
          <a:p>
            <a:pPr marL="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779462" y="381000"/>
            <a:ext cx="7583400" cy="1044600"/>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User Stories </a:t>
            </a:r>
          </a:p>
        </p:txBody>
      </p:sp>
      <p:sp>
        <p:nvSpPr>
          <p:cNvPr id="207" name="Shape 207"/>
          <p:cNvSpPr txBox="1">
            <a:spLocks noGrp="1"/>
          </p:cNvSpPr>
          <p:nvPr>
            <p:ph type="body" idx="1"/>
          </p:nvPr>
        </p:nvSpPr>
        <p:spPr>
          <a:xfrm>
            <a:off x="779462" y="1425600"/>
            <a:ext cx="7583400" cy="4611600"/>
          </a:xfrm>
          <a:prstGeom prst="rect">
            <a:avLst/>
          </a:prstGeom>
          <a:noFill/>
          <a:ln>
            <a:noFill/>
          </a:ln>
        </p:spPr>
        <p:txBody>
          <a:bodyPr wrap="square" lIns="91425" tIns="45700" rIns="91425" bIns="45700" anchor="t" anchorCtr="0">
            <a:noAutofit/>
          </a:bodyPr>
          <a:lstStyle/>
          <a:p>
            <a:pPr marL="0" marR="0" lvl="0" indent="-114300" algn="l" rtl="0">
              <a:lnSpc>
                <a:spcPct val="100000"/>
              </a:lnSpc>
              <a:spcBef>
                <a:spcPts val="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308: Edit Free Message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309: Automatically Delete Watch Orders</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310: Display Watch Order List Table</a:t>
            </a:r>
          </a:p>
          <a:p>
            <a:pPr marL="0" marR="0" lvl="0" indent="-114300" algn="l" rtl="0">
              <a:lnSpc>
                <a:spcPct val="100000"/>
              </a:lnSpc>
              <a:spcBef>
                <a:spcPts val="2000"/>
              </a:spcBef>
              <a:spcAft>
                <a:spcPts val="0"/>
              </a:spcAft>
              <a:buClr>
                <a:srgbClr val="001D4D"/>
              </a:buClr>
              <a:buSzPts val="1800"/>
              <a:buFont typeface="Noto Sans Symbols"/>
              <a:buNone/>
            </a:pPr>
            <a:r>
              <a:rPr lang="en-US" sz="1800" b="1" i="0" u="none" strike="noStrike" cap="none">
                <a:solidFill>
                  <a:srgbClr val="001D4D"/>
                </a:solidFill>
                <a:latin typeface="Trebuchet MS"/>
                <a:ea typeface="Trebuchet MS"/>
                <a:cs typeface="Trebuchet MS"/>
                <a:sym typeface="Trebuchet MS"/>
              </a:rPr>
              <a:t>• User Story 312: Take Quiz</a:t>
            </a:r>
          </a:p>
          <a:p>
            <a:pPr marL="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noAutofit/>
          </a:bodyPr>
          <a:lstStyle/>
          <a:p>
            <a:pPr marL="0" marR="0" lvl="0" indent="-254000" algn="l" rtl="0">
              <a:lnSpc>
                <a:spcPct val="100000"/>
              </a:lnSpc>
              <a:spcBef>
                <a:spcPts val="0"/>
              </a:spcBef>
              <a:spcAft>
                <a:spcPts val="0"/>
              </a:spcAft>
              <a:buClr>
                <a:srgbClr val="001D4D"/>
              </a:buClr>
              <a:buSzPts val="4000"/>
              <a:buFont typeface="Trebuchet MS"/>
              <a:buNone/>
            </a:pPr>
            <a:r>
              <a:rPr lang="en-US" sz="4000" b="1" i="0" u="none" strike="noStrike" cap="none">
                <a:solidFill>
                  <a:srgbClr val="001D4D"/>
                </a:solidFill>
                <a:latin typeface="Trebuchet MS"/>
                <a:ea typeface="Trebuchet MS"/>
                <a:cs typeface="Trebuchet MS"/>
                <a:sym typeface="Trebuchet MS"/>
              </a:rPr>
              <a:t>Sprint 2</a:t>
            </a:r>
          </a:p>
        </p:txBody>
      </p:sp>
      <p:sp>
        <p:nvSpPr>
          <p:cNvPr id="213" name="Shape 213"/>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noAutofit/>
          </a:bodyPr>
          <a:lstStyle/>
          <a:p>
            <a:pPr marL="139700" marR="0" lvl="0" indent="-152400" algn="l" rtl="0">
              <a:lnSpc>
                <a:spcPct val="100000"/>
              </a:lnSpc>
              <a:spcBef>
                <a:spcPts val="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Juan Lopez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Story # 242: Change Display Mode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Story # 296: Pending Document Notification</a:t>
            </a:r>
          </a:p>
          <a:p>
            <a:pPr marL="139700" marR="0" lvl="0" indent="-152400" algn="l" rtl="0">
              <a:lnSpc>
                <a:spcPct val="100000"/>
              </a:lnSpc>
              <a:spcBef>
                <a:spcPts val="200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Jean Faustin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Story # 295: Display Documents within Website </a:t>
            </a:r>
          </a:p>
          <a:p>
            <a:pPr marL="13970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cxnSp>
        <p:nvCxnSpPr>
          <p:cNvPr id="214" name="Shape 214"/>
          <p:cNvCxnSpPr/>
          <p:nvPr/>
        </p:nvCxnSpPr>
        <p:spPr>
          <a:xfrm>
            <a:off x="655455" y="3617140"/>
            <a:ext cx="7816906" cy="0"/>
          </a:xfrm>
          <a:prstGeom prst="straightConnector1">
            <a:avLst/>
          </a:prstGeom>
          <a:noFill/>
          <a:ln w="9525" cap="flat" cmpd="sng">
            <a:solidFill>
              <a:srgbClr val="085684"/>
            </a:solidFill>
            <a:prstDash val="solid"/>
            <a:round/>
            <a:headEnd type="none" w="med" len="med"/>
            <a:tailEnd type="non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315589" y="381000"/>
            <a:ext cx="8650386" cy="661404"/>
          </a:xfrm>
          <a:prstGeom prst="rect">
            <a:avLst/>
          </a:prstGeom>
          <a:noFill/>
          <a:ln>
            <a:noFill/>
          </a:ln>
        </p:spPr>
        <p:txBody>
          <a:bodyPr wrap="square" lIns="91425" tIns="45700" rIns="91425" bIns="45700" anchor="b" anchorCtr="0">
            <a:noAutofit/>
          </a:bodyPr>
          <a:lstStyle/>
          <a:p>
            <a:pPr marL="0" marR="0" lvl="0" indent="-57150" algn="l" rtl="0">
              <a:lnSpc>
                <a:spcPct val="100000"/>
              </a:lnSpc>
              <a:spcBef>
                <a:spcPts val="0"/>
              </a:spcBef>
              <a:spcAft>
                <a:spcPts val="0"/>
              </a:spcAft>
              <a:buClr>
                <a:srgbClr val="001D4D"/>
              </a:buClr>
              <a:buSzPts val="900"/>
              <a:buFont typeface="Trebuchet MS"/>
              <a:buNone/>
            </a:pPr>
            <a:r>
              <a:rPr lang="en-US" sz="3600" b="1" i="0" u="none" strike="noStrike" cap="none">
                <a:solidFill>
                  <a:srgbClr val="001D4D"/>
                </a:solidFill>
                <a:latin typeface="Trebuchet MS"/>
                <a:ea typeface="Trebuchet MS"/>
                <a:cs typeface="Trebuchet MS"/>
                <a:sym typeface="Trebuchet MS"/>
              </a:rPr>
              <a:t>User Story #242 Change Display Mode</a:t>
            </a:r>
          </a:p>
        </p:txBody>
      </p:sp>
      <p:sp>
        <p:nvSpPr>
          <p:cNvPr id="221" name="Shape 221"/>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0" marR="0" lvl="0" indent="-114300" algn="l" rtl="0">
              <a:lnSpc>
                <a:spcPct val="100000"/>
              </a:lnSpc>
              <a:spcBef>
                <a:spcPts val="0"/>
              </a:spcBef>
              <a:spcAft>
                <a:spcPts val="0"/>
              </a:spcAft>
              <a:buClr>
                <a:srgbClr val="001D4D"/>
              </a:buClr>
              <a:buSzPts val="1800"/>
              <a:buFont typeface="Noto Sans Symbols"/>
              <a:buNone/>
            </a:pPr>
            <a:r>
              <a:rPr lang="en-US" sz="1800" b="0" i="0" u="none" strike="noStrike" cap="none">
                <a:solidFill>
                  <a:srgbClr val="001D4D"/>
                </a:solidFill>
                <a:latin typeface="Trebuchet MS"/>
                <a:ea typeface="Trebuchet MS"/>
                <a:cs typeface="Trebuchet MS"/>
                <a:sym typeface="Trebuchet MS"/>
              </a:rPr>
              <a:t>1.	There must be an option in the website header dropdown to manually change the display mode.</a:t>
            </a:r>
          </a:p>
          <a:p>
            <a:pPr marL="0" marR="0" lvl="0" indent="-114300" algn="l" rtl="0">
              <a:lnSpc>
                <a:spcPct val="100000"/>
              </a:lnSpc>
              <a:spcBef>
                <a:spcPts val="2000"/>
              </a:spcBef>
              <a:spcAft>
                <a:spcPts val="0"/>
              </a:spcAft>
              <a:buClr>
                <a:srgbClr val="001D4D"/>
              </a:buClr>
              <a:buSzPts val="1800"/>
              <a:buFont typeface="Noto Sans Symbols"/>
              <a:buNone/>
            </a:pPr>
            <a:r>
              <a:rPr lang="en-US" sz="1800" b="0" i="0" u="none" strike="noStrike" cap="none">
                <a:solidFill>
                  <a:srgbClr val="001D4D"/>
                </a:solidFill>
                <a:latin typeface="Trebuchet MS"/>
                <a:ea typeface="Trebuchet MS"/>
                <a:cs typeface="Trebuchet MS"/>
                <a:sym typeface="Trebuchet MS"/>
              </a:rPr>
              <a:t>2.	When night-mode is activated, only dark colors should be used throughout the site. </a:t>
            </a:r>
          </a:p>
          <a:p>
            <a:pPr marL="0" marR="0" lvl="0" indent="-114300" algn="l" rtl="0">
              <a:lnSpc>
                <a:spcPct val="100000"/>
              </a:lnSpc>
              <a:spcBef>
                <a:spcPts val="2000"/>
              </a:spcBef>
              <a:spcAft>
                <a:spcPts val="0"/>
              </a:spcAft>
              <a:buClr>
                <a:srgbClr val="001D4D"/>
              </a:buClr>
              <a:buSzPts val="1800"/>
              <a:buFont typeface="Noto Sans Symbols"/>
              <a:buNone/>
            </a:pPr>
            <a:r>
              <a:rPr lang="en-US" sz="1800" b="0" i="0" u="none" strike="noStrike" cap="none">
                <a:solidFill>
                  <a:srgbClr val="001D4D"/>
                </a:solidFill>
                <a:latin typeface="Trebuchet MS"/>
                <a:ea typeface="Trebuchet MS"/>
                <a:cs typeface="Trebuchet MS"/>
                <a:sym typeface="Trebuchet MS"/>
              </a:rPr>
              <a:t>3.	When day-mode is activated, the normal colors (lighter) should be used throughout the site.</a:t>
            </a:r>
          </a:p>
          <a:p>
            <a:pPr marL="0" marR="0" lvl="0" indent="-114300" algn="l" rtl="0">
              <a:lnSpc>
                <a:spcPct val="100000"/>
              </a:lnSpc>
              <a:spcBef>
                <a:spcPts val="2000"/>
              </a:spcBef>
              <a:spcAft>
                <a:spcPts val="0"/>
              </a:spcAft>
              <a:buClr>
                <a:srgbClr val="001D4D"/>
              </a:buClr>
              <a:buSzPts val="1800"/>
              <a:buFont typeface="Noto Sans Symbols"/>
              <a:buNone/>
            </a:pPr>
            <a:r>
              <a:rPr lang="en-US" sz="1800" b="0" i="0" u="none" strike="noStrike" cap="none">
                <a:solidFill>
                  <a:srgbClr val="001D4D"/>
                </a:solidFill>
                <a:latin typeface="Trebuchet MS"/>
                <a:ea typeface="Trebuchet MS"/>
                <a:cs typeface="Trebuchet MS"/>
                <a:sym typeface="Trebuchet MS"/>
              </a:rPr>
              <a:t>4.	The user’s display mode preference should be saved so that the display mode is consistent in all pages.</a:t>
            </a:r>
          </a:p>
          <a:p>
            <a:pPr marL="0" marR="0" lvl="0" indent="-114300" algn="l" rtl="0">
              <a:lnSpc>
                <a:spcPct val="100000"/>
              </a:lnSpc>
              <a:spcBef>
                <a:spcPts val="2000"/>
              </a:spcBef>
              <a:spcAft>
                <a:spcPts val="0"/>
              </a:spcAft>
              <a:buClr>
                <a:srgbClr val="001D4D"/>
              </a:buClr>
              <a:buSzPts val="1800"/>
              <a:buFont typeface="Noto Sans Symbols"/>
              <a:buNone/>
            </a:pPr>
            <a:r>
              <a:rPr lang="en-US" sz="1800" b="0" i="0" u="none" strike="noStrike" cap="none">
                <a:solidFill>
                  <a:srgbClr val="001D4D"/>
                </a:solidFill>
                <a:latin typeface="Trebuchet MS"/>
                <a:ea typeface="Trebuchet MS"/>
                <a:cs typeface="Trebuchet MS"/>
                <a:sym typeface="Trebuchet MS"/>
              </a:rPr>
              <a:t>5.	When the users logs off, the display mode will be reset to day-mode. </a:t>
            </a:r>
          </a:p>
        </p:txBody>
      </p:sp>
      <p:sp>
        <p:nvSpPr>
          <p:cNvPr id="222" name="Shape 222"/>
          <p:cNvSpPr/>
          <p:nvPr/>
        </p:nvSpPr>
        <p:spPr>
          <a:xfrm>
            <a:off x="622974" y="1164469"/>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officer, I would like to switch the display to either night or day mode so that I can view the site in lighter colors during the day and darker colors during the night.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Shape 227" descr="242_sequence.png"/>
          <p:cNvPicPr preferRelativeResize="0"/>
          <p:nvPr/>
        </p:nvPicPr>
        <p:blipFill rotWithShape="1">
          <a:blip r:embed="rId3">
            <a:alphaModFix/>
          </a:blip>
          <a:srcRect/>
          <a:stretch/>
        </p:blipFill>
        <p:spPr>
          <a:xfrm>
            <a:off x="722423" y="1116701"/>
            <a:ext cx="7778847" cy="368996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Shape 233" descr="Screenshot at Sep 30 12-39-43.png"/>
          <p:cNvPicPr preferRelativeResize="0"/>
          <p:nvPr/>
        </p:nvPicPr>
        <p:blipFill rotWithShape="1">
          <a:blip r:embed="rId3">
            <a:alphaModFix/>
          </a:blip>
          <a:srcRect/>
          <a:stretch/>
        </p:blipFill>
        <p:spPr>
          <a:xfrm>
            <a:off x="428878" y="1043870"/>
            <a:ext cx="8318613" cy="44101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Shape 239" descr="Screenshot at Sep 30 12-38-01.png"/>
          <p:cNvPicPr preferRelativeResize="0"/>
          <p:nvPr/>
        </p:nvPicPr>
        <p:blipFill rotWithShape="1">
          <a:blip r:embed="rId3">
            <a:alphaModFix/>
          </a:blip>
          <a:srcRect/>
          <a:stretch/>
        </p:blipFill>
        <p:spPr>
          <a:xfrm>
            <a:off x="422122" y="1108607"/>
            <a:ext cx="8309185" cy="441016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#296:Display Pending Documents Notification</a:t>
            </a:r>
          </a:p>
        </p:txBody>
      </p:sp>
      <p:sp>
        <p:nvSpPr>
          <p:cNvPr id="246" name="Shape 246"/>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When the user views the main document page, a notification badge will be displayed for each document category that shows the total number of pending documents per category </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When the status of a document changes, it must be reflected in the notification badge. </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If there are no pending documents for the category, there must be no notification badge displayed. </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The notification badge must be easily readable and in accordance with the rest of site’s style. </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When the users logs off, the display mode will be reset to day-mode.  </a:t>
            </a:r>
          </a:p>
        </p:txBody>
      </p:sp>
      <p:sp>
        <p:nvSpPr>
          <p:cNvPr id="247" name="Shape 247"/>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officer, I would like to view a notification badge in the main document page that shows the number of pending document per document category so that I can quickly identify which categories contain pending documents.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0"/>
            <a:ext cx="7583486" cy="1044575"/>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Project definition</a:t>
            </a:r>
          </a:p>
        </p:txBody>
      </p:sp>
      <p:sp>
        <p:nvSpPr>
          <p:cNvPr id="159" name="Shape 159"/>
          <p:cNvSpPr txBox="1"/>
          <p:nvPr/>
        </p:nvSpPr>
        <p:spPr>
          <a:xfrm>
            <a:off x="505991" y="1828800"/>
            <a:ext cx="5724097" cy="3048000"/>
          </a:xfrm>
          <a:prstGeom prst="rect">
            <a:avLst/>
          </a:prstGeom>
          <a:noFill/>
          <a:ln>
            <a:noFill/>
          </a:ln>
        </p:spPr>
        <p:txBody>
          <a:bodyPr wrap="square" lIns="91425" tIns="91425" rIns="91425" bIns="91425" anchor="ctr" anchorCtr="0">
            <a:noAutofit/>
          </a:bodyPr>
          <a:lstStyle/>
          <a:p>
            <a:pPr algn="ctr">
              <a:buClr>
                <a:srgbClr val="336699"/>
              </a:buClr>
              <a:buSzPct val="25000"/>
              <a:defRPr/>
            </a:pPr>
            <a:endParaRPr lang="en-US" sz="1800" dirty="0">
              <a:solidFill>
                <a:schemeClr val="dk1"/>
              </a:solidFill>
            </a:endParaRPr>
          </a:p>
          <a:p>
            <a:pPr marL="285750" indent="-285750">
              <a:buClr>
                <a:srgbClr val="081E3F"/>
              </a:buClr>
              <a:buSzPct val="100000"/>
              <a:buFont typeface="Arial" panose="020B0604020202020204" pitchFamily="34" charset="0"/>
              <a:buChar char="•"/>
              <a:defRPr/>
            </a:pPr>
            <a:r>
              <a:rPr lang="en-US" sz="2000" dirty="0">
                <a:solidFill>
                  <a:schemeClr val="dk1"/>
                </a:solidFill>
              </a:rPr>
              <a:t>Roll call is a briefing meeting in police departments where shift supervisors share critical information with officers. </a:t>
            </a:r>
            <a:endParaRPr lang="en-US" sz="2000" dirty="0" smtClean="0">
              <a:solidFill>
                <a:schemeClr val="dk1"/>
              </a:solidFill>
            </a:endParaRPr>
          </a:p>
          <a:p>
            <a:pPr>
              <a:buClr>
                <a:srgbClr val="081E3F"/>
              </a:buClr>
              <a:buSzPct val="100000"/>
              <a:defRPr/>
            </a:pPr>
            <a:endParaRPr lang="en-US" sz="2000" dirty="0">
              <a:solidFill>
                <a:schemeClr val="dk1"/>
              </a:solidFill>
            </a:endParaRPr>
          </a:p>
          <a:p>
            <a:pPr marL="285750" indent="-285750">
              <a:buClr>
                <a:srgbClr val="081E3F"/>
              </a:buClr>
              <a:buSzPct val="100000"/>
              <a:buFont typeface="Arial" panose="020B0604020202020204" pitchFamily="34" charset="0"/>
              <a:buChar char="•"/>
              <a:defRPr/>
            </a:pPr>
            <a:r>
              <a:rPr lang="en-US" sz="2000" dirty="0">
                <a:solidFill>
                  <a:schemeClr val="dk1"/>
                </a:solidFill>
              </a:rPr>
              <a:t>Officers cannot always be present for these briefings, preventing them from receiving vital information</a:t>
            </a:r>
            <a:r>
              <a:rPr lang="en-US" sz="2000" dirty="0" smtClean="0">
                <a:solidFill>
                  <a:schemeClr val="dk1"/>
                </a:solidFill>
              </a:rPr>
              <a:t>.</a:t>
            </a:r>
          </a:p>
          <a:p>
            <a:pPr>
              <a:buClr>
                <a:srgbClr val="081E3F"/>
              </a:buClr>
              <a:buSzPct val="100000"/>
              <a:defRPr/>
            </a:pPr>
            <a:endParaRPr lang="en-US" sz="2000" dirty="0">
              <a:solidFill>
                <a:schemeClr val="dk1"/>
              </a:solidFill>
            </a:endParaRPr>
          </a:p>
          <a:p>
            <a:pPr marL="285750" indent="-285750">
              <a:buClr>
                <a:srgbClr val="081E3F"/>
              </a:buClr>
              <a:buSzPct val="100000"/>
              <a:buFont typeface="Arial" panose="020B0604020202020204" pitchFamily="34" charset="0"/>
              <a:buChar char="•"/>
              <a:defRPr/>
            </a:pPr>
            <a:r>
              <a:rPr lang="en-US" sz="2000" dirty="0">
                <a:solidFill>
                  <a:schemeClr val="dk1"/>
                </a:solidFill>
              </a:rPr>
              <a:t>It can be difficult for supervisors to distribute new material to officers after roll call is </a:t>
            </a:r>
            <a:r>
              <a:rPr lang="en-US" sz="2000" dirty="0">
                <a:solidFill>
                  <a:schemeClr val="dk1"/>
                </a:solidFill>
              </a:rPr>
              <a:t>over</a:t>
            </a:r>
          </a:p>
          <a:p>
            <a:pPr marL="571500" indent="-571500">
              <a:buClr>
                <a:srgbClr val="081E3F"/>
              </a:buClr>
              <a:buSzPct val="100000"/>
              <a:buFont typeface="Arial" panose="020B0604020202020204" pitchFamily="34" charset="0"/>
              <a:buChar char="•"/>
              <a:defRPr/>
            </a:pPr>
            <a:endParaRPr sz="1500" b="0" i="0" u="none" strike="noStrike" cap="none" dirty="0">
              <a:solidFill>
                <a:schemeClr val="dk1"/>
              </a:solidFill>
              <a:latin typeface="Arial"/>
              <a:ea typeface="Arial"/>
              <a:cs typeface="Arial"/>
              <a:sym typeface="Arial"/>
            </a:endParaRPr>
          </a:p>
        </p:txBody>
      </p:sp>
      <p:pic>
        <p:nvPicPr>
          <p:cNvPr id="160" name="Shape 160" descr="A close up of a sign  Description generated with very high confidence"/>
          <p:cNvPicPr preferRelativeResize="0"/>
          <p:nvPr/>
        </p:nvPicPr>
        <p:blipFill rotWithShape="1">
          <a:blip r:embed="rId3">
            <a:alphaModFix/>
          </a:blip>
          <a:srcRect/>
          <a:stretch/>
        </p:blipFill>
        <p:spPr>
          <a:xfrm>
            <a:off x="6478479" y="1425575"/>
            <a:ext cx="2132860" cy="2848632"/>
          </a:xfrm>
          <a:prstGeom prst="rect">
            <a:avLst/>
          </a:prstGeom>
          <a:noFill/>
          <a:ln>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Shape 252" descr="292-sequence-3.png"/>
          <p:cNvPicPr preferRelativeResize="0"/>
          <p:nvPr/>
        </p:nvPicPr>
        <p:blipFill rotWithShape="1">
          <a:blip r:embed="rId3">
            <a:alphaModFix/>
          </a:blip>
          <a:srcRect/>
          <a:stretch/>
        </p:blipFill>
        <p:spPr>
          <a:xfrm>
            <a:off x="482892" y="542166"/>
            <a:ext cx="8191602" cy="515462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Shape 258" descr="notifcation-pending-1.png"/>
          <p:cNvPicPr preferRelativeResize="0"/>
          <p:nvPr/>
        </p:nvPicPr>
        <p:blipFill rotWithShape="1">
          <a:blip r:embed="rId3">
            <a:alphaModFix/>
          </a:blip>
          <a:srcRect/>
          <a:stretch/>
        </p:blipFill>
        <p:spPr>
          <a:xfrm>
            <a:off x="380326" y="768742"/>
            <a:ext cx="8423640" cy="475225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dirty="0">
                <a:solidFill>
                  <a:srgbClr val="001D4D"/>
                </a:solidFill>
                <a:latin typeface="Trebuchet MS"/>
                <a:ea typeface="Trebuchet MS"/>
                <a:cs typeface="Trebuchet MS"/>
                <a:sym typeface="Trebuchet MS"/>
              </a:rPr>
              <a:t>User Story #295: </a:t>
            </a:r>
          </a:p>
          <a:p>
            <a:pPr marL="0" marR="0" lvl="0" indent="-47625" algn="l" rtl="0">
              <a:lnSpc>
                <a:spcPct val="100000"/>
              </a:lnSpc>
              <a:spcBef>
                <a:spcPts val="0"/>
              </a:spcBef>
              <a:spcAft>
                <a:spcPts val="0"/>
              </a:spcAft>
              <a:buClr>
                <a:srgbClr val="001D4D"/>
              </a:buClr>
              <a:buSzPts val="750"/>
              <a:buFont typeface="Trebuchet MS"/>
              <a:buNone/>
            </a:pPr>
            <a:r>
              <a:rPr lang="en-US" sz="3000" b="1" dirty="0"/>
              <a:t>Display documents within </a:t>
            </a:r>
            <a:r>
              <a:rPr lang="en-US" sz="3000" b="1" dirty="0" smtClean="0"/>
              <a:t>window.</a:t>
            </a:r>
            <a:endParaRPr lang="en-US" sz="3000" b="1" dirty="0"/>
          </a:p>
        </p:txBody>
      </p:sp>
      <p:sp>
        <p:nvSpPr>
          <p:cNvPr id="265" name="Shape 265"/>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457200" marR="0" lvl="0" indent="-381000" algn="l" rtl="0">
              <a:lnSpc>
                <a:spcPct val="115000"/>
              </a:lnSpc>
              <a:spcBef>
                <a:spcPts val="0"/>
              </a:spcBef>
              <a:spcAft>
                <a:spcPts val="0"/>
              </a:spcAft>
              <a:buSzPts val="2400"/>
              <a:buChar char="●"/>
            </a:pPr>
            <a:r>
              <a:rPr lang="en-US" sz="2400"/>
              <a:t>The user has logged into the system.</a:t>
            </a:r>
          </a:p>
          <a:p>
            <a:pPr marL="457200" marR="0" lvl="0" indent="-381000" algn="l" rtl="0">
              <a:lnSpc>
                <a:spcPct val="115000"/>
              </a:lnSpc>
              <a:spcBef>
                <a:spcPts val="0"/>
              </a:spcBef>
              <a:spcAft>
                <a:spcPts val="0"/>
              </a:spcAft>
              <a:buSzPts val="2400"/>
              <a:buChar char="●"/>
            </a:pPr>
            <a:r>
              <a:rPr lang="en-US" sz="2400"/>
              <a:t>The user has selected the document category to view corresponding documents.</a:t>
            </a:r>
          </a:p>
          <a:p>
            <a:pPr marL="457200" marR="0" lvl="0" indent="-381000" algn="l" rtl="0">
              <a:lnSpc>
                <a:spcPct val="115000"/>
              </a:lnSpc>
              <a:spcBef>
                <a:spcPts val="0"/>
              </a:spcBef>
              <a:spcAft>
                <a:spcPts val="0"/>
              </a:spcAft>
              <a:buSzPts val="2400"/>
              <a:buChar char="●"/>
            </a:pPr>
            <a:r>
              <a:rPr lang="en-US" sz="2400"/>
              <a:t>If there are no pending documents for the category, no window should open.</a:t>
            </a:r>
          </a:p>
          <a:p>
            <a:pPr marL="457200" marR="0" lvl="0" indent="-381000" algn="l" rtl="0">
              <a:lnSpc>
                <a:spcPct val="115000"/>
              </a:lnSpc>
              <a:spcBef>
                <a:spcPts val="0"/>
              </a:spcBef>
              <a:spcAft>
                <a:spcPts val="0"/>
              </a:spcAft>
              <a:buSzPts val="2400"/>
              <a:buChar char="●"/>
            </a:pPr>
            <a:r>
              <a:rPr lang="en-US" sz="2400"/>
              <a:t>Documents PDF or Image (.jpg, png) versions are stored and available from the database and saved on the “uploads” folder.</a:t>
            </a:r>
          </a:p>
        </p:txBody>
      </p:sp>
      <p:sp>
        <p:nvSpPr>
          <p:cNvPr id="266" name="Shape 266"/>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an officer, I would like to view my documents and images within the same window as a popup</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272" name="Shape 272"/>
          <p:cNvPicPr preferRelativeResize="0"/>
          <p:nvPr/>
        </p:nvPicPr>
        <p:blipFill>
          <a:blip r:embed="rId3">
            <a:alphaModFix/>
          </a:blip>
          <a:stretch>
            <a:fillRect/>
          </a:stretch>
        </p:blipFill>
        <p:spPr>
          <a:xfrm>
            <a:off x="573800" y="808675"/>
            <a:ext cx="7996400" cy="48985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279" name="Shape 279"/>
          <p:cNvPicPr preferRelativeResize="0"/>
          <p:nvPr/>
        </p:nvPicPr>
        <p:blipFill>
          <a:blip r:embed="rId3">
            <a:alphaModFix/>
          </a:blip>
          <a:stretch>
            <a:fillRect/>
          </a:stretch>
        </p:blipFill>
        <p:spPr>
          <a:xfrm>
            <a:off x="2830275" y="280050"/>
            <a:ext cx="5541249" cy="3759400"/>
          </a:xfrm>
          <a:prstGeom prst="rect">
            <a:avLst/>
          </a:prstGeom>
          <a:noFill/>
          <a:ln>
            <a:noFill/>
          </a:ln>
        </p:spPr>
      </p:pic>
      <p:pic>
        <p:nvPicPr>
          <p:cNvPr id="280" name="Shape 280"/>
          <p:cNvPicPr preferRelativeResize="0"/>
          <p:nvPr/>
        </p:nvPicPr>
        <p:blipFill>
          <a:blip r:embed="rId4">
            <a:alphaModFix/>
          </a:blip>
          <a:stretch>
            <a:fillRect/>
          </a:stretch>
        </p:blipFill>
        <p:spPr>
          <a:xfrm>
            <a:off x="590950" y="3127550"/>
            <a:ext cx="5038525" cy="344642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noAutofit/>
          </a:bodyPr>
          <a:lstStyle/>
          <a:p>
            <a:pPr marL="0" marR="0" lvl="0" indent="-254000" algn="l" rtl="0">
              <a:lnSpc>
                <a:spcPct val="100000"/>
              </a:lnSpc>
              <a:spcBef>
                <a:spcPts val="0"/>
              </a:spcBef>
              <a:spcAft>
                <a:spcPts val="0"/>
              </a:spcAft>
              <a:buClr>
                <a:srgbClr val="001D4D"/>
              </a:buClr>
              <a:buSzPts val="4000"/>
              <a:buFont typeface="Trebuchet MS"/>
              <a:buNone/>
            </a:pPr>
            <a:r>
              <a:rPr lang="en-US" sz="4000" b="1" i="0" u="none" strike="noStrike" cap="none">
                <a:solidFill>
                  <a:srgbClr val="001D4D"/>
                </a:solidFill>
                <a:latin typeface="Trebuchet MS"/>
                <a:ea typeface="Trebuchet MS"/>
                <a:cs typeface="Trebuchet MS"/>
                <a:sym typeface="Trebuchet MS"/>
              </a:rPr>
              <a:t>Sprint 3</a:t>
            </a:r>
          </a:p>
        </p:txBody>
      </p:sp>
      <p:sp>
        <p:nvSpPr>
          <p:cNvPr id="286" name="Shape 286"/>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noAutofit/>
          </a:bodyPr>
          <a:lstStyle/>
          <a:p>
            <a:pPr marL="139700" marR="0" lvl="0" indent="-152400" algn="l" rtl="0">
              <a:lnSpc>
                <a:spcPct val="100000"/>
              </a:lnSpc>
              <a:spcBef>
                <a:spcPts val="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Juan Lopez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241: Add Users with CSV File</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300: Improve Document List Presentation</a:t>
            </a:r>
          </a:p>
          <a:p>
            <a:pPr marL="139700" marR="0" lvl="0" indent="-152400" algn="l" rtl="0">
              <a:lnSpc>
                <a:spcPct val="100000"/>
              </a:lnSpc>
              <a:spcBef>
                <a:spcPts val="200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Jean Faustin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147: Lock User</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250: Add Password Encryption</a:t>
            </a:r>
          </a:p>
          <a:p>
            <a:pPr marL="282575" marR="0" lvl="0" indent="-142875"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a:p>
            <a:pPr marL="13970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cxnSp>
        <p:nvCxnSpPr>
          <p:cNvPr id="287" name="Shape 287"/>
          <p:cNvCxnSpPr/>
          <p:nvPr/>
        </p:nvCxnSpPr>
        <p:spPr>
          <a:xfrm>
            <a:off x="655455" y="3617140"/>
            <a:ext cx="7816906" cy="0"/>
          </a:xfrm>
          <a:prstGeom prst="straightConnector1">
            <a:avLst/>
          </a:prstGeom>
          <a:noFill/>
          <a:ln w="9525" cap="flat" cmpd="sng">
            <a:solidFill>
              <a:srgbClr val="085684"/>
            </a:solidFill>
            <a:prstDash val="solid"/>
            <a:round/>
            <a:headEnd type="none" w="med" len="med"/>
            <a:tailEnd type="non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#241: Add Users with CSV File</a:t>
            </a:r>
          </a:p>
        </p:txBody>
      </p:sp>
      <p:sp>
        <p:nvSpPr>
          <p:cNvPr id="294" name="Shape 294"/>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The result of parsing a CSV file must be displayed in a table of imported users.</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The system must only accept CSV files, other files must be rejected with a warning.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If no CSV file is selected, the system will warn the user.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The admin must be able to edit the information of any imported user before the user is added to the database.</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The admin must be able to delete any imported user before it is added.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 If a user cannot be added to the database, the system must display an error message and the admin will be able to edit any rejected user and try again.</a:t>
            </a:r>
          </a:p>
          <a:p>
            <a:pPr marL="282575" marR="0" lvl="0" indent="-142875"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295" name="Shape 295"/>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administrator, I would like to be able to add multiple users in one batch using a CSV file so that I don’t have to manually add each user one at a time.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Shape 300" descr="241-sequence.png"/>
          <p:cNvPicPr preferRelativeResize="0"/>
          <p:nvPr/>
        </p:nvPicPr>
        <p:blipFill rotWithShape="1">
          <a:blip r:embed="rId3">
            <a:alphaModFix/>
          </a:blip>
          <a:srcRect/>
          <a:stretch/>
        </p:blipFill>
        <p:spPr>
          <a:xfrm>
            <a:off x="582626" y="378292"/>
            <a:ext cx="8037414" cy="551661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Shape 306" descr="241-screenshot1.png"/>
          <p:cNvPicPr preferRelativeResize="0"/>
          <p:nvPr/>
        </p:nvPicPr>
        <p:blipFill rotWithShape="1">
          <a:blip r:embed="rId3">
            <a:alphaModFix/>
          </a:blip>
          <a:srcRect/>
          <a:stretch/>
        </p:blipFill>
        <p:spPr>
          <a:xfrm>
            <a:off x="1076240" y="326119"/>
            <a:ext cx="7310817" cy="55954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Shape 312"/>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#300: Improve Document List Presentation</a:t>
            </a:r>
          </a:p>
        </p:txBody>
      </p:sp>
      <p:sp>
        <p:nvSpPr>
          <p:cNvPr id="313" name="Shape 313"/>
          <p:cNvSpPr txBox="1">
            <a:spLocks noGrp="1"/>
          </p:cNvSpPr>
          <p:nvPr>
            <p:ph type="body" idx="1"/>
          </p:nvPr>
        </p:nvSpPr>
        <p:spPr>
          <a:xfrm>
            <a:off x="779462" y="2452573"/>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In the document list view, documents must be grouped by their status.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Pending documents must appear first, followed by Reviewed documents, and lastly Done documents.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Pending documents must have a red status label.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Reviewed document must have an orange status label.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Done documents must have a green status label.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color of the document status label must update when the status of the document changes. </a:t>
            </a:r>
          </a:p>
          <a:p>
            <a:pPr marL="282575" marR="0" lvl="0" indent="-142875"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314" name="Shape 314"/>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officer, I would like to view an improved document list where documents have been ordered by their status and have different color labels so that I can easily distinguish between the different types of documents.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0"/>
            <a:ext cx="7583486" cy="1044575"/>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dirty="0" smtClean="0">
                <a:solidFill>
                  <a:srgbClr val="001D4D"/>
                </a:solidFill>
                <a:latin typeface="Trebuchet MS"/>
                <a:ea typeface="Trebuchet MS"/>
                <a:cs typeface="Trebuchet MS"/>
                <a:sym typeface="Trebuchet MS"/>
              </a:rPr>
              <a:t>Solution</a:t>
            </a:r>
            <a:endParaRPr lang="en-US" sz="3800" b="0" i="0" u="none" strike="noStrike" cap="none" dirty="0">
              <a:solidFill>
                <a:srgbClr val="001D4D"/>
              </a:solidFill>
              <a:latin typeface="Trebuchet MS"/>
              <a:ea typeface="Trebuchet MS"/>
              <a:cs typeface="Trebuchet MS"/>
              <a:sym typeface="Trebuchet MS"/>
            </a:endParaRPr>
          </a:p>
        </p:txBody>
      </p:sp>
      <p:sp>
        <p:nvSpPr>
          <p:cNvPr id="159" name="Shape 159"/>
          <p:cNvSpPr txBox="1"/>
          <p:nvPr/>
        </p:nvSpPr>
        <p:spPr>
          <a:xfrm>
            <a:off x="505991" y="1265777"/>
            <a:ext cx="5724097" cy="5206500"/>
          </a:xfrm>
          <a:prstGeom prst="rect">
            <a:avLst/>
          </a:prstGeom>
          <a:noFill/>
          <a:ln>
            <a:noFill/>
          </a:ln>
        </p:spPr>
        <p:txBody>
          <a:bodyPr wrap="square" lIns="91425" tIns="91425" rIns="91425" bIns="91425" anchor="ctr" anchorCtr="0">
            <a:noAutofit/>
          </a:bodyPr>
          <a:lstStyle/>
          <a:p>
            <a:pPr>
              <a:buClr>
                <a:srgbClr val="336699"/>
              </a:buClr>
              <a:buSzPct val="100000"/>
              <a:defRPr/>
            </a:pPr>
            <a:r>
              <a:rPr lang="en-US" sz="2400" dirty="0">
                <a:solidFill>
                  <a:schemeClr val="tx1"/>
                </a:solidFill>
                <a:latin typeface="+mj-lt"/>
              </a:rPr>
              <a:t>The Virtual Roll Call (VRC) web application solves the following problems:</a:t>
            </a:r>
          </a:p>
          <a:p>
            <a:pPr marL="571500" indent="-571500">
              <a:buClr>
                <a:srgbClr val="081E3F"/>
              </a:buClr>
              <a:buSzPct val="100000"/>
              <a:buFont typeface="Arial" panose="020B0604020202020204" pitchFamily="34" charset="0"/>
              <a:buChar char="•"/>
              <a:defRPr/>
            </a:pPr>
            <a:r>
              <a:rPr lang="en-US" sz="2400" b="1" dirty="0">
                <a:solidFill>
                  <a:schemeClr val="tx1"/>
                </a:solidFill>
                <a:latin typeface="+mj-lt"/>
              </a:rPr>
              <a:t>Eliminates the need for in person roll calls</a:t>
            </a:r>
          </a:p>
          <a:p>
            <a:pPr marL="571500" indent="-571500">
              <a:buClr>
                <a:srgbClr val="081E3F"/>
              </a:buClr>
              <a:buSzPct val="100000"/>
              <a:buFont typeface="Arial" panose="020B0604020202020204" pitchFamily="34" charset="0"/>
              <a:buChar char="•"/>
              <a:defRPr/>
            </a:pPr>
            <a:r>
              <a:rPr lang="en-US" sz="2400" b="1" dirty="0">
                <a:solidFill>
                  <a:schemeClr val="tx1"/>
                </a:solidFill>
                <a:latin typeface="+mj-lt"/>
              </a:rPr>
              <a:t>Allows officers to receive information in real-time</a:t>
            </a:r>
          </a:p>
          <a:p>
            <a:pPr marL="571500" indent="-571500">
              <a:buClr>
                <a:srgbClr val="081E3F"/>
              </a:buClr>
              <a:buSzPct val="100000"/>
              <a:buFont typeface="Arial" panose="020B0604020202020204" pitchFamily="34" charset="0"/>
              <a:buChar char="•"/>
              <a:defRPr/>
            </a:pPr>
            <a:r>
              <a:rPr lang="en-US" sz="2400" b="1" dirty="0">
                <a:solidFill>
                  <a:schemeClr val="tx1"/>
                </a:solidFill>
                <a:latin typeface="+mj-lt"/>
              </a:rPr>
              <a:t>Verifies that officers have reviewed required documents</a:t>
            </a:r>
          </a:p>
          <a:p>
            <a:pPr marL="571500" indent="-571500">
              <a:buClr>
                <a:srgbClr val="081E3F"/>
              </a:buClr>
              <a:buSzPct val="100000"/>
              <a:buFont typeface="Arial" panose="020B0604020202020204" pitchFamily="34" charset="0"/>
              <a:buChar char="•"/>
              <a:defRPr/>
            </a:pPr>
            <a:endParaRPr sz="1500" b="0" i="0" u="none" strike="noStrike" cap="none" dirty="0">
              <a:solidFill>
                <a:schemeClr val="dk1"/>
              </a:solidFill>
              <a:latin typeface="Arial"/>
              <a:ea typeface="Arial"/>
              <a:cs typeface="Arial"/>
              <a:sym typeface="Arial"/>
            </a:endParaRPr>
          </a:p>
        </p:txBody>
      </p:sp>
      <p:pic>
        <p:nvPicPr>
          <p:cNvPr id="160" name="Shape 160" descr="A close up of a sign  Description generated with very high confidence"/>
          <p:cNvPicPr preferRelativeResize="0"/>
          <p:nvPr/>
        </p:nvPicPr>
        <p:blipFill rotWithShape="1">
          <a:blip r:embed="rId3">
            <a:alphaModFix/>
          </a:blip>
          <a:srcRect/>
          <a:stretch/>
        </p:blipFill>
        <p:spPr>
          <a:xfrm>
            <a:off x="6478479" y="1425575"/>
            <a:ext cx="2132860" cy="2848632"/>
          </a:xfrm>
          <a:prstGeom prst="rect">
            <a:avLst/>
          </a:prstGeom>
          <a:noFill/>
          <a:ln>
            <a:noFill/>
          </a:ln>
        </p:spPr>
      </p:pic>
    </p:spTree>
    <p:extLst>
      <p:ext uri="{BB962C8B-B14F-4D97-AF65-F5344CB8AC3E}">
        <p14:creationId xmlns:p14="http://schemas.microsoft.com/office/powerpoint/2010/main" val="40785661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Shape 319" descr="300-sequence.png"/>
          <p:cNvPicPr preferRelativeResize="0"/>
          <p:nvPr/>
        </p:nvPicPr>
        <p:blipFill rotWithShape="1">
          <a:blip r:embed="rId3">
            <a:alphaModFix/>
          </a:blip>
          <a:srcRect/>
          <a:stretch/>
        </p:blipFill>
        <p:spPr>
          <a:xfrm>
            <a:off x="964643" y="422031"/>
            <a:ext cx="7292556" cy="552134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pic>
        <p:nvPicPr>
          <p:cNvPr id="325" name="Shape 325" descr="300-screenshot1.png"/>
          <p:cNvPicPr preferRelativeResize="0"/>
          <p:nvPr/>
        </p:nvPicPr>
        <p:blipFill rotWithShape="1">
          <a:blip r:embed="rId3">
            <a:alphaModFix/>
          </a:blip>
          <a:srcRect/>
          <a:stretch/>
        </p:blipFill>
        <p:spPr>
          <a:xfrm>
            <a:off x="616194" y="427554"/>
            <a:ext cx="7914856" cy="553734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#147: </a:t>
            </a:r>
          </a:p>
          <a:p>
            <a:pPr marL="0" marR="0" lvl="0" indent="-47625" algn="ctr" rtl="0">
              <a:lnSpc>
                <a:spcPct val="100000"/>
              </a:lnSpc>
              <a:spcBef>
                <a:spcPts val="0"/>
              </a:spcBef>
              <a:spcAft>
                <a:spcPts val="0"/>
              </a:spcAft>
              <a:buClr>
                <a:srgbClr val="001D4D"/>
              </a:buClr>
              <a:buSzPts val="750"/>
              <a:buFont typeface="Trebuchet MS"/>
              <a:buNone/>
            </a:pPr>
            <a:r>
              <a:rPr lang="en-US" sz="3000" b="1"/>
              <a:t>Lock User after Consecutive Failed Attempts.</a:t>
            </a:r>
          </a:p>
        </p:txBody>
      </p:sp>
      <p:sp>
        <p:nvSpPr>
          <p:cNvPr id="332" name="Shape 332"/>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457200" marR="0" lvl="0" indent="-381000" algn="l" rtl="0">
              <a:lnSpc>
                <a:spcPct val="100000"/>
              </a:lnSpc>
              <a:spcBef>
                <a:spcPts val="0"/>
              </a:spcBef>
              <a:spcAft>
                <a:spcPts val="0"/>
              </a:spcAft>
              <a:buSzPts val="2400"/>
              <a:buChar char="●"/>
            </a:pPr>
            <a:r>
              <a:rPr lang="en-US" sz="2400"/>
              <a:t>The system should lock the account after five attempts.</a:t>
            </a:r>
          </a:p>
          <a:p>
            <a:pPr marL="457200" marR="0" lvl="0" indent="-381000" algn="l" rtl="0">
              <a:lnSpc>
                <a:spcPct val="100000"/>
              </a:lnSpc>
              <a:spcBef>
                <a:spcPts val="0"/>
              </a:spcBef>
              <a:spcAft>
                <a:spcPts val="0"/>
              </a:spcAft>
              <a:buSzPts val="2400"/>
              <a:buChar char="●"/>
            </a:pPr>
            <a:r>
              <a:rPr lang="en-US" sz="2400"/>
              <a:t>If I enter incorrect credentials, I should see an appropriate response message with the remaining available attempts.</a:t>
            </a:r>
          </a:p>
          <a:p>
            <a:pPr marL="457200" marR="0" lvl="0" indent="-381000" algn="l" rtl="0">
              <a:lnSpc>
                <a:spcPct val="100000"/>
              </a:lnSpc>
              <a:spcBef>
                <a:spcPts val="0"/>
              </a:spcBef>
              <a:spcAft>
                <a:spcPts val="0"/>
              </a:spcAft>
              <a:buSzPts val="2400"/>
              <a:buChar char="●"/>
            </a:pPr>
            <a:r>
              <a:rPr lang="en-US" sz="2400"/>
              <a:t>I should be able to retry authentication myself after the third time with a stronger warning and must reset my password to unlock my account.</a:t>
            </a:r>
          </a:p>
          <a:p>
            <a:pPr marL="457200" marR="0" lvl="0" indent="-381000" algn="l" rtl="0">
              <a:lnSpc>
                <a:spcPct val="100000"/>
              </a:lnSpc>
              <a:spcBef>
                <a:spcPts val="0"/>
              </a:spcBef>
              <a:spcAft>
                <a:spcPts val="0"/>
              </a:spcAft>
              <a:buSzPts val="2400"/>
              <a:buChar char="●"/>
            </a:pPr>
            <a:r>
              <a:rPr lang="en-US" sz="2400"/>
              <a:t>A notification must be sent to my manager upon account lockout.</a:t>
            </a:r>
          </a:p>
        </p:txBody>
      </p:sp>
      <p:sp>
        <p:nvSpPr>
          <p:cNvPr id="333" name="Shape 333"/>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an officer, I want my account to be locked after five consecutive login attempts, so that they system does not get hacked.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339" name="Shape 339"/>
          <p:cNvPicPr preferRelativeResize="0"/>
          <p:nvPr/>
        </p:nvPicPr>
        <p:blipFill>
          <a:blip r:embed="rId3">
            <a:alphaModFix/>
          </a:blip>
          <a:stretch>
            <a:fillRect/>
          </a:stretch>
        </p:blipFill>
        <p:spPr>
          <a:xfrm>
            <a:off x="989475" y="494500"/>
            <a:ext cx="7165050" cy="52068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346" name="Shape 346"/>
          <p:cNvPicPr preferRelativeResize="0"/>
          <p:nvPr/>
        </p:nvPicPr>
        <p:blipFill>
          <a:blip r:embed="rId3">
            <a:alphaModFix/>
          </a:blip>
          <a:stretch>
            <a:fillRect/>
          </a:stretch>
        </p:blipFill>
        <p:spPr>
          <a:xfrm>
            <a:off x="3412725" y="407325"/>
            <a:ext cx="5264750" cy="3796000"/>
          </a:xfrm>
          <a:prstGeom prst="rect">
            <a:avLst/>
          </a:prstGeom>
          <a:noFill/>
          <a:ln>
            <a:noFill/>
          </a:ln>
        </p:spPr>
      </p:pic>
      <p:pic>
        <p:nvPicPr>
          <p:cNvPr id="347" name="Shape 347"/>
          <p:cNvPicPr preferRelativeResize="0"/>
          <p:nvPr/>
        </p:nvPicPr>
        <p:blipFill>
          <a:blip r:embed="rId4">
            <a:alphaModFix/>
          </a:blip>
          <a:stretch>
            <a:fillRect/>
          </a:stretch>
        </p:blipFill>
        <p:spPr>
          <a:xfrm>
            <a:off x="603375" y="2851975"/>
            <a:ext cx="5519026" cy="34956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#250: </a:t>
            </a:r>
            <a:r>
              <a:rPr lang="en-US" sz="3000" b="1"/>
              <a:t>Password Encryption.</a:t>
            </a:r>
          </a:p>
        </p:txBody>
      </p:sp>
      <p:sp>
        <p:nvSpPr>
          <p:cNvPr id="354" name="Shape 354"/>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457200" marR="0" lvl="0" indent="-381000" algn="l" rtl="0">
              <a:lnSpc>
                <a:spcPct val="100000"/>
              </a:lnSpc>
              <a:spcBef>
                <a:spcPts val="0"/>
              </a:spcBef>
              <a:spcAft>
                <a:spcPts val="0"/>
              </a:spcAft>
              <a:buSzPts val="2400"/>
              <a:buChar char="●"/>
            </a:pPr>
            <a:r>
              <a:rPr lang="en-US" sz="2400"/>
              <a:t>The database should not allow anyone to guess how long and the format for passwords.</a:t>
            </a:r>
          </a:p>
          <a:p>
            <a:pPr marL="457200" marR="0" lvl="0" indent="-381000" algn="l" rtl="0">
              <a:lnSpc>
                <a:spcPct val="100000"/>
              </a:lnSpc>
              <a:spcBef>
                <a:spcPts val="0"/>
              </a:spcBef>
              <a:spcAft>
                <a:spcPts val="0"/>
              </a:spcAft>
              <a:buSzPts val="2400"/>
              <a:buChar char="●"/>
            </a:pPr>
            <a:r>
              <a:rPr lang="en-US" sz="2400"/>
              <a:t>Passwords are alpha-numeric only.</a:t>
            </a:r>
          </a:p>
          <a:p>
            <a:pPr marL="457200" marR="0" lvl="0" indent="-381000" algn="l" rtl="0">
              <a:lnSpc>
                <a:spcPct val="100000"/>
              </a:lnSpc>
              <a:spcBef>
                <a:spcPts val="0"/>
              </a:spcBef>
              <a:spcAft>
                <a:spcPts val="0"/>
              </a:spcAft>
              <a:buSzPts val="2400"/>
              <a:buChar char="●"/>
            </a:pPr>
            <a:r>
              <a:rPr lang="en-US" sz="2400"/>
              <a:t>Encrypt sensitive data such as login credentials for access. If user has forgotten password, must have Supervisor to reset password.</a:t>
            </a:r>
          </a:p>
        </p:txBody>
      </p:sp>
      <p:sp>
        <p:nvSpPr>
          <p:cNvPr id="355" name="Shape 355"/>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an administrator, I would like the system to encrypt my password to increase protection.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Shape 360"/>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361" name="Shape 361"/>
          <p:cNvPicPr preferRelativeResize="0"/>
          <p:nvPr/>
        </p:nvPicPr>
        <p:blipFill>
          <a:blip r:embed="rId3">
            <a:alphaModFix/>
          </a:blip>
          <a:stretch>
            <a:fillRect/>
          </a:stretch>
        </p:blipFill>
        <p:spPr>
          <a:xfrm>
            <a:off x="1116575" y="778303"/>
            <a:ext cx="7175075" cy="50688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Shape 367"/>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368" name="Shape 368"/>
          <p:cNvPicPr preferRelativeResize="0"/>
          <p:nvPr/>
        </p:nvPicPr>
        <p:blipFill>
          <a:blip r:embed="rId3">
            <a:alphaModFix/>
          </a:blip>
          <a:stretch>
            <a:fillRect/>
          </a:stretch>
        </p:blipFill>
        <p:spPr>
          <a:xfrm>
            <a:off x="1695048" y="562850"/>
            <a:ext cx="6229225" cy="5191025"/>
          </a:xfrm>
          <a:prstGeom prst="rect">
            <a:avLst/>
          </a:prstGeom>
          <a:noFill/>
          <a:ln>
            <a:noFill/>
          </a:ln>
        </p:spPr>
      </p:pic>
      <p:pic>
        <p:nvPicPr>
          <p:cNvPr id="369" name="Shape 369"/>
          <p:cNvPicPr preferRelativeResize="0"/>
          <p:nvPr/>
        </p:nvPicPr>
        <p:blipFill>
          <a:blip r:embed="rId4">
            <a:alphaModFix/>
          </a:blip>
          <a:stretch>
            <a:fillRect/>
          </a:stretch>
        </p:blipFill>
        <p:spPr>
          <a:xfrm>
            <a:off x="521030" y="4976300"/>
            <a:ext cx="8223825" cy="7775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Shape 374"/>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noAutofit/>
          </a:bodyPr>
          <a:lstStyle/>
          <a:p>
            <a:pPr marL="0" marR="0" lvl="0" indent="-254000" algn="l" rtl="0">
              <a:lnSpc>
                <a:spcPct val="100000"/>
              </a:lnSpc>
              <a:spcBef>
                <a:spcPts val="0"/>
              </a:spcBef>
              <a:spcAft>
                <a:spcPts val="0"/>
              </a:spcAft>
              <a:buClr>
                <a:srgbClr val="001D4D"/>
              </a:buClr>
              <a:buSzPts val="4000"/>
              <a:buFont typeface="Trebuchet MS"/>
              <a:buNone/>
            </a:pPr>
            <a:r>
              <a:rPr lang="en-US" sz="4000" b="1" i="0" u="none" strike="noStrike" cap="none">
                <a:solidFill>
                  <a:srgbClr val="001D4D"/>
                </a:solidFill>
                <a:latin typeface="Trebuchet MS"/>
                <a:ea typeface="Trebuchet MS"/>
                <a:cs typeface="Trebuchet MS"/>
                <a:sym typeface="Trebuchet MS"/>
              </a:rPr>
              <a:t>Sprint 4</a:t>
            </a:r>
          </a:p>
        </p:txBody>
      </p:sp>
      <p:sp>
        <p:nvSpPr>
          <p:cNvPr id="375" name="Shape 375"/>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noAutofit/>
          </a:bodyPr>
          <a:lstStyle/>
          <a:p>
            <a:pPr marL="139700" marR="0" lvl="0" indent="-152400" algn="l" rtl="0">
              <a:lnSpc>
                <a:spcPct val="100000"/>
              </a:lnSpc>
              <a:spcBef>
                <a:spcPts val="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Juan Lopez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246: Add Watch Orders with CSV File</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247: View Watch Orders on Map</a:t>
            </a:r>
          </a:p>
          <a:p>
            <a:pPr marL="139700" marR="0" lvl="0" indent="-152400" algn="l" rtl="0">
              <a:lnSpc>
                <a:spcPct val="100000"/>
              </a:lnSpc>
              <a:spcBef>
                <a:spcPts val="200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Jean Faustin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301: Application Distribution Package</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302: Change Navigation Bar Based on User Role</a:t>
            </a:r>
          </a:p>
          <a:p>
            <a:pPr marL="282575" marR="0" lvl="0" indent="-142875"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a:p>
            <a:pPr marL="13970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cxnSp>
        <p:nvCxnSpPr>
          <p:cNvPr id="376" name="Shape 376"/>
          <p:cNvCxnSpPr/>
          <p:nvPr/>
        </p:nvCxnSpPr>
        <p:spPr>
          <a:xfrm>
            <a:off x="655455" y="3617140"/>
            <a:ext cx="7816906" cy="0"/>
          </a:xfrm>
          <a:prstGeom prst="straightConnector1">
            <a:avLst/>
          </a:prstGeom>
          <a:noFill/>
          <a:ln w="9525" cap="flat" cmpd="sng">
            <a:solidFill>
              <a:srgbClr val="085684"/>
            </a:solidFill>
            <a:prstDash val="solid"/>
            <a:round/>
            <a:headEnd type="none" w="med" len="med"/>
            <a:tailEnd type="none" w="med" len="med"/>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Shape 382"/>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#246: Add Watch Orders with CSV File</a:t>
            </a:r>
          </a:p>
        </p:txBody>
      </p:sp>
      <p:sp>
        <p:nvSpPr>
          <p:cNvPr id="383" name="Shape 383"/>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 The result of parsing a CSV file must be displayed in a table of imported watch orders.</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 The system must only accept CSV files, other files must be rejected with a warning. </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 The supervisor must be able to edit the information of any imported watch order before the user is added to the database.</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 If a watch order cannot be added to the database, the system must display an error message, and the supervisor will be able to edit any rejected watch order and try again.</a:t>
            </a:r>
          </a:p>
          <a:p>
            <a:pPr marL="282575" marR="0" lvl="0" indent="-142875" algn="l" rtl="0">
              <a:lnSpc>
                <a:spcPct val="100000"/>
              </a:lnSpc>
              <a:spcBef>
                <a:spcPts val="2000"/>
              </a:spcBef>
              <a:spcAft>
                <a:spcPts val="0"/>
              </a:spcAft>
              <a:buClr>
                <a:srgbClr val="001D4D"/>
              </a:buClr>
              <a:buSzPts val="1600"/>
              <a:buFont typeface="Noto Sans Symbols"/>
              <a:buChar char="●"/>
            </a:pPr>
            <a:r>
              <a:rPr lang="en-US" sz="1600" b="0" i="0" u="none" strike="noStrike" cap="none">
                <a:solidFill>
                  <a:srgbClr val="001D4D"/>
                </a:solidFill>
                <a:latin typeface="Trebuchet MS"/>
                <a:ea typeface="Trebuchet MS"/>
                <a:cs typeface="Trebuchet MS"/>
                <a:sym typeface="Trebuchet MS"/>
              </a:rPr>
              <a:t> When the supervisor adds a CSV file, it will overwrite any existing watch orders.</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384" name="Shape 384"/>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 supervisor, I would like to add watch orders into the system with a CSV file so that they can later be viewed in a map by officers.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Users</a:t>
            </a:r>
            <a:endParaRPr lang="en-US" dirty="0"/>
          </a:p>
        </p:txBody>
      </p:sp>
      <p:graphicFrame>
        <p:nvGraphicFramePr>
          <p:cNvPr id="9" name="Diagram 8"/>
          <p:cNvGraphicFramePr/>
          <p:nvPr>
            <p:extLst>
              <p:ext uri="{D42A27DB-BD31-4B8C-83A1-F6EECF244321}">
                <p14:modId xmlns:p14="http://schemas.microsoft.com/office/powerpoint/2010/main" val="1479440066"/>
              </p:ext>
            </p:extLst>
          </p:nvPr>
        </p:nvGraphicFramePr>
        <p:xfrm>
          <a:off x="914400" y="1371600"/>
          <a:ext cx="7467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030272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pic>
        <p:nvPicPr>
          <p:cNvPr id="389" name="Shape 389" descr="246-sequence.png"/>
          <p:cNvPicPr preferRelativeResize="0"/>
          <p:nvPr/>
        </p:nvPicPr>
        <p:blipFill rotWithShape="1">
          <a:blip r:embed="rId3">
            <a:alphaModFix/>
          </a:blip>
          <a:srcRect/>
          <a:stretch/>
        </p:blipFill>
        <p:spPr>
          <a:xfrm>
            <a:off x="763674" y="419500"/>
            <a:ext cx="7776902" cy="548470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pic>
        <p:nvPicPr>
          <p:cNvPr id="395" name="Shape 395" descr="246-screenshot2.png"/>
          <p:cNvPicPr preferRelativeResize="0"/>
          <p:nvPr/>
        </p:nvPicPr>
        <p:blipFill rotWithShape="1">
          <a:blip r:embed="rId3">
            <a:alphaModFix/>
          </a:blip>
          <a:srcRect/>
          <a:stretch/>
        </p:blipFill>
        <p:spPr>
          <a:xfrm>
            <a:off x="1004834" y="372925"/>
            <a:ext cx="7173059" cy="552163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Shape 401"/>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#247: View Watch Orders on Map</a:t>
            </a:r>
          </a:p>
        </p:txBody>
      </p:sp>
      <p:sp>
        <p:nvSpPr>
          <p:cNvPr id="402" name="Shape 402"/>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Each watch order should be displayed on a map as a marker.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The location of each marker will be determined by longitude and latitude properties of each watch order.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When the user clicks a marker, the description and date will be displayed in an information window.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If there are no watch orders, no markers will be displayed. </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If a watch order cannot be added to the database, the system must display an error message, and the supervisor will be able to edit any rejected watch order and try again.</a:t>
            </a:r>
          </a:p>
          <a:p>
            <a:pPr marL="282575" marR="0" lvl="0" indent="-142875" algn="l" rtl="0">
              <a:lnSpc>
                <a:spcPct val="100000"/>
              </a:lnSpc>
              <a:spcBef>
                <a:spcPts val="2000"/>
              </a:spcBef>
              <a:spcAft>
                <a:spcPts val="0"/>
              </a:spcAft>
              <a:buClr>
                <a:srgbClr val="001D4D"/>
              </a:buClr>
              <a:buSzPts val="1550"/>
              <a:buFont typeface="Noto Sans Symbols"/>
              <a:buChar char="●"/>
            </a:pPr>
            <a:r>
              <a:rPr lang="en-US" sz="1550" b="0" i="0" u="none" strike="noStrike" cap="none">
                <a:solidFill>
                  <a:srgbClr val="001D4D"/>
                </a:solidFill>
                <a:latin typeface="Trebuchet MS"/>
                <a:ea typeface="Trebuchet MS"/>
                <a:cs typeface="Trebuchet MS"/>
                <a:sym typeface="Trebuchet MS"/>
              </a:rPr>
              <a:t>When the supervisor adds a CSV file, it will overwrite any existing watch orders.</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403" name="Shape 403"/>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officer, I would like to view all the watch orders on a map so that I can plan my visitation routes accordingly.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Shape 408" descr="247-sequence.png"/>
          <p:cNvPicPr preferRelativeResize="0"/>
          <p:nvPr/>
        </p:nvPicPr>
        <p:blipFill rotWithShape="1">
          <a:blip r:embed="rId3">
            <a:alphaModFix/>
          </a:blip>
          <a:srcRect/>
          <a:stretch/>
        </p:blipFill>
        <p:spPr>
          <a:xfrm>
            <a:off x="823966" y="294303"/>
            <a:ext cx="7807675" cy="562454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pic>
        <p:nvPicPr>
          <p:cNvPr id="414" name="Shape 414" descr="247-screenshot1.png"/>
          <p:cNvPicPr preferRelativeResize="0"/>
          <p:nvPr/>
        </p:nvPicPr>
        <p:blipFill rotWithShape="1">
          <a:blip r:embed="rId3">
            <a:alphaModFix/>
          </a:blip>
          <a:srcRect/>
          <a:stretch/>
        </p:blipFill>
        <p:spPr>
          <a:xfrm>
            <a:off x="564803" y="522514"/>
            <a:ext cx="8113937" cy="5153776"/>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pic>
        <p:nvPicPr>
          <p:cNvPr id="420" name="Shape 420" descr="247-screenshot2.png"/>
          <p:cNvPicPr preferRelativeResize="0"/>
          <p:nvPr/>
        </p:nvPicPr>
        <p:blipFill rotWithShape="1">
          <a:blip r:embed="rId3">
            <a:alphaModFix/>
          </a:blip>
          <a:srcRect/>
          <a:stretch/>
        </p:blipFill>
        <p:spPr>
          <a:xfrm>
            <a:off x="414284" y="472272"/>
            <a:ext cx="8388699" cy="5325627"/>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Shape 426"/>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#302: </a:t>
            </a:r>
          </a:p>
          <a:p>
            <a:pPr marL="0" marR="0" lvl="0" indent="-47625" algn="l" rtl="0">
              <a:lnSpc>
                <a:spcPct val="100000"/>
              </a:lnSpc>
              <a:spcBef>
                <a:spcPts val="0"/>
              </a:spcBef>
              <a:spcAft>
                <a:spcPts val="0"/>
              </a:spcAft>
              <a:buClr>
                <a:srgbClr val="001D4D"/>
              </a:buClr>
              <a:buSzPts val="750"/>
              <a:buFont typeface="Trebuchet MS"/>
              <a:buNone/>
            </a:pPr>
            <a:r>
              <a:rPr lang="en-US" sz="3000" b="1"/>
              <a:t>Change Navigation Bar Based on User Role</a:t>
            </a:r>
          </a:p>
        </p:txBody>
      </p:sp>
      <p:sp>
        <p:nvSpPr>
          <p:cNvPr id="427" name="Shape 427"/>
          <p:cNvSpPr txBox="1">
            <a:spLocks noGrp="1"/>
          </p:cNvSpPr>
          <p:nvPr>
            <p:ph type="body" idx="1"/>
          </p:nvPr>
        </p:nvSpPr>
        <p:spPr>
          <a:xfrm>
            <a:off x="780312" y="2450911"/>
            <a:ext cx="7583400" cy="4096200"/>
          </a:xfrm>
          <a:prstGeom prst="rect">
            <a:avLst/>
          </a:prstGeom>
          <a:noFill/>
          <a:ln>
            <a:noFill/>
          </a:ln>
        </p:spPr>
        <p:txBody>
          <a:bodyPr wrap="square" lIns="91425" tIns="45700" rIns="91425" bIns="45700" anchor="t" anchorCtr="0">
            <a:noAutofit/>
          </a:bodyPr>
          <a:lstStyle/>
          <a:p>
            <a:pPr marL="457200" lvl="0" indent="-381000" rtl="0">
              <a:lnSpc>
                <a:spcPct val="115000"/>
              </a:lnSpc>
              <a:spcBef>
                <a:spcPts val="0"/>
              </a:spcBef>
              <a:spcAft>
                <a:spcPts val="0"/>
              </a:spcAft>
              <a:buClr>
                <a:schemeClr val="dk1"/>
              </a:buClr>
              <a:buSzPts val="2400"/>
              <a:buChar char="●"/>
            </a:pPr>
            <a:r>
              <a:rPr lang="en-US" sz="2400">
                <a:solidFill>
                  <a:schemeClr val="dk1"/>
                </a:solidFill>
                <a:latin typeface="Times New Roman"/>
                <a:ea typeface="Times New Roman"/>
                <a:cs typeface="Times New Roman"/>
                <a:sym typeface="Times New Roman"/>
              </a:rPr>
              <a:t> </a:t>
            </a:r>
            <a:r>
              <a:rPr lang="en-US" sz="2400">
                <a:solidFill>
                  <a:schemeClr val="dk1"/>
                </a:solidFill>
                <a:latin typeface="Georgia"/>
                <a:ea typeface="Georgia"/>
                <a:cs typeface="Georgia"/>
                <a:sym typeface="Georgia"/>
              </a:rPr>
              <a:t>The system should allow an administrator to jump between administrator, supervisor and officer role.</a:t>
            </a:r>
          </a:p>
          <a:p>
            <a:pPr marL="457200" lvl="0" indent="-381000" rtl="0">
              <a:lnSpc>
                <a:spcPct val="115000"/>
              </a:lnSpc>
              <a:spcBef>
                <a:spcPts val="0"/>
              </a:spcBef>
              <a:spcAft>
                <a:spcPts val="0"/>
              </a:spcAft>
              <a:buClr>
                <a:schemeClr val="dk1"/>
              </a:buClr>
              <a:buSzPts val="2400"/>
              <a:buChar char="●"/>
            </a:pPr>
            <a:r>
              <a:rPr lang="en-US" sz="2400">
                <a:solidFill>
                  <a:schemeClr val="dk1"/>
                </a:solidFill>
                <a:latin typeface="Georgia"/>
                <a:ea typeface="Georgia"/>
                <a:cs typeface="Georgia"/>
                <a:sym typeface="Georgia"/>
              </a:rPr>
              <a:t>The system should allow a supervisor to navigate between supervisor and officer roles.</a:t>
            </a:r>
          </a:p>
          <a:p>
            <a:pPr marL="457200" lvl="0" indent="-381000" rtl="0">
              <a:lnSpc>
                <a:spcPct val="115000"/>
              </a:lnSpc>
              <a:spcBef>
                <a:spcPts val="0"/>
              </a:spcBef>
              <a:spcAft>
                <a:spcPts val="0"/>
              </a:spcAft>
              <a:buClr>
                <a:schemeClr val="dk1"/>
              </a:buClr>
              <a:buSzPts val="2400"/>
              <a:buChar char="●"/>
            </a:pPr>
            <a:r>
              <a:rPr lang="en-US" sz="2400">
                <a:solidFill>
                  <a:schemeClr val="dk1"/>
                </a:solidFill>
                <a:latin typeface="Georgia"/>
                <a:ea typeface="Georgia"/>
                <a:cs typeface="Georgia"/>
                <a:sym typeface="Georgia"/>
              </a:rPr>
              <a:t>The system should allow an officer not to navigate between document categories.</a:t>
            </a:r>
          </a:p>
          <a:p>
            <a:pPr marL="457200" lvl="0" indent="-381000" rtl="0">
              <a:lnSpc>
                <a:spcPct val="115000"/>
              </a:lnSpc>
              <a:spcBef>
                <a:spcPts val="0"/>
              </a:spcBef>
              <a:buClr>
                <a:schemeClr val="dk1"/>
              </a:buClr>
              <a:buSzPts val="2400"/>
              <a:buChar char="●"/>
            </a:pPr>
            <a:r>
              <a:rPr lang="en-US" sz="2400">
                <a:solidFill>
                  <a:schemeClr val="dk1"/>
                </a:solidFill>
                <a:latin typeface="Georgia"/>
                <a:ea typeface="Georgia"/>
                <a:cs typeface="Georgia"/>
                <a:sym typeface="Georgia"/>
              </a:rPr>
              <a:t>The system should allow non-administrator or non-supervisor to only view officer role.</a:t>
            </a:r>
          </a:p>
        </p:txBody>
      </p:sp>
      <p:sp>
        <p:nvSpPr>
          <p:cNvPr id="428" name="Shape 428"/>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an administrator or supervisor, I want to navigate between roles without opening a new browser to help better and faster accessing information.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Shape 433"/>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434" name="Shape 434"/>
          <p:cNvPicPr preferRelativeResize="0"/>
          <p:nvPr/>
        </p:nvPicPr>
        <p:blipFill>
          <a:blip r:embed="rId3">
            <a:alphaModFix/>
          </a:blip>
          <a:stretch>
            <a:fillRect/>
          </a:stretch>
        </p:blipFill>
        <p:spPr>
          <a:xfrm>
            <a:off x="898850" y="918253"/>
            <a:ext cx="7436500" cy="45677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Shape 440"/>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441" name="Shape 441"/>
          <p:cNvPicPr preferRelativeResize="0"/>
          <p:nvPr/>
        </p:nvPicPr>
        <p:blipFill>
          <a:blip r:embed="rId3">
            <a:alphaModFix/>
          </a:blip>
          <a:stretch>
            <a:fillRect/>
          </a:stretch>
        </p:blipFill>
        <p:spPr>
          <a:xfrm>
            <a:off x="323475" y="1449250"/>
            <a:ext cx="4411918" cy="3545725"/>
          </a:xfrm>
          <a:prstGeom prst="rect">
            <a:avLst/>
          </a:prstGeom>
          <a:noFill/>
          <a:ln>
            <a:noFill/>
          </a:ln>
        </p:spPr>
      </p:pic>
      <p:pic>
        <p:nvPicPr>
          <p:cNvPr id="442" name="Shape 442"/>
          <p:cNvPicPr preferRelativeResize="0"/>
          <p:nvPr/>
        </p:nvPicPr>
        <p:blipFill>
          <a:blip r:embed="rId4">
            <a:alphaModFix/>
          </a:blip>
          <a:stretch>
            <a:fillRect/>
          </a:stretch>
        </p:blipFill>
        <p:spPr>
          <a:xfrm>
            <a:off x="4174500" y="3116000"/>
            <a:ext cx="4494690" cy="2460175"/>
          </a:xfrm>
          <a:prstGeom prst="rect">
            <a:avLst/>
          </a:prstGeom>
          <a:noFill/>
          <a:ln>
            <a:noFill/>
          </a:ln>
        </p:spPr>
      </p:pic>
      <p:pic>
        <p:nvPicPr>
          <p:cNvPr id="443" name="Shape 443"/>
          <p:cNvPicPr preferRelativeResize="0"/>
          <p:nvPr/>
        </p:nvPicPr>
        <p:blipFill>
          <a:blip r:embed="rId5">
            <a:alphaModFix/>
          </a:blip>
          <a:stretch>
            <a:fillRect/>
          </a:stretch>
        </p:blipFill>
        <p:spPr>
          <a:xfrm>
            <a:off x="4154350" y="883188"/>
            <a:ext cx="4514850" cy="18288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Shape 448"/>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noAutofit/>
          </a:bodyPr>
          <a:lstStyle/>
          <a:p>
            <a:pPr marL="0" marR="0" lvl="0" indent="-254000" algn="l" rtl="0">
              <a:lnSpc>
                <a:spcPct val="100000"/>
              </a:lnSpc>
              <a:spcBef>
                <a:spcPts val="0"/>
              </a:spcBef>
              <a:spcAft>
                <a:spcPts val="0"/>
              </a:spcAft>
              <a:buClr>
                <a:srgbClr val="001D4D"/>
              </a:buClr>
              <a:buSzPts val="4000"/>
              <a:buFont typeface="Trebuchet MS"/>
              <a:buNone/>
            </a:pPr>
            <a:r>
              <a:rPr lang="en-US" sz="4000" b="1" i="0" u="none" strike="noStrike" cap="none">
                <a:solidFill>
                  <a:srgbClr val="001D4D"/>
                </a:solidFill>
                <a:latin typeface="Trebuchet MS"/>
                <a:ea typeface="Trebuchet MS"/>
                <a:cs typeface="Trebuchet MS"/>
                <a:sym typeface="Trebuchet MS"/>
              </a:rPr>
              <a:t>Sprint 5</a:t>
            </a:r>
          </a:p>
        </p:txBody>
      </p:sp>
      <p:sp>
        <p:nvSpPr>
          <p:cNvPr id="449" name="Shape 449"/>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noAutofit/>
          </a:bodyPr>
          <a:lstStyle/>
          <a:p>
            <a:pPr marL="139700" marR="0" lvl="0" indent="-152400" algn="l" rtl="0">
              <a:lnSpc>
                <a:spcPct val="100000"/>
              </a:lnSpc>
              <a:spcBef>
                <a:spcPts val="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Juan Lopez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304: Add Watch Order</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306: Delete Watch Order</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307: Edit Watch Order</a:t>
            </a:r>
          </a:p>
          <a:p>
            <a:pPr marL="139700" marR="0" lvl="0" indent="-152400" algn="l" rtl="0">
              <a:lnSpc>
                <a:spcPct val="100000"/>
              </a:lnSpc>
              <a:spcBef>
                <a:spcPts val="200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Jean Faustin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248: Add Text Information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308: Edit Free Message</a:t>
            </a:r>
          </a:p>
          <a:p>
            <a:pPr marL="282575" marR="0" lvl="0" indent="-142875"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a:p>
            <a:pPr marL="13970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cxnSp>
        <p:nvCxnSpPr>
          <p:cNvPr id="450" name="Shape 450"/>
          <p:cNvCxnSpPr/>
          <p:nvPr/>
        </p:nvCxnSpPr>
        <p:spPr>
          <a:xfrm>
            <a:off x="655455" y="4220041"/>
            <a:ext cx="7816906" cy="0"/>
          </a:xfrm>
          <a:prstGeom prst="straightConnector1">
            <a:avLst/>
          </a:prstGeom>
          <a:noFill/>
          <a:ln w="9525" cap="flat" cmpd="sng">
            <a:solidFill>
              <a:srgbClr val="085684"/>
            </a:solidFill>
            <a:prstDash val="solid"/>
            <a:round/>
            <a:headEnd type="none" w="med" len="med"/>
            <a:tailEnd type="non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72930" y="293658"/>
            <a:ext cx="7583400" cy="754627"/>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Requirements: Use Cases</a:t>
            </a:r>
          </a:p>
        </p:txBody>
      </p:sp>
      <p:pic>
        <p:nvPicPr>
          <p:cNvPr id="167" name="Shape 167" descr="C:\Users\Juan\Downloads\use-case-final.png"/>
          <p:cNvPicPr preferRelativeResize="0"/>
          <p:nvPr/>
        </p:nvPicPr>
        <p:blipFill rotWithShape="1">
          <a:blip r:embed="rId3">
            <a:alphaModFix/>
          </a:blip>
          <a:srcRect/>
          <a:stretch/>
        </p:blipFill>
        <p:spPr>
          <a:xfrm>
            <a:off x="324903" y="987865"/>
            <a:ext cx="5760307" cy="5356288"/>
          </a:xfrm>
          <a:prstGeom prst="rect">
            <a:avLst/>
          </a:prstGeom>
          <a:noFill/>
          <a:ln>
            <a:no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Shape 456"/>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#304: Add Watch Order</a:t>
            </a:r>
          </a:p>
        </p:txBody>
      </p:sp>
      <p:sp>
        <p:nvSpPr>
          <p:cNvPr id="457" name="Shape 457"/>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A watch order consists of a description, address, longitude, latitude, and the date when it was added.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add watch order form must have two fields: description and address.</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the user submits the form with empty fields, an error message should be displayed.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A notification should be displayed after attempting to add watch order, indicating if the watch order was added to the database.</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458" name="Shape 458"/>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 supervisor, I would like to a single watch order into the system instead of using a CSV file, so that it can later be viewed by officers.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3" name="Shape 463" descr="304-sequence.png"/>
          <p:cNvPicPr preferRelativeResize="0"/>
          <p:nvPr/>
        </p:nvPicPr>
        <p:blipFill rotWithShape="1">
          <a:blip r:embed="rId3">
            <a:alphaModFix/>
          </a:blip>
          <a:srcRect/>
          <a:stretch/>
        </p:blipFill>
        <p:spPr>
          <a:xfrm>
            <a:off x="693336" y="491501"/>
            <a:ext cx="8001419" cy="547702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pic>
        <p:nvPicPr>
          <p:cNvPr id="469" name="Shape 469" descr="304-screenshot1.png"/>
          <p:cNvPicPr preferRelativeResize="0"/>
          <p:nvPr/>
        </p:nvPicPr>
        <p:blipFill rotWithShape="1">
          <a:blip r:embed="rId3">
            <a:alphaModFix/>
          </a:blip>
          <a:srcRect/>
          <a:stretch/>
        </p:blipFill>
        <p:spPr>
          <a:xfrm>
            <a:off x="601438" y="884254"/>
            <a:ext cx="7948270" cy="446146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Shape 475"/>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#306: Delete Watch Order</a:t>
            </a:r>
          </a:p>
        </p:txBody>
      </p:sp>
      <p:sp>
        <p:nvSpPr>
          <p:cNvPr id="476" name="Shape 476"/>
          <p:cNvSpPr txBox="1">
            <a:spLocks noGrp="1"/>
          </p:cNvSpPr>
          <p:nvPr>
            <p:ph type="body" idx="1"/>
          </p:nvPr>
        </p:nvSpPr>
        <p:spPr>
          <a:xfrm>
            <a:off x="779462" y="2478272"/>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A watch order consists of a description, address, longitude, latitude, and the date when it was added.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add watch order form must have two fields: description and address.</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the user submits the form with empty fields, an error message should be displayed.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A notification should be displayed after attempting to add watch order, indicating if the watch order was added to the database.</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477" name="Shape 477"/>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 supervisor, I would like to delete watch orders, so that invalid or old watch orders can be removed from the system</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482" name="Shape 482" descr="306-sequence.png"/>
          <p:cNvPicPr preferRelativeResize="0"/>
          <p:nvPr/>
        </p:nvPicPr>
        <p:blipFill rotWithShape="1">
          <a:blip r:embed="rId3">
            <a:alphaModFix/>
          </a:blip>
          <a:srcRect/>
          <a:stretch/>
        </p:blipFill>
        <p:spPr>
          <a:xfrm>
            <a:off x="753626" y="434334"/>
            <a:ext cx="7814479" cy="5415709"/>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Shape 488" descr="306-screenshot1.png"/>
          <p:cNvPicPr preferRelativeResize="0"/>
          <p:nvPr/>
        </p:nvPicPr>
        <p:blipFill rotWithShape="1">
          <a:blip r:embed="rId3">
            <a:alphaModFix/>
          </a:blip>
          <a:srcRect/>
          <a:stretch/>
        </p:blipFill>
        <p:spPr>
          <a:xfrm>
            <a:off x="435178" y="954593"/>
            <a:ext cx="8285011" cy="449993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Shape 494"/>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#307: Edit Watch Order</a:t>
            </a:r>
          </a:p>
        </p:txBody>
      </p:sp>
      <p:sp>
        <p:nvSpPr>
          <p:cNvPr id="495" name="Shape 495"/>
          <p:cNvSpPr txBox="1">
            <a:spLocks noGrp="1"/>
          </p:cNvSpPr>
          <p:nvPr>
            <p:ph type="body" idx="1"/>
          </p:nvPr>
        </p:nvSpPr>
        <p:spPr>
          <a:xfrm>
            <a:off x="779462" y="2568707"/>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supervisor must be able to edit any watch order.</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a watch order is successfully edited, the system must display a success message.</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a watch order cannot be edited, the system must display an error message.</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496" name="Shape 496"/>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 supervisor, I would like to edit specific watch orders because certain properties may be incorrect or outdated.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pic>
        <p:nvPicPr>
          <p:cNvPr id="501" name="Shape 501" descr="307-sequence.png"/>
          <p:cNvPicPr preferRelativeResize="0"/>
          <p:nvPr/>
        </p:nvPicPr>
        <p:blipFill rotWithShape="1">
          <a:blip r:embed="rId3">
            <a:alphaModFix/>
          </a:blip>
          <a:srcRect/>
          <a:stretch/>
        </p:blipFill>
        <p:spPr>
          <a:xfrm>
            <a:off x="655572" y="432079"/>
            <a:ext cx="7886573" cy="5458087"/>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pic>
        <p:nvPicPr>
          <p:cNvPr id="507" name="Shape 507" descr="307-screenshot2.png"/>
          <p:cNvPicPr preferRelativeResize="0"/>
          <p:nvPr/>
        </p:nvPicPr>
        <p:blipFill rotWithShape="1">
          <a:blip r:embed="rId3">
            <a:alphaModFix/>
          </a:blip>
          <a:srcRect/>
          <a:stretch/>
        </p:blipFill>
        <p:spPr>
          <a:xfrm>
            <a:off x="419679" y="532563"/>
            <a:ext cx="8360801" cy="5208728"/>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Shape 513"/>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#248: </a:t>
            </a:r>
            <a:r>
              <a:rPr lang="en-US" sz="3000" b="1"/>
              <a:t>Add Free-Text Messages</a:t>
            </a:r>
          </a:p>
        </p:txBody>
      </p:sp>
      <p:sp>
        <p:nvSpPr>
          <p:cNvPr id="514" name="Shape 514"/>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457200" marR="0" lvl="0" indent="-381000" algn="l" rtl="0">
              <a:lnSpc>
                <a:spcPct val="100000"/>
              </a:lnSpc>
              <a:spcBef>
                <a:spcPts val="0"/>
              </a:spcBef>
              <a:spcAft>
                <a:spcPts val="0"/>
              </a:spcAft>
              <a:buSzPts val="2400"/>
              <a:buChar char="●"/>
            </a:pPr>
            <a:r>
              <a:rPr lang="en-US" sz="2400"/>
              <a:t>The plain-message must be short.</a:t>
            </a:r>
          </a:p>
          <a:p>
            <a:pPr marL="457200" marR="0" lvl="0" indent="-381000" algn="l" rtl="0">
              <a:lnSpc>
                <a:spcPct val="100000"/>
              </a:lnSpc>
              <a:spcBef>
                <a:spcPts val="0"/>
              </a:spcBef>
              <a:spcAft>
                <a:spcPts val="0"/>
              </a:spcAft>
              <a:buSzPts val="2400"/>
              <a:buChar char="●"/>
            </a:pPr>
            <a:r>
              <a:rPr lang="en-US" sz="2400"/>
              <a:t>The message must be archived after seven (7) days.</a:t>
            </a:r>
          </a:p>
          <a:p>
            <a:pPr marL="457200" marR="0" lvl="0" indent="-381000" algn="l" rtl="0">
              <a:lnSpc>
                <a:spcPct val="100000"/>
              </a:lnSpc>
              <a:spcBef>
                <a:spcPts val="0"/>
              </a:spcBef>
              <a:spcAft>
                <a:spcPts val="0"/>
              </a:spcAft>
              <a:buSzPts val="2400"/>
              <a:buChar char="●"/>
            </a:pPr>
            <a:r>
              <a:rPr lang="en-US" sz="2400"/>
              <a:t>An officer should be allowed to pin the message.</a:t>
            </a:r>
          </a:p>
          <a:p>
            <a:pPr marL="457200" marR="0" lvl="0" indent="-381000" algn="l" rtl="0">
              <a:lnSpc>
                <a:spcPct val="100000"/>
              </a:lnSpc>
              <a:spcBef>
                <a:spcPts val="0"/>
              </a:spcBef>
              <a:spcAft>
                <a:spcPts val="0"/>
              </a:spcAft>
              <a:buSzPts val="2400"/>
              <a:buChar char="●"/>
            </a:pPr>
            <a:r>
              <a:rPr lang="en-US" sz="2400"/>
              <a:t>A notification should be sent upon new messages.</a:t>
            </a:r>
          </a:p>
        </p:txBody>
      </p:sp>
      <p:sp>
        <p:nvSpPr>
          <p:cNvPr id="515" name="Shape 515"/>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 supervisor, I would like to be able to input updates into a free form text box so that I can share information with officers that doesn’t necessarily exist in a document form.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72930" y="293658"/>
            <a:ext cx="7583400" cy="754627"/>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Requirements: Use Cases</a:t>
            </a:r>
          </a:p>
        </p:txBody>
      </p:sp>
      <p:pic>
        <p:nvPicPr>
          <p:cNvPr id="1028" name="Picture 4" descr="C:\Users\DODTech\AppData\Local\Temp\admin-u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71600"/>
            <a:ext cx="8382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3710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Shape 520"/>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521" name="Shape 521"/>
          <p:cNvPicPr preferRelativeResize="0"/>
          <p:nvPr/>
        </p:nvPicPr>
        <p:blipFill>
          <a:blip r:embed="rId3">
            <a:alphaModFix/>
          </a:blip>
          <a:stretch>
            <a:fillRect/>
          </a:stretch>
        </p:blipFill>
        <p:spPr>
          <a:xfrm>
            <a:off x="805525" y="762754"/>
            <a:ext cx="7420975" cy="51000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Shape 527"/>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528" name="Shape 528"/>
          <p:cNvPicPr preferRelativeResize="0"/>
          <p:nvPr/>
        </p:nvPicPr>
        <p:blipFill>
          <a:blip r:embed="rId3">
            <a:alphaModFix/>
          </a:blip>
          <a:stretch>
            <a:fillRect/>
          </a:stretch>
        </p:blipFill>
        <p:spPr>
          <a:xfrm>
            <a:off x="634475" y="578400"/>
            <a:ext cx="6425700" cy="3747450"/>
          </a:xfrm>
          <a:prstGeom prst="rect">
            <a:avLst/>
          </a:prstGeom>
          <a:noFill/>
          <a:ln>
            <a:noFill/>
          </a:ln>
        </p:spPr>
      </p:pic>
      <p:pic>
        <p:nvPicPr>
          <p:cNvPr id="529" name="Shape 529"/>
          <p:cNvPicPr preferRelativeResize="0"/>
          <p:nvPr/>
        </p:nvPicPr>
        <p:blipFill>
          <a:blip r:embed="rId4">
            <a:alphaModFix/>
          </a:blip>
          <a:stretch>
            <a:fillRect/>
          </a:stretch>
        </p:blipFill>
        <p:spPr>
          <a:xfrm>
            <a:off x="2702750" y="3345125"/>
            <a:ext cx="6038850" cy="221932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Shape 535"/>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#308: </a:t>
            </a:r>
            <a:r>
              <a:rPr lang="en-US" sz="3000" b="1"/>
              <a:t>Edit Free-Text Messages</a:t>
            </a:r>
          </a:p>
        </p:txBody>
      </p:sp>
      <p:sp>
        <p:nvSpPr>
          <p:cNvPr id="536" name="Shape 536"/>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None/>
            </a:pPr>
            <a:r>
              <a:rPr lang="en-US" sz="2400"/>
              <a:t>●	The edited message should have a title.</a:t>
            </a:r>
            <a:br>
              <a:rPr lang="en-US" sz="2400"/>
            </a:br>
            <a:r>
              <a:rPr lang="en-US" sz="2400"/>
              <a:t>●	The edited message should have a description.</a:t>
            </a:r>
            <a:br>
              <a:rPr lang="en-US" sz="2400"/>
            </a:br>
            <a:r>
              <a:rPr lang="en-US" sz="2400"/>
              <a:t>●	The message body should not be empty.</a:t>
            </a:r>
            <a:br>
              <a:rPr lang="en-US" sz="2400"/>
            </a:br>
            <a:r>
              <a:rPr lang="en-US" sz="2400"/>
              <a:t>●	The user should be able to delete the message </a:t>
            </a:r>
          </a:p>
          <a:p>
            <a:pPr marL="0" marR="0" lvl="0" indent="457200" algn="l" rtl="0">
              <a:lnSpc>
                <a:spcPct val="100000"/>
              </a:lnSpc>
              <a:spcBef>
                <a:spcPts val="0"/>
              </a:spcBef>
              <a:spcAft>
                <a:spcPts val="0"/>
              </a:spcAft>
              <a:buNone/>
            </a:pPr>
            <a:r>
              <a:rPr lang="en-US" sz="2400"/>
              <a:t>from the list.</a:t>
            </a:r>
            <a:r>
              <a:rPr lang="en-US" sz="1600"/>
              <a:t/>
            </a:r>
            <a:br>
              <a:rPr lang="en-US" sz="1600"/>
            </a:br>
            <a:endParaRPr lang="en-US" sz="1600"/>
          </a:p>
        </p:txBody>
      </p:sp>
      <p:sp>
        <p:nvSpPr>
          <p:cNvPr id="537" name="Shape 537"/>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 supervisor, I would like to be able to edit free-form text box so that I can update or add additional information or delete the entire message.</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Shape 542"/>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543" name="Shape 543"/>
          <p:cNvPicPr preferRelativeResize="0"/>
          <p:nvPr/>
        </p:nvPicPr>
        <p:blipFill>
          <a:blip r:embed="rId3">
            <a:alphaModFix/>
          </a:blip>
          <a:stretch>
            <a:fillRect/>
          </a:stretch>
        </p:blipFill>
        <p:spPr>
          <a:xfrm>
            <a:off x="484738" y="933828"/>
            <a:ext cx="8174525" cy="444682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Shape 549"/>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550" name="Shape 550"/>
          <p:cNvPicPr preferRelativeResize="0"/>
          <p:nvPr/>
        </p:nvPicPr>
        <p:blipFill>
          <a:blip r:embed="rId3">
            <a:alphaModFix/>
          </a:blip>
          <a:stretch>
            <a:fillRect/>
          </a:stretch>
        </p:blipFill>
        <p:spPr>
          <a:xfrm>
            <a:off x="698375" y="4100049"/>
            <a:ext cx="5322300" cy="2524675"/>
          </a:xfrm>
          <a:prstGeom prst="rect">
            <a:avLst/>
          </a:prstGeom>
          <a:noFill/>
          <a:ln>
            <a:noFill/>
          </a:ln>
        </p:spPr>
      </p:pic>
      <p:pic>
        <p:nvPicPr>
          <p:cNvPr id="551" name="Shape 551"/>
          <p:cNvPicPr preferRelativeResize="0"/>
          <p:nvPr/>
        </p:nvPicPr>
        <p:blipFill rotWithShape="1">
          <a:blip r:embed="rId4">
            <a:alphaModFix/>
          </a:blip>
          <a:srcRect l="14928" r="16779" b="9600"/>
          <a:stretch/>
        </p:blipFill>
        <p:spPr>
          <a:xfrm>
            <a:off x="4292075" y="2484250"/>
            <a:ext cx="4058825" cy="3022325"/>
          </a:xfrm>
          <a:prstGeom prst="rect">
            <a:avLst/>
          </a:prstGeom>
          <a:noFill/>
          <a:ln>
            <a:noFill/>
          </a:ln>
        </p:spPr>
      </p:pic>
      <p:pic>
        <p:nvPicPr>
          <p:cNvPr id="552" name="Shape 552"/>
          <p:cNvPicPr preferRelativeResize="0"/>
          <p:nvPr/>
        </p:nvPicPr>
        <p:blipFill>
          <a:blip r:embed="rId5">
            <a:alphaModFix/>
          </a:blip>
          <a:stretch>
            <a:fillRect/>
          </a:stretch>
        </p:blipFill>
        <p:spPr>
          <a:xfrm>
            <a:off x="2099600" y="583500"/>
            <a:ext cx="6468975" cy="3296150"/>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title"/>
          </p:nvPr>
        </p:nvSpPr>
        <p:spPr>
          <a:xfrm>
            <a:off x="779462" y="381000"/>
            <a:ext cx="7583486" cy="1044575"/>
          </a:xfrm>
          <a:prstGeom prst="rect">
            <a:avLst/>
          </a:prstGeom>
          <a:noFill/>
          <a:ln>
            <a:noFill/>
          </a:ln>
        </p:spPr>
        <p:txBody>
          <a:bodyPr wrap="square" lIns="91425" tIns="91425" rIns="91425" bIns="91425" anchor="b" anchorCtr="0">
            <a:noAutofit/>
          </a:bodyPr>
          <a:lstStyle/>
          <a:p>
            <a:pPr marL="0" marR="0" lvl="0" indent="-254000" algn="l" rtl="0">
              <a:lnSpc>
                <a:spcPct val="100000"/>
              </a:lnSpc>
              <a:spcBef>
                <a:spcPts val="0"/>
              </a:spcBef>
              <a:spcAft>
                <a:spcPts val="0"/>
              </a:spcAft>
              <a:buClr>
                <a:srgbClr val="001D4D"/>
              </a:buClr>
              <a:buSzPts val="4000"/>
              <a:buFont typeface="Trebuchet MS"/>
              <a:buNone/>
            </a:pPr>
            <a:r>
              <a:rPr lang="en-US" sz="4000" b="1" i="0" u="none" strike="noStrike" cap="none">
                <a:solidFill>
                  <a:srgbClr val="001D4D"/>
                </a:solidFill>
                <a:latin typeface="Trebuchet MS"/>
                <a:ea typeface="Trebuchet MS"/>
                <a:cs typeface="Trebuchet MS"/>
                <a:sym typeface="Trebuchet MS"/>
              </a:rPr>
              <a:t>Sprint 6</a:t>
            </a:r>
          </a:p>
        </p:txBody>
      </p:sp>
      <p:sp>
        <p:nvSpPr>
          <p:cNvPr id="558" name="Shape 558"/>
          <p:cNvSpPr txBox="1">
            <a:spLocks noGrp="1"/>
          </p:cNvSpPr>
          <p:nvPr>
            <p:ph type="body" idx="1"/>
          </p:nvPr>
        </p:nvSpPr>
        <p:spPr>
          <a:xfrm>
            <a:off x="779462" y="1828800"/>
            <a:ext cx="7583486" cy="4208462"/>
          </a:xfrm>
          <a:prstGeom prst="rect">
            <a:avLst/>
          </a:prstGeom>
          <a:noFill/>
          <a:ln>
            <a:noFill/>
          </a:ln>
        </p:spPr>
        <p:txBody>
          <a:bodyPr wrap="square" lIns="91425" tIns="91425" rIns="91425" bIns="91425" anchor="t" anchorCtr="0">
            <a:noAutofit/>
          </a:bodyPr>
          <a:lstStyle/>
          <a:p>
            <a:pPr marL="139700" marR="0" lvl="0" indent="-152400" algn="l" rtl="0">
              <a:lnSpc>
                <a:spcPct val="100000"/>
              </a:lnSpc>
              <a:spcBef>
                <a:spcPts val="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Juan Lopez </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309: Automatically Delete Watch Order</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310: Display Watch Order List Table</a:t>
            </a:r>
          </a:p>
          <a:p>
            <a:pPr marL="139700" marR="0" lvl="0" indent="-152400" algn="l" rtl="0">
              <a:lnSpc>
                <a:spcPct val="100000"/>
              </a:lnSpc>
              <a:spcBef>
                <a:spcPts val="2000"/>
              </a:spcBef>
              <a:spcAft>
                <a:spcPts val="0"/>
              </a:spcAft>
              <a:buClr>
                <a:srgbClr val="001D4D"/>
              </a:buClr>
              <a:buSzPts val="2400"/>
              <a:buFont typeface="Noto Sans Symbols"/>
              <a:buNone/>
            </a:pPr>
            <a:r>
              <a:rPr lang="en-US" sz="2400" b="1" i="0" u="none" strike="noStrike" cap="none">
                <a:solidFill>
                  <a:srgbClr val="001D4D"/>
                </a:solidFill>
                <a:latin typeface="Trebuchet MS"/>
                <a:ea typeface="Trebuchet MS"/>
                <a:cs typeface="Trebuchet MS"/>
                <a:sym typeface="Trebuchet MS"/>
              </a:rPr>
              <a:t>Jean Faustin</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243: Add Document Quiz</a:t>
            </a:r>
          </a:p>
          <a:p>
            <a:pPr marL="282575" marR="0" lvl="0" indent="-1428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 Story # 312: Take Quiz</a:t>
            </a:r>
          </a:p>
          <a:p>
            <a:pPr marL="282575" marR="0" lvl="0" indent="-142875"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a:p>
            <a:pPr marL="13970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cxnSp>
        <p:nvCxnSpPr>
          <p:cNvPr id="559" name="Shape 559"/>
          <p:cNvCxnSpPr/>
          <p:nvPr/>
        </p:nvCxnSpPr>
        <p:spPr>
          <a:xfrm>
            <a:off x="655455" y="3617140"/>
            <a:ext cx="7816906" cy="0"/>
          </a:xfrm>
          <a:prstGeom prst="straightConnector1">
            <a:avLst/>
          </a:prstGeom>
          <a:noFill/>
          <a:ln w="9525" cap="flat" cmpd="sng">
            <a:solidFill>
              <a:srgbClr val="085684"/>
            </a:solidFill>
            <a:prstDash val="solid"/>
            <a:round/>
            <a:headEnd type="none" w="med" len="med"/>
            <a:tailEnd type="none" w="med" len="med"/>
          </a:ln>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64"/>
        <p:cNvGrpSpPr/>
        <p:nvPr/>
      </p:nvGrpSpPr>
      <p:grpSpPr>
        <a:xfrm>
          <a:off x="0" y="0"/>
          <a:ext cx="0" cy="0"/>
          <a:chOff x="0" y="0"/>
          <a:chExt cx="0" cy="0"/>
        </a:xfrm>
      </p:grpSpPr>
      <p:sp>
        <p:nvSpPr>
          <p:cNvPr id="565" name="Shape 565"/>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#309: </a:t>
            </a:r>
            <a:br>
              <a:rPr lang="en-US" sz="3000" b="1" i="0" u="none" strike="noStrike" cap="none">
                <a:solidFill>
                  <a:srgbClr val="001D4D"/>
                </a:solidFill>
                <a:latin typeface="Trebuchet MS"/>
                <a:ea typeface="Trebuchet MS"/>
                <a:cs typeface="Trebuchet MS"/>
                <a:sym typeface="Trebuchet MS"/>
              </a:rPr>
            </a:br>
            <a:r>
              <a:rPr lang="en-US" sz="3000" b="1" i="0" u="none" strike="noStrike" cap="none">
                <a:solidFill>
                  <a:srgbClr val="001D4D"/>
                </a:solidFill>
                <a:latin typeface="Trebuchet MS"/>
                <a:ea typeface="Trebuchet MS"/>
                <a:cs typeface="Trebuchet MS"/>
                <a:sym typeface="Trebuchet MS"/>
              </a:rPr>
              <a:t>Automatically Delete Watch Orders</a:t>
            </a:r>
          </a:p>
        </p:txBody>
      </p:sp>
      <p:sp>
        <p:nvSpPr>
          <p:cNvPr id="566" name="Shape 566"/>
          <p:cNvSpPr txBox="1">
            <a:spLocks noGrp="1"/>
          </p:cNvSpPr>
          <p:nvPr>
            <p:ph type="body" idx="1"/>
          </p:nvPr>
        </p:nvSpPr>
        <p:spPr>
          <a:xfrm>
            <a:off x="779462" y="2528513"/>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the current date is before the expiration date, the watch order should not be deleted.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If the current date is past the expiration date, the watch order should be deleted.</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Watch orders past their expiration date should never be visible to either supervisors or officers. </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567" name="Shape 567"/>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 supervisor, I would like for watch orders to be automatically deleted based on their expiration date, so that outdated watch orders are not present in the system.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pic>
        <p:nvPicPr>
          <p:cNvPr id="572" name="Shape 572" descr="https://lh4.googleusercontent.com/uSTMdPXcUfKZYVZLWVg_81c3r6ges94IkaCXbanmhbF3Vwle4Fwz0aq0QLoCXfAVXF7dGCzPdivEoUIh1QmiyrQIGPMOeNuHlAgdKOYhT2Q2fmrOTaZ1PGd7dA8pBYtQ6uy40CcA"/>
          <p:cNvPicPr preferRelativeResize="0"/>
          <p:nvPr/>
        </p:nvPicPr>
        <p:blipFill rotWithShape="1">
          <a:blip r:embed="rId3">
            <a:alphaModFix/>
          </a:blip>
          <a:srcRect/>
          <a:stretch/>
        </p:blipFill>
        <p:spPr>
          <a:xfrm>
            <a:off x="683445" y="542610"/>
            <a:ext cx="7831801" cy="520949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Shape 578" descr="https://lh3.googleusercontent.com/WhpKi-j4ne9bBSMocD2x1buYsoMD627WoM677mX-hW8TCyhr37oiUYsSrxteyKBCyLg9txxqN9VN91JgVg3OBKLdnl6_MTsoR6hmEG7Zc-lYwZBSfhkxfUYuMzibu2C1FTyvbr8e"/>
          <p:cNvPicPr preferRelativeResize="0"/>
          <p:nvPr/>
        </p:nvPicPr>
        <p:blipFill rotWithShape="1">
          <a:blip r:embed="rId3">
            <a:alphaModFix/>
          </a:blip>
          <a:srcRect/>
          <a:stretch/>
        </p:blipFill>
        <p:spPr>
          <a:xfrm>
            <a:off x="523602" y="1075174"/>
            <a:ext cx="8022393" cy="422263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Shape 584"/>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#310: </a:t>
            </a:r>
            <a:br>
              <a:rPr lang="en-US" sz="3000" b="1" i="0" u="none" strike="noStrike" cap="none">
                <a:solidFill>
                  <a:srgbClr val="001D4D"/>
                </a:solidFill>
                <a:latin typeface="Trebuchet MS"/>
                <a:ea typeface="Trebuchet MS"/>
                <a:cs typeface="Trebuchet MS"/>
                <a:sym typeface="Trebuchet MS"/>
              </a:rPr>
            </a:br>
            <a:r>
              <a:rPr lang="en-US" sz="3000" b="1" i="0" u="none" strike="noStrike" cap="none">
                <a:solidFill>
                  <a:srgbClr val="001D4D"/>
                </a:solidFill>
                <a:latin typeface="Trebuchet MS"/>
                <a:ea typeface="Trebuchet MS"/>
                <a:cs typeface="Trebuchet MS"/>
                <a:sym typeface="Trebuchet MS"/>
              </a:rPr>
              <a:t>Display Watch Order List Table</a:t>
            </a:r>
          </a:p>
        </p:txBody>
      </p:sp>
      <p:sp>
        <p:nvSpPr>
          <p:cNvPr id="585" name="Shape 585"/>
          <p:cNvSpPr txBox="1">
            <a:spLocks noGrp="1"/>
          </p:cNvSpPr>
          <p:nvPr>
            <p:ph type="body" idx="1"/>
          </p:nvPr>
        </p:nvSpPr>
        <p:spPr>
          <a:xfrm>
            <a:off x="779462" y="2528513"/>
            <a:ext cx="7583400" cy="4096172"/>
          </a:xfrm>
          <a:prstGeom prst="rect">
            <a:avLst/>
          </a:prstGeom>
          <a:noFill/>
          <a:ln>
            <a:noFill/>
          </a:ln>
        </p:spPr>
        <p:txBody>
          <a:bodyPr wrap="square" lIns="91425" tIns="45700" rIns="91425" bIns="45700" anchor="t" anchorCtr="0">
            <a:noAutofit/>
          </a:bodyPr>
          <a:lstStyle/>
          <a:p>
            <a:pPr marL="282575" marR="0" lvl="0" indent="-142875" algn="l" rtl="0">
              <a:lnSpc>
                <a:spcPct val="100000"/>
              </a:lnSpc>
              <a:spcBef>
                <a:spcPts val="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All watch orders visible in the map should also be listed in the table.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table must display the following fields for each watch order: address, description, add date, and expiration date. </a:t>
            </a:r>
          </a:p>
          <a:p>
            <a:pPr marL="282575" marR="0" lvl="0" indent="-142875" algn="l" rtl="0">
              <a:lnSpc>
                <a:spcPct val="100000"/>
              </a:lnSpc>
              <a:spcBef>
                <a:spcPts val="20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 The watch orders listed in the table can only be viewed, not modified. </a:t>
            </a:r>
          </a:p>
          <a:p>
            <a:pPr marL="139700" marR="0" lvl="0" indent="-101600" algn="l" rtl="0">
              <a:lnSpc>
                <a:spcPct val="100000"/>
              </a:lnSpc>
              <a:spcBef>
                <a:spcPts val="2000"/>
              </a:spcBef>
              <a:spcAft>
                <a:spcPts val="0"/>
              </a:spcAft>
              <a:buClr>
                <a:srgbClr val="001D4D"/>
              </a:buClr>
              <a:buSzPts val="1600"/>
              <a:buFont typeface="Noto Sans Symbols"/>
              <a:buNone/>
            </a:pPr>
            <a:endParaRPr sz="1600" b="0" i="0" u="none" strike="noStrike" cap="none">
              <a:solidFill>
                <a:srgbClr val="001D4D"/>
              </a:solidFill>
              <a:latin typeface="Trebuchet MS"/>
              <a:ea typeface="Trebuchet MS"/>
              <a:cs typeface="Trebuchet MS"/>
              <a:sym typeface="Trebuchet MS"/>
            </a:endParaRPr>
          </a:p>
        </p:txBody>
      </p:sp>
      <p:sp>
        <p:nvSpPr>
          <p:cNvPr id="586" name="Shape 586"/>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i="0" u="none" strike="noStrike" cap="none">
                <a:solidFill>
                  <a:schemeClr val="lt1"/>
                </a:solidFill>
                <a:latin typeface="Trebuchet MS"/>
                <a:ea typeface="Trebuchet MS"/>
                <a:cs typeface="Trebuchet MS"/>
                <a:sym typeface="Trebuchet MS"/>
              </a:rPr>
              <a:t>As an officer, I would like to see a table list of watch orders so that I can quickly search for watch orders instead of having to examine the map.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72930" y="293658"/>
            <a:ext cx="7583400" cy="754627"/>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Requirements: Use Cases</a:t>
            </a:r>
          </a:p>
        </p:txBody>
      </p:sp>
      <p:pic>
        <p:nvPicPr>
          <p:cNvPr id="2050" name="Picture 2" descr="C:\Users\DODTech\AppData\Local\Temp\sup-u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19200"/>
            <a:ext cx="8382000" cy="445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08345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pic>
        <p:nvPicPr>
          <p:cNvPr id="591" name="Shape 591" descr="247-sequence.png"/>
          <p:cNvPicPr preferRelativeResize="0"/>
          <p:nvPr/>
        </p:nvPicPr>
        <p:blipFill rotWithShape="1">
          <a:blip r:embed="rId3">
            <a:alphaModFix/>
          </a:blip>
          <a:srcRect/>
          <a:stretch/>
        </p:blipFill>
        <p:spPr>
          <a:xfrm>
            <a:off x="813078" y="489280"/>
            <a:ext cx="7614976" cy="5335919"/>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pic>
        <p:nvPicPr>
          <p:cNvPr id="597" name="Shape 597" descr="https://lh5.googleusercontent.com/Y-AHN8ZpaWIRdyd5-hUsXJO-EH9QC1r1ShFckGeWFESf2TMXZT6yXRLmyjFTiSwe2PULzr_MysgKQsOV-NFqIU8DYxk79tMdtzbC7Xl-4CMX55MtATEYZNKf85AgcQ6JABMwN6X6"/>
          <p:cNvPicPr preferRelativeResize="0"/>
          <p:nvPr/>
        </p:nvPicPr>
        <p:blipFill rotWithShape="1">
          <a:blip r:embed="rId3">
            <a:alphaModFix/>
          </a:blip>
          <a:srcRect/>
          <a:stretch/>
        </p:blipFill>
        <p:spPr>
          <a:xfrm>
            <a:off x="606146" y="345831"/>
            <a:ext cx="8045485" cy="550231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3" name="Shape 603"/>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#243: </a:t>
            </a:r>
            <a:r>
              <a:rPr lang="en-US" sz="3000" b="1"/>
              <a:t>Add Document Quiz</a:t>
            </a:r>
          </a:p>
        </p:txBody>
      </p:sp>
      <p:sp>
        <p:nvSpPr>
          <p:cNvPr id="604" name="Shape 604"/>
          <p:cNvSpPr txBox="1">
            <a:spLocks noGrp="1"/>
          </p:cNvSpPr>
          <p:nvPr>
            <p:ph type="body" idx="1"/>
          </p:nvPr>
        </p:nvSpPr>
        <p:spPr>
          <a:xfrm>
            <a:off x="779462" y="2387836"/>
            <a:ext cx="7583400" cy="4096172"/>
          </a:xfrm>
          <a:prstGeom prst="rect">
            <a:avLst/>
          </a:prstGeom>
          <a:noFill/>
          <a:ln>
            <a:noFill/>
          </a:ln>
        </p:spPr>
        <p:txBody>
          <a:bodyPr wrap="square" lIns="91425" tIns="45700" rIns="91425" bIns="45700" anchor="t" anchorCtr="0">
            <a:noAutofit/>
          </a:bodyPr>
          <a:lstStyle/>
          <a:p>
            <a:pPr marL="457200" marR="0" lvl="0" indent="-381000" algn="l" rtl="0">
              <a:lnSpc>
                <a:spcPct val="100000"/>
              </a:lnSpc>
              <a:spcBef>
                <a:spcPts val="0"/>
              </a:spcBef>
              <a:spcAft>
                <a:spcPts val="0"/>
              </a:spcAft>
              <a:buSzPts val="2400"/>
              <a:buChar char="●"/>
            </a:pPr>
            <a:r>
              <a:rPr lang="en-US" sz="2400"/>
              <a:t>There should be at most five (5) questions per quiz.</a:t>
            </a:r>
          </a:p>
          <a:p>
            <a:pPr marL="457200" marR="0" lvl="0" indent="-381000" algn="l" rtl="0">
              <a:lnSpc>
                <a:spcPct val="100000"/>
              </a:lnSpc>
              <a:spcBef>
                <a:spcPts val="0"/>
              </a:spcBef>
              <a:spcAft>
                <a:spcPts val="0"/>
              </a:spcAft>
              <a:buSzPts val="2400"/>
              <a:buChar char="●"/>
            </a:pPr>
            <a:r>
              <a:rPr lang="en-US" sz="2400"/>
              <a:t>The quiz should not be timed.</a:t>
            </a:r>
          </a:p>
          <a:p>
            <a:pPr marL="457200" marR="0" lvl="0" indent="-381000" algn="l" rtl="0">
              <a:lnSpc>
                <a:spcPct val="100000"/>
              </a:lnSpc>
              <a:spcBef>
                <a:spcPts val="0"/>
              </a:spcBef>
              <a:spcAft>
                <a:spcPts val="0"/>
              </a:spcAft>
              <a:buSzPts val="2400"/>
              <a:buChar char="●"/>
            </a:pPr>
            <a:r>
              <a:rPr lang="en-US" sz="2400"/>
              <a:t>If a document has a quiz, Done status is marked until the quiz is taken.</a:t>
            </a:r>
          </a:p>
          <a:p>
            <a:pPr marL="457200" marR="0" lvl="0" indent="-381000" algn="l" rtl="0">
              <a:lnSpc>
                <a:spcPct val="100000"/>
              </a:lnSpc>
              <a:spcBef>
                <a:spcPts val="0"/>
              </a:spcBef>
              <a:spcAft>
                <a:spcPts val="0"/>
              </a:spcAft>
              <a:buSzPts val="2400"/>
              <a:buChar char="●"/>
            </a:pPr>
            <a:r>
              <a:rPr lang="en-US" sz="2400"/>
              <a:t>A scoring message should be displayed after taking the quiz.</a:t>
            </a:r>
          </a:p>
          <a:p>
            <a:pPr marL="457200" marR="0" lvl="0" indent="-381000" algn="l" rtl="0">
              <a:lnSpc>
                <a:spcPct val="100000"/>
              </a:lnSpc>
              <a:spcBef>
                <a:spcPts val="0"/>
              </a:spcBef>
              <a:spcAft>
                <a:spcPts val="0"/>
              </a:spcAft>
              <a:buSzPts val="2400"/>
              <a:buChar char="●"/>
            </a:pPr>
            <a:r>
              <a:rPr lang="en-US" sz="2400"/>
              <a:t>There is no repeat for the quiz.</a:t>
            </a:r>
          </a:p>
        </p:txBody>
      </p:sp>
      <p:sp>
        <p:nvSpPr>
          <p:cNvPr id="605" name="Shape 605"/>
          <p:cNvSpPr/>
          <p:nvPr/>
        </p:nvSpPr>
        <p:spPr>
          <a:xfrm>
            <a:off x="622973" y="1310028"/>
            <a:ext cx="8116421" cy="1077024"/>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 Supervisor, I should be able to set pop quizzes to help center key points in documents and messages, or to verify the document was read.</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Shape 610"/>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611" name="Shape 611"/>
          <p:cNvPicPr preferRelativeResize="0"/>
          <p:nvPr/>
        </p:nvPicPr>
        <p:blipFill>
          <a:blip r:embed="rId3">
            <a:alphaModFix/>
          </a:blip>
          <a:stretch>
            <a:fillRect/>
          </a:stretch>
        </p:blipFill>
        <p:spPr>
          <a:xfrm>
            <a:off x="1928325" y="772475"/>
            <a:ext cx="5940475" cy="49331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Shape 617"/>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618" name="Shape 618"/>
          <p:cNvPicPr preferRelativeResize="0"/>
          <p:nvPr/>
        </p:nvPicPr>
        <p:blipFill>
          <a:blip r:embed="rId3">
            <a:alphaModFix/>
          </a:blip>
          <a:stretch>
            <a:fillRect/>
          </a:stretch>
        </p:blipFill>
        <p:spPr>
          <a:xfrm>
            <a:off x="1729925" y="466425"/>
            <a:ext cx="6527675" cy="3483525"/>
          </a:xfrm>
          <a:prstGeom prst="rect">
            <a:avLst/>
          </a:prstGeom>
          <a:noFill/>
          <a:ln>
            <a:noFill/>
          </a:ln>
        </p:spPr>
      </p:pic>
      <p:pic>
        <p:nvPicPr>
          <p:cNvPr id="619" name="Shape 619"/>
          <p:cNvPicPr preferRelativeResize="0"/>
          <p:nvPr/>
        </p:nvPicPr>
        <p:blipFill>
          <a:blip r:embed="rId4">
            <a:alphaModFix/>
          </a:blip>
          <a:stretch>
            <a:fillRect/>
          </a:stretch>
        </p:blipFill>
        <p:spPr>
          <a:xfrm>
            <a:off x="323475" y="3327225"/>
            <a:ext cx="5747826" cy="306735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Shape 625"/>
          <p:cNvSpPr txBox="1">
            <a:spLocks noGrp="1"/>
          </p:cNvSpPr>
          <p:nvPr>
            <p:ph type="title"/>
          </p:nvPr>
        </p:nvSpPr>
        <p:spPr>
          <a:xfrm>
            <a:off x="501707" y="380999"/>
            <a:ext cx="8367164" cy="865173"/>
          </a:xfrm>
          <a:prstGeom prst="rect">
            <a:avLst/>
          </a:prstGeom>
          <a:noFill/>
          <a:ln>
            <a:noFill/>
          </a:ln>
        </p:spPr>
        <p:txBody>
          <a:bodyPr wrap="square" lIns="91425" tIns="45700" rIns="91425" bIns="45700" anchor="b" anchorCtr="0">
            <a:noAutofit/>
          </a:bodyPr>
          <a:lstStyle/>
          <a:p>
            <a:pPr marL="0" marR="0" lvl="0" indent="-47625" algn="l" rtl="0">
              <a:lnSpc>
                <a:spcPct val="100000"/>
              </a:lnSpc>
              <a:spcBef>
                <a:spcPts val="0"/>
              </a:spcBef>
              <a:spcAft>
                <a:spcPts val="0"/>
              </a:spcAft>
              <a:buClr>
                <a:srgbClr val="001D4D"/>
              </a:buClr>
              <a:buSzPts val="750"/>
              <a:buFont typeface="Trebuchet MS"/>
              <a:buNone/>
            </a:pPr>
            <a:r>
              <a:rPr lang="en-US" sz="3000" b="1" i="0" u="none" strike="noStrike" cap="none">
                <a:solidFill>
                  <a:srgbClr val="001D4D"/>
                </a:solidFill>
                <a:latin typeface="Trebuchet MS"/>
                <a:ea typeface="Trebuchet MS"/>
                <a:cs typeface="Trebuchet MS"/>
                <a:sym typeface="Trebuchet MS"/>
              </a:rPr>
              <a:t>User Story #312: </a:t>
            </a:r>
            <a:r>
              <a:rPr lang="en-US" sz="3000" b="1"/>
              <a:t>Take Quiz</a:t>
            </a:r>
          </a:p>
        </p:txBody>
      </p:sp>
      <p:sp>
        <p:nvSpPr>
          <p:cNvPr id="626" name="Shape 626"/>
          <p:cNvSpPr txBox="1">
            <a:spLocks noGrp="1"/>
          </p:cNvSpPr>
          <p:nvPr>
            <p:ph type="body" idx="1"/>
          </p:nvPr>
        </p:nvSpPr>
        <p:spPr>
          <a:xfrm>
            <a:off x="779462" y="2387836"/>
            <a:ext cx="7583400" cy="4096200"/>
          </a:xfrm>
          <a:prstGeom prst="rect">
            <a:avLst/>
          </a:prstGeom>
          <a:noFill/>
          <a:ln>
            <a:noFill/>
          </a:ln>
        </p:spPr>
        <p:txBody>
          <a:bodyPr wrap="square" lIns="91425" tIns="45700" rIns="91425" bIns="45700" anchor="t" anchorCtr="0">
            <a:noAutofit/>
          </a:bodyPr>
          <a:lstStyle/>
          <a:p>
            <a:pPr marL="457200" marR="0" lvl="0" indent="-381000" algn="l" rtl="0">
              <a:lnSpc>
                <a:spcPct val="100000"/>
              </a:lnSpc>
              <a:spcBef>
                <a:spcPts val="0"/>
              </a:spcBef>
              <a:spcAft>
                <a:spcPts val="0"/>
              </a:spcAft>
              <a:buSzPts val="2400"/>
              <a:buChar char="●"/>
            </a:pPr>
            <a:r>
              <a:rPr lang="en-US" sz="2400"/>
              <a:t>The quiz is of multiple choices.</a:t>
            </a:r>
          </a:p>
          <a:p>
            <a:pPr marL="457200" marR="0" lvl="0" indent="-381000" algn="l" rtl="0">
              <a:lnSpc>
                <a:spcPct val="100000"/>
              </a:lnSpc>
              <a:spcBef>
                <a:spcPts val="0"/>
              </a:spcBef>
              <a:spcAft>
                <a:spcPts val="0"/>
              </a:spcAft>
              <a:buSzPts val="2400"/>
              <a:buChar char="●"/>
            </a:pPr>
            <a:r>
              <a:rPr lang="en-US" sz="2400"/>
              <a:t>The quiz is only available once.</a:t>
            </a:r>
          </a:p>
          <a:p>
            <a:pPr marL="457200" marR="0" lvl="0" indent="-381000" algn="l" rtl="0">
              <a:lnSpc>
                <a:spcPct val="100000"/>
              </a:lnSpc>
              <a:spcBef>
                <a:spcPts val="0"/>
              </a:spcBef>
              <a:spcAft>
                <a:spcPts val="0"/>
              </a:spcAft>
              <a:buSzPts val="2400"/>
              <a:buChar char="●"/>
            </a:pPr>
            <a:r>
              <a:rPr lang="en-US" sz="2400"/>
              <a:t>The document status is updated after taking the test.</a:t>
            </a:r>
          </a:p>
          <a:p>
            <a:pPr marL="457200" marR="0" lvl="0" indent="-381000" algn="l" rtl="0">
              <a:lnSpc>
                <a:spcPct val="100000"/>
              </a:lnSpc>
              <a:spcBef>
                <a:spcPts val="0"/>
              </a:spcBef>
              <a:spcAft>
                <a:spcPts val="0"/>
              </a:spcAft>
              <a:buSzPts val="2400"/>
              <a:buChar char="●"/>
            </a:pPr>
            <a:r>
              <a:rPr lang="en-US" sz="2400"/>
              <a:t>The test can only be taken or viewed after the document has been reviewed.</a:t>
            </a:r>
          </a:p>
        </p:txBody>
      </p:sp>
      <p:sp>
        <p:nvSpPr>
          <p:cNvPr id="627" name="Shape 627"/>
          <p:cNvSpPr/>
          <p:nvPr/>
        </p:nvSpPr>
        <p:spPr>
          <a:xfrm>
            <a:off x="622973" y="1310028"/>
            <a:ext cx="8116500" cy="10770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 Supervisor, I should be able to set pop quizzes to help center key points in documents and messages, or to verify the document was read.</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Shape 632"/>
          <p:cNvSpPr txBox="1"/>
          <p:nvPr/>
        </p:nvSpPr>
        <p:spPr>
          <a:xfrm>
            <a:off x="3957006" y="2484255"/>
            <a:ext cx="995320" cy="738664"/>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sequence diagram</a:t>
            </a:r>
          </a:p>
        </p:txBody>
      </p:sp>
      <p:pic>
        <p:nvPicPr>
          <p:cNvPr id="633" name="Shape 633"/>
          <p:cNvPicPr preferRelativeResize="0"/>
          <p:nvPr/>
        </p:nvPicPr>
        <p:blipFill>
          <a:blip r:embed="rId3">
            <a:alphaModFix/>
          </a:blip>
          <a:stretch>
            <a:fillRect/>
          </a:stretch>
        </p:blipFill>
        <p:spPr>
          <a:xfrm>
            <a:off x="1578624" y="354575"/>
            <a:ext cx="6274625" cy="559322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Shape 639"/>
          <p:cNvSpPr txBox="1"/>
          <p:nvPr/>
        </p:nvSpPr>
        <p:spPr>
          <a:xfrm>
            <a:off x="3957005" y="2484255"/>
            <a:ext cx="1213805" cy="523220"/>
          </a:xfrm>
          <a:prstGeom prst="rect">
            <a:avLst/>
          </a:prstGeom>
          <a:noFill/>
          <a:ln>
            <a:noFill/>
          </a:ln>
        </p:spPr>
        <p:txBody>
          <a:bodyPr wrap="square" lIns="91425" tIns="45700" rIns="91425" bIns="45700" anchor="t" anchorCtr="0">
            <a:noAutofit/>
          </a:bodyPr>
          <a:lstStyle/>
          <a:p>
            <a:pPr marL="0" marR="0" lvl="0" indent="-8890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Insert screenshot</a:t>
            </a:r>
          </a:p>
        </p:txBody>
      </p:sp>
      <p:pic>
        <p:nvPicPr>
          <p:cNvPr id="640" name="Shape 640"/>
          <p:cNvPicPr preferRelativeResize="0"/>
          <p:nvPr/>
        </p:nvPicPr>
        <p:blipFill>
          <a:blip r:embed="rId3">
            <a:alphaModFix/>
          </a:blip>
          <a:stretch>
            <a:fillRect/>
          </a:stretch>
        </p:blipFill>
        <p:spPr>
          <a:xfrm>
            <a:off x="1956275" y="301575"/>
            <a:ext cx="5485531" cy="2927375"/>
          </a:xfrm>
          <a:prstGeom prst="rect">
            <a:avLst/>
          </a:prstGeom>
          <a:noFill/>
          <a:ln>
            <a:noFill/>
          </a:ln>
        </p:spPr>
      </p:pic>
      <p:pic>
        <p:nvPicPr>
          <p:cNvPr id="641" name="Shape 641"/>
          <p:cNvPicPr preferRelativeResize="0"/>
          <p:nvPr/>
        </p:nvPicPr>
        <p:blipFill>
          <a:blip r:embed="rId4">
            <a:alphaModFix/>
          </a:blip>
          <a:stretch>
            <a:fillRect/>
          </a:stretch>
        </p:blipFill>
        <p:spPr>
          <a:xfrm>
            <a:off x="152400" y="2484250"/>
            <a:ext cx="5943600" cy="3171825"/>
          </a:xfrm>
          <a:prstGeom prst="rect">
            <a:avLst/>
          </a:prstGeom>
          <a:noFill/>
          <a:ln>
            <a:noFill/>
          </a:ln>
        </p:spPr>
      </p:pic>
      <p:pic>
        <p:nvPicPr>
          <p:cNvPr id="642" name="Shape 642"/>
          <p:cNvPicPr preferRelativeResize="0"/>
          <p:nvPr/>
        </p:nvPicPr>
        <p:blipFill>
          <a:blip r:embed="rId5">
            <a:alphaModFix/>
          </a:blip>
          <a:stretch>
            <a:fillRect/>
          </a:stretch>
        </p:blipFill>
        <p:spPr>
          <a:xfrm>
            <a:off x="3327243" y="2874449"/>
            <a:ext cx="5485531" cy="292737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Shape 648"/>
          <p:cNvSpPr txBox="1">
            <a:spLocks noGrp="1"/>
          </p:cNvSpPr>
          <p:nvPr>
            <p:ph type="title"/>
          </p:nvPr>
        </p:nvSpPr>
        <p:spPr>
          <a:xfrm>
            <a:off x="505991" y="381001"/>
            <a:ext cx="7583486" cy="577788"/>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49" name="Shape 649"/>
          <p:cNvSpPr/>
          <p:nvPr/>
        </p:nvSpPr>
        <p:spPr>
          <a:xfrm>
            <a:off x="529548" y="2568053"/>
            <a:ext cx="8116500" cy="10770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114300" algn="l" rtl="0">
              <a:lnSpc>
                <a:spcPct val="100000"/>
              </a:lnSpc>
              <a:spcBef>
                <a:spcPts val="0"/>
              </a:spcBef>
              <a:spcAft>
                <a:spcPts val="0"/>
              </a:spcAft>
              <a:buClr>
                <a:schemeClr val="lt1"/>
              </a:buClr>
              <a:buSzPts val="1800"/>
              <a:buFont typeface="Trebuchet MS"/>
              <a:buNone/>
            </a:pPr>
            <a:r>
              <a:rPr lang="en-US" sz="1800" b="1">
                <a:solidFill>
                  <a:schemeClr val="lt1"/>
                </a:solidFill>
                <a:latin typeface="Trebuchet MS"/>
                <a:ea typeface="Trebuchet MS"/>
                <a:cs typeface="Trebuchet MS"/>
                <a:sym typeface="Trebuchet MS"/>
              </a:rPr>
              <a:t>As an officer, I would like for the watch order map position to change based on the selected watch order from the list table.</a:t>
            </a:r>
          </a:p>
        </p:txBody>
      </p:sp>
      <p:sp>
        <p:nvSpPr>
          <p:cNvPr id="650" name="Shape 650"/>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#311: Change Map Position Based on Selected Watch Order</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Shape 656"/>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57" name="Shape 657"/>
          <p:cNvSpPr/>
          <p:nvPr/>
        </p:nvSpPr>
        <p:spPr>
          <a:xfrm>
            <a:off x="529550" y="2568050"/>
            <a:ext cx="8116500" cy="13905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lvl="0" rtl="0">
              <a:lnSpc>
                <a:spcPct val="115000"/>
              </a:lnSpc>
              <a:spcBef>
                <a:spcPts val="400"/>
              </a:spcBef>
              <a:spcAft>
                <a:spcPts val="1200"/>
              </a:spcAft>
              <a:buNone/>
            </a:pPr>
            <a:endParaRPr sz="1800" b="1" dirty="0">
              <a:solidFill>
                <a:schemeClr val="lt1"/>
              </a:solidFill>
              <a:latin typeface="Trebuchet MS"/>
              <a:ea typeface="Trebuchet MS"/>
              <a:cs typeface="Trebuchet MS"/>
              <a:sym typeface="Trebuchet MS"/>
            </a:endParaRPr>
          </a:p>
          <a:p>
            <a:pPr lvl="0" rtl="0">
              <a:lnSpc>
                <a:spcPct val="115000"/>
              </a:lnSpc>
              <a:spcBef>
                <a:spcPts val="400"/>
              </a:spcBef>
              <a:spcAft>
                <a:spcPts val="1200"/>
              </a:spcAft>
              <a:buNone/>
            </a:pPr>
            <a:r>
              <a:rPr lang="en-US" sz="1800" b="1" dirty="0">
                <a:solidFill>
                  <a:schemeClr val="lt1"/>
                </a:solidFill>
                <a:latin typeface="Trebuchet MS"/>
                <a:ea typeface="Trebuchet MS"/>
                <a:cs typeface="Trebuchet MS"/>
                <a:sym typeface="Trebuchet MS"/>
              </a:rPr>
              <a:t>As an officer, I would like for a selected </a:t>
            </a:r>
            <a:r>
              <a:rPr lang="en-US" sz="1800" b="1" dirty="0" smtClean="0">
                <a:solidFill>
                  <a:schemeClr val="lt1"/>
                </a:solidFill>
                <a:latin typeface="Trebuchet MS"/>
                <a:ea typeface="Trebuchet MS"/>
                <a:cs typeface="Trebuchet MS"/>
                <a:sym typeface="Trebuchet MS"/>
              </a:rPr>
              <a:t> watch </a:t>
            </a:r>
            <a:r>
              <a:rPr lang="en-US" sz="1800" b="1" dirty="0">
                <a:solidFill>
                  <a:schemeClr val="lt1"/>
                </a:solidFill>
                <a:latin typeface="Trebuchet MS"/>
                <a:ea typeface="Trebuchet MS"/>
                <a:cs typeface="Trebuchet MS"/>
                <a:sym typeface="Trebuchet MS"/>
              </a:rPr>
              <a:t>order from the map to be highlighted in the watch order list table, so I can quickly locate a watch order in the list.</a:t>
            </a:r>
          </a:p>
          <a:p>
            <a:pPr marL="0" marR="0" lvl="0" indent="-114300" algn="l" rtl="0">
              <a:lnSpc>
                <a:spcPct val="100000"/>
              </a:lnSpc>
              <a:spcBef>
                <a:spcPts val="0"/>
              </a:spcBef>
              <a:spcAft>
                <a:spcPts val="0"/>
              </a:spcAft>
              <a:buClr>
                <a:schemeClr val="lt1"/>
              </a:buClr>
              <a:buSzPts val="1800"/>
              <a:buFont typeface="Trebuchet MS"/>
              <a:buNone/>
            </a:pPr>
            <a:endParaRPr sz="1800" b="1" dirty="0">
              <a:solidFill>
                <a:schemeClr val="lt1"/>
              </a:solidFill>
              <a:latin typeface="Trebuchet MS"/>
              <a:ea typeface="Trebuchet MS"/>
              <a:cs typeface="Trebuchet MS"/>
              <a:sym typeface="Trebuchet MS"/>
            </a:endParaRPr>
          </a:p>
        </p:txBody>
      </p:sp>
      <p:sp>
        <p:nvSpPr>
          <p:cNvPr id="658" name="Shape 658"/>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#313: Highlight Selected Watch Order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72930" y="293658"/>
            <a:ext cx="7583400" cy="754627"/>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Requirements: Use Cases</a:t>
            </a:r>
          </a:p>
        </p:txBody>
      </p:sp>
      <p:pic>
        <p:nvPicPr>
          <p:cNvPr id="3074" name="Picture 2" descr="C:\Users\DODTech\AppData\Local\Temp\officer-uc-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95400"/>
            <a:ext cx="84582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4168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65" name="Shape 665"/>
          <p:cNvSpPr/>
          <p:nvPr/>
        </p:nvSpPr>
        <p:spPr>
          <a:xfrm>
            <a:off x="529550" y="2568050"/>
            <a:ext cx="8116500" cy="13905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lvl="0" rtl="0">
              <a:lnSpc>
                <a:spcPct val="133636"/>
              </a:lnSpc>
              <a:spcBef>
                <a:spcPts val="400"/>
              </a:spcBef>
              <a:spcAft>
                <a:spcPts val="1200"/>
              </a:spcAft>
              <a:buNone/>
            </a:pPr>
            <a:endParaRPr sz="1800" b="1">
              <a:solidFill>
                <a:schemeClr val="lt1"/>
              </a:solidFill>
              <a:latin typeface="Trebuchet MS"/>
              <a:ea typeface="Trebuchet MS"/>
              <a:cs typeface="Trebuchet MS"/>
              <a:sym typeface="Trebuchet MS"/>
            </a:endParaRPr>
          </a:p>
          <a:p>
            <a:pPr lvl="0" rtl="0">
              <a:lnSpc>
                <a:spcPct val="115000"/>
              </a:lnSpc>
              <a:spcBef>
                <a:spcPts val="400"/>
              </a:spcBef>
              <a:spcAft>
                <a:spcPts val="1200"/>
              </a:spcAft>
              <a:buNone/>
            </a:pPr>
            <a:r>
              <a:rPr lang="en-US" sz="1800" b="1">
                <a:solidFill>
                  <a:schemeClr val="lt1"/>
                </a:solidFill>
                <a:latin typeface="Trebuchet MS"/>
                <a:ea typeface="Trebuchet MS"/>
                <a:cs typeface="Trebuchet MS"/>
                <a:sym typeface="Trebuchet MS"/>
              </a:rPr>
              <a:t>As an officer, I would like to several options to change the order in which documents are displayed, so I that I can choose the best ordering for my needs. </a:t>
            </a:r>
          </a:p>
          <a:p>
            <a:pPr marL="0" marR="0" lvl="0" indent="-114300" algn="l" rtl="0">
              <a:lnSpc>
                <a:spcPct val="100000"/>
              </a:lnSpc>
              <a:spcBef>
                <a:spcPts val="0"/>
              </a:spcBef>
              <a:spcAft>
                <a:spcPts val="0"/>
              </a:spcAft>
              <a:buClr>
                <a:schemeClr val="lt1"/>
              </a:buClr>
              <a:buSzPts val="1800"/>
              <a:buFont typeface="Trebuchet MS"/>
              <a:buNone/>
            </a:pPr>
            <a:endParaRPr sz="1800" b="1">
              <a:solidFill>
                <a:schemeClr val="lt1"/>
              </a:solidFill>
              <a:latin typeface="Trebuchet MS"/>
              <a:ea typeface="Trebuchet MS"/>
              <a:cs typeface="Trebuchet MS"/>
              <a:sym typeface="Trebuchet MS"/>
            </a:endParaRPr>
          </a:p>
        </p:txBody>
      </p:sp>
      <p:sp>
        <p:nvSpPr>
          <p:cNvPr id="666" name="Shape 666"/>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#314: Change Document Order Based on Officer Preference</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73" name="Shape 673"/>
          <p:cNvSpPr/>
          <p:nvPr/>
        </p:nvSpPr>
        <p:spPr>
          <a:xfrm>
            <a:off x="529550" y="2568050"/>
            <a:ext cx="8116500" cy="1039500"/>
          </a:xfrm>
          <a:prstGeom prst="rect">
            <a:avLst/>
          </a:prstGeom>
          <a:solidFill>
            <a:srgbClr val="0C5986"/>
          </a:solidFill>
          <a:ln w="1905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lvl="0" rtl="0">
              <a:lnSpc>
                <a:spcPct val="115000"/>
              </a:lnSpc>
              <a:spcBef>
                <a:spcPts val="400"/>
              </a:spcBef>
              <a:spcAft>
                <a:spcPts val="1200"/>
              </a:spcAft>
              <a:buNone/>
            </a:pPr>
            <a:r>
              <a:rPr lang="en-US" sz="1800" b="1" dirty="0">
                <a:solidFill>
                  <a:schemeClr val="lt1"/>
                </a:solidFill>
                <a:latin typeface="Trebuchet MS"/>
                <a:ea typeface="Trebuchet MS"/>
                <a:cs typeface="Trebuchet MS"/>
                <a:sym typeface="Trebuchet MS"/>
              </a:rPr>
              <a:t>As a supervisor, I would like to send a chat message to all officers, so I can get immediate feedback from any officer. </a:t>
            </a:r>
          </a:p>
        </p:txBody>
      </p:sp>
      <p:sp>
        <p:nvSpPr>
          <p:cNvPr id="674" name="Shape 674"/>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#315: Add Real-time Chat Messages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Shape 680"/>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81" name="Shape 681"/>
          <p:cNvSpPr/>
          <p:nvPr/>
        </p:nvSpPr>
        <p:spPr>
          <a:xfrm>
            <a:off x="529550" y="2568050"/>
            <a:ext cx="8116500" cy="11391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lvl="0" rtl="0">
              <a:lnSpc>
                <a:spcPct val="115000"/>
              </a:lnSpc>
              <a:spcBef>
                <a:spcPts val="400"/>
              </a:spcBef>
              <a:spcAft>
                <a:spcPts val="1200"/>
              </a:spcAft>
              <a:buNone/>
            </a:pPr>
            <a:endParaRPr lang="en-US" sz="1800" b="1" dirty="0" smtClean="0">
              <a:solidFill>
                <a:schemeClr val="lt1"/>
              </a:solidFill>
              <a:latin typeface="Trebuchet MS"/>
              <a:ea typeface="Trebuchet MS"/>
              <a:cs typeface="Trebuchet MS"/>
              <a:sym typeface="Trebuchet MS"/>
            </a:endParaRPr>
          </a:p>
          <a:p>
            <a:pPr lvl="0" rtl="0">
              <a:lnSpc>
                <a:spcPct val="115000"/>
              </a:lnSpc>
              <a:spcBef>
                <a:spcPts val="400"/>
              </a:spcBef>
              <a:spcAft>
                <a:spcPts val="1200"/>
              </a:spcAft>
              <a:buNone/>
            </a:pPr>
            <a:r>
              <a:rPr lang="en-US" sz="1800" b="1" dirty="0" smtClean="0">
                <a:solidFill>
                  <a:schemeClr val="lt1"/>
                </a:solidFill>
                <a:latin typeface="Trebuchet MS"/>
                <a:ea typeface="Trebuchet MS"/>
                <a:cs typeface="Trebuchet MS"/>
                <a:sym typeface="Trebuchet MS"/>
              </a:rPr>
              <a:t>As </a:t>
            </a:r>
            <a:r>
              <a:rPr lang="en-US" sz="1800" b="1" dirty="0">
                <a:solidFill>
                  <a:schemeClr val="lt1"/>
                </a:solidFill>
                <a:latin typeface="Trebuchet MS"/>
                <a:ea typeface="Trebuchet MS"/>
                <a:cs typeface="Trebuchet MS"/>
                <a:sym typeface="Trebuchet MS"/>
              </a:rPr>
              <a:t>a supervisor, I would like to upload voice messages, so that I can send audio information to officers. </a:t>
            </a:r>
          </a:p>
          <a:p>
            <a:pPr marL="0" marR="0" lvl="0" indent="-114300" algn="l" rtl="0">
              <a:lnSpc>
                <a:spcPct val="115000"/>
              </a:lnSpc>
              <a:spcBef>
                <a:spcPts val="0"/>
              </a:spcBef>
              <a:spcAft>
                <a:spcPts val="0"/>
              </a:spcAft>
              <a:buClr>
                <a:schemeClr val="lt1"/>
              </a:buClr>
              <a:buSzPts val="1800"/>
              <a:buFont typeface="Trebuchet MS"/>
              <a:buNone/>
            </a:pPr>
            <a:endParaRPr sz="1800" b="1" dirty="0">
              <a:solidFill>
                <a:schemeClr val="lt1"/>
              </a:solidFill>
              <a:latin typeface="Trebuchet MS"/>
              <a:ea typeface="Trebuchet MS"/>
              <a:cs typeface="Trebuchet MS"/>
              <a:sym typeface="Trebuchet MS"/>
            </a:endParaRPr>
          </a:p>
        </p:txBody>
      </p:sp>
      <p:sp>
        <p:nvSpPr>
          <p:cNvPr id="682" name="Shape 682"/>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#316: Add Voice Messages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Shape 688"/>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89" name="Shape 689"/>
          <p:cNvSpPr/>
          <p:nvPr/>
        </p:nvSpPr>
        <p:spPr>
          <a:xfrm>
            <a:off x="529550" y="2568050"/>
            <a:ext cx="8116500" cy="11391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marL="0" marR="0" lvl="0" indent="0" algn="l" rtl="0">
              <a:lnSpc>
                <a:spcPct val="115000"/>
              </a:lnSpc>
              <a:spcBef>
                <a:spcPts val="400"/>
              </a:spcBef>
              <a:spcAft>
                <a:spcPts val="1200"/>
              </a:spcAft>
              <a:buNone/>
            </a:pPr>
            <a:r>
              <a:rPr lang="en-US" sz="1800" b="1" dirty="0" smtClean="0">
                <a:solidFill>
                  <a:schemeClr val="lt1"/>
                </a:solidFill>
                <a:latin typeface="Trebuchet MS"/>
                <a:ea typeface="Trebuchet MS"/>
                <a:cs typeface="Trebuchet MS"/>
                <a:sym typeface="Trebuchet MS"/>
              </a:rPr>
              <a:t>As </a:t>
            </a:r>
            <a:r>
              <a:rPr lang="en-US" sz="1800" b="1" dirty="0">
                <a:solidFill>
                  <a:schemeClr val="lt1"/>
                </a:solidFill>
                <a:latin typeface="Trebuchet MS"/>
                <a:ea typeface="Trebuchet MS"/>
                <a:cs typeface="Trebuchet MS"/>
                <a:sym typeface="Trebuchet MS"/>
              </a:rPr>
              <a:t>an administrator, I would like to have stronger password requirements to improve the general security of the application. </a:t>
            </a:r>
          </a:p>
        </p:txBody>
      </p:sp>
      <p:sp>
        <p:nvSpPr>
          <p:cNvPr id="690" name="Shape 690"/>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#317: Improve Password Security</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Shape 696"/>
          <p:cNvSpPr txBox="1">
            <a:spLocks noGrp="1"/>
          </p:cNvSpPr>
          <p:nvPr>
            <p:ph type="title"/>
          </p:nvPr>
        </p:nvSpPr>
        <p:spPr>
          <a:xfrm>
            <a:off x="505991" y="381001"/>
            <a:ext cx="7583400" cy="577800"/>
          </a:xfrm>
          <a:prstGeom prst="rect">
            <a:avLst/>
          </a:prstGeom>
          <a:noFill/>
          <a:ln>
            <a:noFill/>
          </a:ln>
        </p:spPr>
        <p:txBody>
          <a:bodyPr wrap="square" lIns="91425" tIns="45700" rIns="91425" bIns="45700" anchor="b" anchorCtr="0">
            <a:noAutofit/>
          </a:bodyPr>
          <a:lstStyle/>
          <a:p>
            <a:pPr marL="0" marR="0" lvl="0" indent="-50800" algn="l" rtl="0">
              <a:lnSpc>
                <a:spcPct val="100000"/>
              </a:lnSpc>
              <a:spcBef>
                <a:spcPts val="0"/>
              </a:spcBef>
              <a:spcAft>
                <a:spcPts val="0"/>
              </a:spcAft>
              <a:buClr>
                <a:srgbClr val="001D4D"/>
              </a:buClr>
              <a:buSzPts val="800"/>
              <a:buFont typeface="Trebuchet MS"/>
              <a:buNone/>
            </a:pPr>
            <a:r>
              <a:rPr lang="en-US" sz="3200" b="0" i="0" u="none" strike="noStrike" cap="none">
                <a:solidFill>
                  <a:srgbClr val="001D4D"/>
                </a:solidFill>
                <a:latin typeface="Trebuchet MS"/>
                <a:ea typeface="Trebuchet MS"/>
                <a:cs typeface="Trebuchet MS"/>
                <a:sym typeface="Trebuchet MS"/>
              </a:rPr>
              <a:t>Shortcomings/ Wishlist</a:t>
            </a:r>
          </a:p>
        </p:txBody>
      </p:sp>
      <p:sp>
        <p:nvSpPr>
          <p:cNvPr id="697" name="Shape 697"/>
          <p:cNvSpPr/>
          <p:nvPr/>
        </p:nvSpPr>
        <p:spPr>
          <a:xfrm>
            <a:off x="529550" y="2568050"/>
            <a:ext cx="8116500" cy="1165500"/>
          </a:xfrm>
          <a:prstGeom prst="rect">
            <a:avLst/>
          </a:prstGeom>
          <a:solidFill>
            <a:srgbClr val="0C5986"/>
          </a:solidFill>
          <a:ln w="25400" cap="flat" cmpd="sng">
            <a:solidFill>
              <a:srgbClr val="084061"/>
            </a:solidFill>
            <a:prstDash val="solid"/>
            <a:round/>
            <a:headEnd type="none" w="med" len="med"/>
            <a:tailEnd type="none" w="med" len="med"/>
          </a:ln>
        </p:spPr>
        <p:txBody>
          <a:bodyPr wrap="square" lIns="91425" tIns="45700" rIns="91425" bIns="45700" anchor="ctr" anchorCtr="0">
            <a:noAutofit/>
          </a:bodyPr>
          <a:lstStyle/>
          <a:p>
            <a:pPr lvl="0" rtl="0">
              <a:lnSpc>
                <a:spcPct val="115000"/>
              </a:lnSpc>
              <a:spcBef>
                <a:spcPts val="400"/>
              </a:spcBef>
              <a:spcAft>
                <a:spcPts val="1200"/>
              </a:spcAft>
              <a:buNone/>
            </a:pPr>
            <a:endParaRPr sz="1800" b="1">
              <a:solidFill>
                <a:schemeClr val="lt1"/>
              </a:solidFill>
              <a:latin typeface="Trebuchet MS"/>
              <a:ea typeface="Trebuchet MS"/>
              <a:cs typeface="Trebuchet MS"/>
              <a:sym typeface="Trebuchet MS"/>
            </a:endParaRPr>
          </a:p>
          <a:p>
            <a:pPr lvl="0" rtl="0">
              <a:lnSpc>
                <a:spcPct val="133636"/>
              </a:lnSpc>
              <a:spcBef>
                <a:spcPts val="400"/>
              </a:spcBef>
              <a:spcAft>
                <a:spcPts val="1200"/>
              </a:spcAft>
              <a:buNone/>
            </a:pPr>
            <a:endParaRPr sz="1800" b="1">
              <a:solidFill>
                <a:schemeClr val="lt1"/>
              </a:solidFill>
              <a:latin typeface="Trebuchet MS"/>
              <a:ea typeface="Trebuchet MS"/>
              <a:cs typeface="Trebuchet MS"/>
              <a:sym typeface="Trebuchet MS"/>
            </a:endParaRPr>
          </a:p>
          <a:p>
            <a:pPr lvl="0" rtl="0">
              <a:lnSpc>
                <a:spcPct val="115000"/>
              </a:lnSpc>
              <a:spcBef>
                <a:spcPts val="400"/>
              </a:spcBef>
              <a:spcAft>
                <a:spcPts val="1200"/>
              </a:spcAft>
              <a:buNone/>
            </a:pPr>
            <a:r>
              <a:rPr lang="en-US" sz="1800" b="1">
                <a:solidFill>
                  <a:schemeClr val="lt1"/>
                </a:solidFill>
                <a:latin typeface="Trebuchet MS"/>
                <a:ea typeface="Trebuchet MS"/>
                <a:cs typeface="Trebuchet MS"/>
                <a:sym typeface="Trebuchet MS"/>
              </a:rPr>
              <a:t>As an officer,  I want to close the window session after I log out so that I don’t preserve access across multiple pages.</a:t>
            </a:r>
          </a:p>
          <a:p>
            <a:pPr lvl="0" rtl="0">
              <a:lnSpc>
                <a:spcPct val="133636"/>
              </a:lnSpc>
              <a:spcBef>
                <a:spcPts val="0"/>
              </a:spcBef>
              <a:spcAft>
                <a:spcPts val="800"/>
              </a:spcAft>
              <a:buNone/>
            </a:pPr>
            <a:endParaRPr sz="1050">
              <a:solidFill>
                <a:schemeClr val="dk1"/>
              </a:solidFill>
              <a:highlight>
                <a:srgbClr val="FFFFFF"/>
              </a:highlight>
            </a:endParaRPr>
          </a:p>
          <a:p>
            <a:pPr marL="0" marR="0" lvl="0" indent="0" algn="l" rtl="0">
              <a:lnSpc>
                <a:spcPct val="115000"/>
              </a:lnSpc>
              <a:spcBef>
                <a:spcPts val="400"/>
              </a:spcBef>
              <a:spcAft>
                <a:spcPts val="1200"/>
              </a:spcAft>
              <a:buNone/>
            </a:pPr>
            <a:endParaRPr sz="1800" b="1">
              <a:solidFill>
                <a:schemeClr val="lt1"/>
              </a:solidFill>
              <a:latin typeface="Trebuchet MS"/>
              <a:ea typeface="Trebuchet MS"/>
              <a:cs typeface="Trebuchet MS"/>
              <a:sym typeface="Trebuchet MS"/>
            </a:endParaRPr>
          </a:p>
          <a:p>
            <a:pPr marL="0" marR="0" lvl="0" indent="-114300" algn="l" rtl="0">
              <a:lnSpc>
                <a:spcPct val="115000"/>
              </a:lnSpc>
              <a:spcBef>
                <a:spcPts val="0"/>
              </a:spcBef>
              <a:spcAft>
                <a:spcPts val="0"/>
              </a:spcAft>
              <a:buClr>
                <a:schemeClr val="lt1"/>
              </a:buClr>
              <a:buSzPts val="1800"/>
              <a:buFont typeface="Trebuchet MS"/>
              <a:buNone/>
            </a:pPr>
            <a:endParaRPr sz="1800" b="1">
              <a:solidFill>
                <a:schemeClr val="lt1"/>
              </a:solidFill>
              <a:latin typeface="Trebuchet MS"/>
              <a:ea typeface="Trebuchet MS"/>
              <a:cs typeface="Trebuchet MS"/>
              <a:sym typeface="Trebuchet MS"/>
            </a:endParaRPr>
          </a:p>
        </p:txBody>
      </p:sp>
      <p:sp>
        <p:nvSpPr>
          <p:cNvPr id="698" name="Shape 698"/>
          <p:cNvSpPr txBox="1"/>
          <p:nvPr/>
        </p:nvSpPr>
        <p:spPr>
          <a:xfrm>
            <a:off x="506000" y="1389075"/>
            <a:ext cx="8163600" cy="1039500"/>
          </a:xfrm>
          <a:prstGeom prst="rect">
            <a:avLst/>
          </a:prstGeom>
          <a:noFill/>
          <a:ln>
            <a:noFill/>
          </a:ln>
        </p:spPr>
        <p:txBody>
          <a:bodyPr wrap="square" lIns="91425" tIns="91425" rIns="91425" bIns="91425" anchor="ctr" anchorCtr="0">
            <a:noAutofit/>
          </a:bodyPr>
          <a:lstStyle/>
          <a:p>
            <a:pPr lvl="0" rtl="0">
              <a:spcBef>
                <a:spcPts val="0"/>
              </a:spcBef>
              <a:buNone/>
            </a:pPr>
            <a:r>
              <a:rPr lang="en-US" sz="3000" b="1">
                <a:solidFill>
                  <a:srgbClr val="001D4D"/>
                </a:solidFill>
                <a:latin typeface="Trebuchet MS"/>
                <a:ea typeface="Trebuchet MS"/>
                <a:cs typeface="Trebuchet MS"/>
                <a:sym typeface="Trebuchet MS"/>
              </a:rPr>
              <a:t>User Story #318: Close Window Session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Shape 704"/>
          <p:cNvSpPr txBox="1">
            <a:spLocks noGrp="1"/>
          </p:cNvSpPr>
          <p:nvPr>
            <p:ph type="title"/>
          </p:nvPr>
        </p:nvSpPr>
        <p:spPr>
          <a:xfrm>
            <a:off x="779462" y="381000"/>
            <a:ext cx="7583486" cy="1044575"/>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Summary</a:t>
            </a:r>
          </a:p>
        </p:txBody>
      </p:sp>
      <p:sp>
        <p:nvSpPr>
          <p:cNvPr id="705" name="Shape 705"/>
          <p:cNvSpPr txBox="1">
            <a:spLocks noGrp="1"/>
          </p:cNvSpPr>
          <p:nvPr>
            <p:ph type="body" idx="1"/>
          </p:nvPr>
        </p:nvSpPr>
        <p:spPr>
          <a:xfrm>
            <a:off x="779462" y="1548881"/>
            <a:ext cx="7583486" cy="4208462"/>
          </a:xfrm>
          <a:prstGeom prst="rect">
            <a:avLst/>
          </a:prstGeom>
          <a:noFill/>
          <a:ln>
            <a:noFill/>
          </a:ln>
        </p:spPr>
        <p:txBody>
          <a:bodyPr wrap="square" lIns="91425" tIns="45700" rIns="91425" bIns="45700" anchor="t" anchorCtr="0">
            <a:noAutofit/>
          </a:bodyPr>
          <a:lstStyle/>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Enhanced application visual design</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Added ability to add users and watch orders with a CSV file</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Improved application security </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Added ability to view and manage watch orders</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Created application distribution package</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Added ability to view and manage text information </a:t>
            </a:r>
          </a:p>
          <a:p>
            <a:pPr marL="285750" marR="0" lvl="0" indent="-285750" algn="l" rtl="0">
              <a:lnSpc>
                <a:spcPct val="100000"/>
              </a:lnSpc>
              <a:spcBef>
                <a:spcPts val="0"/>
              </a:spcBef>
              <a:spcAft>
                <a:spcPts val="0"/>
              </a:spcAft>
              <a:buClr>
                <a:srgbClr val="081E3F"/>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Added ability to create and take document quizzes </a:t>
            </a:r>
          </a:p>
          <a:p>
            <a:pPr marL="282575" marR="0" lvl="0" indent="-2825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Contact</a:t>
            </a:r>
          </a:p>
          <a:p>
            <a:pPr marL="638175" marR="0" lvl="1" indent="-342900" algn="l" rtl="0">
              <a:lnSpc>
                <a:spcPct val="100000"/>
              </a:lnSpc>
              <a:spcBef>
                <a:spcPts val="6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Juan Lopez </a:t>
            </a:r>
            <a:r>
              <a:rPr lang="en-US" sz="1800" b="0" i="0" u="none" strike="noStrike" cap="none">
                <a:solidFill>
                  <a:schemeClr val="dk1"/>
                </a:solidFill>
                <a:latin typeface="Trebuchet MS"/>
                <a:ea typeface="Trebuchet MS"/>
                <a:cs typeface="Trebuchet MS"/>
                <a:sym typeface="Trebuchet MS"/>
              </a:rPr>
              <a:t>(jlope518@fiu.edu)</a:t>
            </a:r>
          </a:p>
          <a:p>
            <a:pPr marL="638175" marR="0" lvl="1" indent="-342900" algn="l" rtl="0">
              <a:lnSpc>
                <a:spcPct val="100000"/>
              </a:lnSpc>
              <a:spcBef>
                <a:spcPts val="600"/>
              </a:spcBef>
              <a:spcAft>
                <a:spcPts val="0"/>
              </a:spcAft>
              <a:buClr>
                <a:srgbClr val="001D4D"/>
              </a:buClr>
              <a:buSzPts val="1800"/>
              <a:buFont typeface="Noto Sans Symbols"/>
              <a:buChar char="●"/>
            </a:pPr>
            <a:r>
              <a:rPr lang="en-US" sz="1800" b="0" i="0" u="none" strike="noStrike" cap="none">
                <a:solidFill>
                  <a:srgbClr val="001D4D"/>
                </a:solidFill>
                <a:latin typeface="Trebuchet MS"/>
                <a:ea typeface="Trebuchet MS"/>
                <a:cs typeface="Trebuchet MS"/>
                <a:sym typeface="Trebuchet MS"/>
              </a:rPr>
              <a:t>Jean Faustin </a:t>
            </a:r>
            <a:r>
              <a:rPr lang="en-US" sz="1800" b="0" i="0" u="none" strike="noStrike" cap="none">
                <a:solidFill>
                  <a:schemeClr val="dk1"/>
                </a:solidFill>
                <a:latin typeface="Trebuchet MS"/>
                <a:ea typeface="Trebuchet MS"/>
                <a:cs typeface="Trebuchet MS"/>
                <a:sym typeface="Trebuchet MS"/>
              </a:rPr>
              <a:t>(jfaus004@fiu.edu )</a:t>
            </a:r>
          </a:p>
          <a:p>
            <a:pPr marL="282575" marR="0" lvl="0" indent="-2825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Questions?</a:t>
            </a:r>
          </a:p>
          <a:p>
            <a:pPr marL="282575" marR="0" lvl="0" indent="-282575" algn="l" rtl="0">
              <a:lnSpc>
                <a:spcPct val="100000"/>
              </a:lnSpc>
              <a:spcBef>
                <a:spcPts val="2000"/>
              </a:spcBef>
              <a:spcAft>
                <a:spcPts val="0"/>
              </a:spcAft>
              <a:buClr>
                <a:srgbClr val="001D4D"/>
              </a:buClr>
              <a:buSzPts val="2200"/>
              <a:buFont typeface="Noto Sans Symbols"/>
              <a:buChar char="●"/>
            </a:pPr>
            <a:r>
              <a:rPr lang="en-US" sz="2200" b="0" i="0" u="none" strike="noStrike" cap="none">
                <a:solidFill>
                  <a:srgbClr val="001D4D"/>
                </a:solidFill>
                <a:latin typeface="Trebuchet MS"/>
                <a:ea typeface="Trebuchet MS"/>
                <a:cs typeface="Trebuchet MS"/>
                <a:sym typeface="Trebuchet MS"/>
              </a:rPr>
              <a:t>Thank You!</a:t>
            </a:r>
          </a:p>
          <a:p>
            <a:pPr marL="0" marR="0" lvl="0" indent="-139700" algn="l" rtl="0">
              <a:lnSpc>
                <a:spcPct val="100000"/>
              </a:lnSpc>
              <a:spcBef>
                <a:spcPts val="2000"/>
              </a:spcBef>
              <a:spcAft>
                <a:spcPts val="0"/>
              </a:spcAft>
              <a:buClr>
                <a:srgbClr val="001D4D"/>
              </a:buClr>
              <a:buSzPts val="2200"/>
              <a:buFont typeface="Noto Sans Symbols"/>
              <a:buNone/>
            </a:pPr>
            <a:endParaRPr sz="2200" b="0" i="0" u="none" strike="noStrike" cap="none">
              <a:solidFill>
                <a:srgbClr val="001D4D"/>
              </a:solidFill>
              <a:latin typeface="Trebuchet MS"/>
              <a:ea typeface="Trebuchet MS"/>
              <a:cs typeface="Trebuchet MS"/>
              <a:sym typeface="Trebuchet MS"/>
            </a:endParaRPr>
          </a:p>
        </p:txBody>
      </p:sp>
      <p:pic>
        <p:nvPicPr>
          <p:cNvPr id="706" name="Shape 706"/>
          <p:cNvPicPr preferRelativeResize="0"/>
          <p:nvPr/>
        </p:nvPicPr>
        <p:blipFill rotWithShape="1">
          <a:blip r:embed="rId3">
            <a:alphaModFix/>
          </a:blip>
          <a:srcRect/>
          <a:stretch/>
        </p:blipFill>
        <p:spPr>
          <a:xfrm>
            <a:off x="5559195" y="306356"/>
            <a:ext cx="1662805" cy="1586226"/>
          </a:xfrm>
          <a:prstGeom prst="rect">
            <a:avLst/>
          </a:prstGeom>
          <a:noFill/>
          <a:ln>
            <a:noFill/>
          </a:ln>
        </p:spPr>
      </p:pic>
      <p:pic>
        <p:nvPicPr>
          <p:cNvPr id="707" name="Shape 707"/>
          <p:cNvPicPr preferRelativeResize="0"/>
          <p:nvPr/>
        </p:nvPicPr>
        <p:blipFill rotWithShape="1">
          <a:blip r:embed="rId4">
            <a:alphaModFix/>
          </a:blip>
          <a:srcRect/>
          <a:stretch/>
        </p:blipFill>
        <p:spPr>
          <a:xfrm>
            <a:off x="6875135" y="4275034"/>
            <a:ext cx="1763564" cy="1033341"/>
          </a:xfrm>
          <a:prstGeom prst="rect">
            <a:avLst/>
          </a:prstGeom>
          <a:noFill/>
          <a:ln>
            <a:noFill/>
          </a:ln>
        </p:spPr>
      </p:pic>
      <p:pic>
        <p:nvPicPr>
          <p:cNvPr id="708" name="Shape 708"/>
          <p:cNvPicPr preferRelativeResize="0"/>
          <p:nvPr/>
        </p:nvPicPr>
        <p:blipFill rotWithShape="1">
          <a:blip r:embed="rId5">
            <a:alphaModFix/>
          </a:blip>
          <a:srcRect/>
          <a:stretch/>
        </p:blipFill>
        <p:spPr>
          <a:xfrm>
            <a:off x="5873693" y="4307402"/>
            <a:ext cx="1033810" cy="1033788"/>
          </a:xfrm>
          <a:prstGeom prst="rect">
            <a:avLst/>
          </a:prstGeom>
          <a:noFill/>
          <a:ln>
            <a:noFill/>
          </a:ln>
        </p:spPr>
      </p:pic>
      <p:pic>
        <p:nvPicPr>
          <p:cNvPr id="709" name="Shape 709" descr="https://upload.wikimedia.org/wikipedia/en/thumb/2/23/GoogleMaps.svg/1200px-GoogleMaps.svg.png"/>
          <p:cNvPicPr preferRelativeResize="0"/>
          <p:nvPr/>
        </p:nvPicPr>
        <p:blipFill rotWithShape="1">
          <a:blip r:embed="rId6">
            <a:alphaModFix/>
          </a:blip>
          <a:srcRect/>
          <a:stretch/>
        </p:blipFill>
        <p:spPr>
          <a:xfrm flipH="1">
            <a:off x="7269571" y="450883"/>
            <a:ext cx="974692" cy="97469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779462" y="227640"/>
            <a:ext cx="7583400" cy="802553"/>
          </a:xfrm>
          <a:prstGeom prst="rect">
            <a:avLst/>
          </a:prstGeom>
          <a:noFill/>
          <a:ln>
            <a:noFill/>
          </a:ln>
        </p:spPr>
        <p:txBody>
          <a:bodyPr wrap="square" lIns="91425" tIns="45700" rIns="91425" bIns="45700" anchor="b" anchorCtr="0">
            <a:noAutofit/>
          </a:bodyPr>
          <a:lstStyle/>
          <a:p>
            <a:pPr marL="0" marR="0" lvl="0" indent="-60325" algn="l" rtl="0">
              <a:lnSpc>
                <a:spcPct val="100000"/>
              </a:lnSpc>
              <a:spcBef>
                <a:spcPts val="0"/>
              </a:spcBef>
              <a:spcAft>
                <a:spcPts val="0"/>
              </a:spcAft>
              <a:buClr>
                <a:srgbClr val="001D4D"/>
              </a:buClr>
              <a:buSzPts val="950"/>
              <a:buFont typeface="Trebuchet MS"/>
              <a:buNone/>
            </a:pPr>
            <a:r>
              <a:rPr lang="en-US" sz="3800" b="0" i="0" u="none" strike="noStrike" cap="none">
                <a:solidFill>
                  <a:srgbClr val="001D4D"/>
                </a:solidFill>
                <a:latin typeface="Trebuchet MS"/>
                <a:ea typeface="Trebuchet MS"/>
                <a:cs typeface="Trebuchet MS"/>
                <a:sym typeface="Trebuchet MS"/>
              </a:rPr>
              <a:t>System Design: Architecture</a:t>
            </a:r>
          </a:p>
        </p:txBody>
      </p:sp>
      <p:pic>
        <p:nvPicPr>
          <p:cNvPr id="174" name="Shape 174"/>
          <p:cNvPicPr preferRelativeResize="0"/>
          <p:nvPr/>
        </p:nvPicPr>
        <p:blipFill rotWithShape="1">
          <a:blip r:embed="rId3">
            <a:alphaModFix/>
          </a:blip>
          <a:srcRect/>
          <a:stretch/>
        </p:blipFill>
        <p:spPr>
          <a:xfrm>
            <a:off x="824674" y="1655595"/>
            <a:ext cx="3629557" cy="1905715"/>
          </a:xfrm>
          <a:prstGeom prst="rect">
            <a:avLst/>
          </a:prstGeom>
          <a:noFill/>
          <a:ln>
            <a:noFill/>
          </a:ln>
        </p:spPr>
      </p:pic>
      <p:pic>
        <p:nvPicPr>
          <p:cNvPr id="175" name="Shape 175"/>
          <p:cNvPicPr preferRelativeResize="0"/>
          <p:nvPr/>
        </p:nvPicPr>
        <p:blipFill rotWithShape="1">
          <a:blip r:embed="rId4">
            <a:alphaModFix/>
          </a:blip>
          <a:srcRect/>
          <a:stretch/>
        </p:blipFill>
        <p:spPr>
          <a:xfrm>
            <a:off x="4876923" y="4301718"/>
            <a:ext cx="3485939" cy="1505758"/>
          </a:xfrm>
          <a:prstGeom prst="rect">
            <a:avLst/>
          </a:prstGeom>
          <a:noFill/>
          <a:ln>
            <a:noFill/>
          </a:ln>
        </p:spPr>
      </p:pic>
      <p:sp>
        <p:nvSpPr>
          <p:cNvPr id="176" name="Shape 176"/>
          <p:cNvSpPr txBox="1"/>
          <p:nvPr/>
        </p:nvSpPr>
        <p:spPr>
          <a:xfrm>
            <a:off x="721125" y="1164420"/>
            <a:ext cx="3649800" cy="5646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Model-View Controller</a:t>
            </a:r>
          </a:p>
        </p:txBody>
      </p:sp>
      <p:sp>
        <p:nvSpPr>
          <p:cNvPr id="177" name="Shape 177"/>
          <p:cNvSpPr txBox="1"/>
          <p:nvPr/>
        </p:nvSpPr>
        <p:spPr>
          <a:xfrm>
            <a:off x="5095125" y="3649214"/>
            <a:ext cx="3649800" cy="564600"/>
          </a:xfrm>
          <a:prstGeom prst="rect">
            <a:avLst/>
          </a:prstGeom>
          <a:noFill/>
          <a:ln>
            <a:noFill/>
          </a:ln>
        </p:spPr>
        <p:txBody>
          <a:bodyPr wrap="square" lIns="91425" tIns="91425" rIns="91425" bIns="91425" anchor="t" anchorCtr="0">
            <a:noAutofit/>
          </a:bodyPr>
          <a:lstStyle/>
          <a:p>
            <a:pPr marL="0" marR="0" lvl="0" indent="-152400" algn="l" rtl="0">
              <a:lnSpc>
                <a:spcPct val="100000"/>
              </a:lnSpc>
              <a:spcBef>
                <a:spcPts val="0"/>
              </a:spcBef>
              <a:spcAft>
                <a:spcPts val="0"/>
              </a:spcAft>
              <a:buClr>
                <a:srgbClr val="000000"/>
              </a:buClr>
              <a:buSzPts val="2400"/>
              <a:buFont typeface="Arial"/>
              <a:buNone/>
            </a:pPr>
            <a:r>
              <a:rPr lang="en-US" sz="2400" b="1" i="0" u="none" strike="noStrike" cap="none">
                <a:solidFill>
                  <a:srgbClr val="000000"/>
                </a:solidFill>
                <a:latin typeface="Arial"/>
                <a:ea typeface="Arial"/>
                <a:cs typeface="Arial"/>
                <a:sym typeface="Arial"/>
              </a:rPr>
              <a:t>Client-Server Model</a:t>
            </a:r>
          </a:p>
        </p:txBody>
      </p:sp>
      <p:sp>
        <p:nvSpPr>
          <p:cNvPr id="178" name="Shape 178"/>
          <p:cNvSpPr txBox="1"/>
          <p:nvPr/>
        </p:nvSpPr>
        <p:spPr>
          <a:xfrm>
            <a:off x="779462" y="4042785"/>
            <a:ext cx="3335548" cy="2188082"/>
          </a:xfrm>
          <a:prstGeom prst="rect">
            <a:avLst/>
          </a:prstGeom>
          <a:noFill/>
          <a:ln w="9525" cap="flat" cmpd="sng">
            <a:solidFill>
              <a:srgbClr val="0B5394"/>
            </a:solidFill>
            <a:prstDash val="solid"/>
            <a:round/>
            <a:headEnd type="none" w="med" len="med"/>
            <a:tailEnd type="none" w="med" len="med"/>
          </a:ln>
        </p:spPr>
        <p:txBody>
          <a:bodyPr wrap="square" lIns="91425" tIns="91425" rIns="91425" bIns="91425" anchor="t" anchorCtr="0">
            <a:noAutofit/>
          </a:bodyPr>
          <a:lstStyle/>
          <a:p>
            <a:pPr marL="0" marR="0" lvl="0" indent="-69849" algn="l" rtl="0">
              <a:lnSpc>
                <a:spcPct val="115000"/>
              </a:lnSpc>
              <a:spcBef>
                <a:spcPts val="0"/>
              </a:spcBef>
              <a:spcAft>
                <a:spcPts val="0"/>
              </a:spcAft>
              <a:buClr>
                <a:schemeClr val="dk1"/>
              </a:buClr>
              <a:buSzPts val="1100"/>
              <a:buFont typeface="Arial"/>
              <a:buNone/>
            </a:pPr>
            <a:r>
              <a:rPr lang="en-US" sz="1300" b="0" i="0" u="none" strike="noStrike" cap="none" dirty="0">
                <a:solidFill>
                  <a:schemeClr val="dk1"/>
                </a:solidFill>
                <a:latin typeface="Arial"/>
                <a:ea typeface="Arial"/>
                <a:cs typeface="Arial"/>
                <a:sym typeface="Arial"/>
              </a:rPr>
              <a:t>Our system uses the Client-Server model, which is an application structure used in distributed applications. The client makes requests to the server via the internet,, and the server responds to the client with the requested function</a:t>
            </a:r>
            <a:r>
              <a:rPr lang="en-US" sz="1300" b="0" i="0" u="none" strike="noStrike" cap="none" dirty="0" smtClean="0">
                <a:solidFill>
                  <a:schemeClr val="dk1"/>
                </a:solidFill>
                <a:latin typeface="Arial"/>
                <a:ea typeface="Arial"/>
                <a:cs typeface="Arial"/>
                <a:sym typeface="Arial"/>
              </a:rPr>
              <a:t>. </a:t>
            </a:r>
            <a:r>
              <a:rPr lang="en-US" sz="1300" b="0" i="0" u="none" strike="noStrike" cap="none" dirty="0">
                <a:solidFill>
                  <a:schemeClr val="dk1"/>
                </a:solidFill>
                <a:latin typeface="Arial"/>
                <a:ea typeface="Arial"/>
                <a:cs typeface="Arial"/>
                <a:sym typeface="Arial"/>
              </a:rPr>
              <a:t>Virtual Roll Call is hosted on a Linux Ubuntu virtual machine, and clients are able to use the application and perform actions through the server.</a:t>
            </a:r>
          </a:p>
        </p:txBody>
      </p:sp>
      <p:sp>
        <p:nvSpPr>
          <p:cNvPr id="179" name="Shape 179"/>
          <p:cNvSpPr txBox="1"/>
          <p:nvPr/>
        </p:nvSpPr>
        <p:spPr>
          <a:xfrm>
            <a:off x="4679925" y="1564810"/>
            <a:ext cx="4244700" cy="1996500"/>
          </a:xfrm>
          <a:prstGeom prst="rect">
            <a:avLst/>
          </a:prstGeom>
          <a:noFill/>
          <a:ln w="9525" cap="flat" cmpd="sng">
            <a:solidFill>
              <a:srgbClr val="0B5394"/>
            </a:solidFill>
            <a:prstDash val="solid"/>
            <a:round/>
            <a:headEnd type="none" w="med" len="med"/>
            <a:tailEnd type="none" w="med" len="med"/>
          </a:ln>
        </p:spPr>
        <p:txBody>
          <a:bodyPr wrap="square" lIns="91425" tIns="91425" rIns="91425" bIns="91425" anchor="t" anchorCtr="0">
            <a:noAutofit/>
          </a:bodyPr>
          <a:lstStyle/>
          <a:p>
            <a:pPr marL="0" marR="0" lvl="0" indent="-69849" algn="l" rtl="0">
              <a:lnSpc>
                <a:spcPct val="115000"/>
              </a:lnSpc>
              <a:spcBef>
                <a:spcPts val="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Model-View-Controller is an architectural pattern commonly used for designing web applications. As the name implies, there are 3 major components in the architecture:</a:t>
            </a:r>
          </a:p>
          <a:p>
            <a:pPr marL="0" marR="0" lvl="0" indent="-69849" algn="l" rtl="0">
              <a:lnSpc>
                <a:spcPct val="115000"/>
              </a:lnSpc>
              <a:spcBef>
                <a:spcPts val="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1.    Model – manages the data and logic of the application</a:t>
            </a:r>
          </a:p>
          <a:p>
            <a:pPr marL="0" marR="0" lvl="0" indent="-69849" algn="l" rtl="0">
              <a:lnSpc>
                <a:spcPct val="115000"/>
              </a:lnSpc>
              <a:spcBef>
                <a:spcPts val="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2.    View – The User Interface of the application</a:t>
            </a:r>
          </a:p>
          <a:p>
            <a:pPr marL="0" marR="0" lvl="0" indent="-69849" algn="l" rtl="0">
              <a:lnSpc>
                <a:spcPct val="115000"/>
              </a:lnSpc>
              <a:spcBef>
                <a:spcPts val="0"/>
              </a:spcBef>
              <a:spcAft>
                <a:spcPts val="0"/>
              </a:spcAft>
              <a:buClr>
                <a:schemeClr val="dk1"/>
              </a:buClr>
              <a:buSzPts val="1100"/>
              <a:buFont typeface="Arial"/>
              <a:buNone/>
            </a:pPr>
            <a:r>
              <a:rPr lang="en-US" sz="1200" b="0" i="0" u="none" strike="noStrike" cap="none">
                <a:solidFill>
                  <a:schemeClr val="dk1"/>
                </a:solidFill>
                <a:latin typeface="Arial"/>
                <a:ea typeface="Arial"/>
                <a:cs typeface="Arial"/>
                <a:sym typeface="Arial"/>
              </a:rPr>
              <a:t>3.    Controller – Receives user input and modifies data in the model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6088</Words>
  <Application>Microsoft Office PowerPoint</Application>
  <PresentationFormat>On-screen Show (4:3)</PresentationFormat>
  <Paragraphs>600</Paragraphs>
  <Slides>85</Slides>
  <Notes>84</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gold</vt:lpstr>
      <vt:lpstr>Virtual Roll Call 3.0  Team Member(s):  Juan Lopez, Jean Faustin Product Owner: Jason Cohen, Frank Alvarado Instructor: Masoud Sadjadi  School of Computing and Information Sciences Florida International University</vt:lpstr>
      <vt:lpstr>Project definition</vt:lpstr>
      <vt:lpstr>Solution</vt:lpstr>
      <vt:lpstr>Users</vt:lpstr>
      <vt:lpstr>Requirements: Use Cases</vt:lpstr>
      <vt:lpstr>Requirements: Use Cases</vt:lpstr>
      <vt:lpstr>Requirements: Use Cases</vt:lpstr>
      <vt:lpstr>Requirements: Use Cases</vt:lpstr>
      <vt:lpstr>System Design: Architecture</vt:lpstr>
      <vt:lpstr>Minimal Class Diagram</vt:lpstr>
      <vt:lpstr>18 User Stories </vt:lpstr>
      <vt:lpstr>User Stories </vt:lpstr>
      <vt:lpstr>User Stories </vt:lpstr>
      <vt:lpstr>Sprint 2</vt:lpstr>
      <vt:lpstr>User Story #242 Change Display Mode</vt:lpstr>
      <vt:lpstr>PowerPoint Presentation</vt:lpstr>
      <vt:lpstr>PowerPoint Presentation</vt:lpstr>
      <vt:lpstr>PowerPoint Presentation</vt:lpstr>
      <vt:lpstr>User Story #296:Display Pending Documents Notification</vt:lpstr>
      <vt:lpstr>PowerPoint Presentation</vt:lpstr>
      <vt:lpstr>PowerPoint Presentation</vt:lpstr>
      <vt:lpstr>User Story #295:  Display documents within window.</vt:lpstr>
      <vt:lpstr>PowerPoint Presentation</vt:lpstr>
      <vt:lpstr>PowerPoint Presentation</vt:lpstr>
      <vt:lpstr>Sprint 3</vt:lpstr>
      <vt:lpstr>User Story #241: Add Users with CSV File</vt:lpstr>
      <vt:lpstr>PowerPoint Presentation</vt:lpstr>
      <vt:lpstr>PowerPoint Presentation</vt:lpstr>
      <vt:lpstr>User Story #300: Improve Document List Presentation</vt:lpstr>
      <vt:lpstr>PowerPoint Presentation</vt:lpstr>
      <vt:lpstr>PowerPoint Presentation</vt:lpstr>
      <vt:lpstr>User Story #147:  Lock User after Consecutive Failed Attempts.</vt:lpstr>
      <vt:lpstr>PowerPoint Presentation</vt:lpstr>
      <vt:lpstr>PowerPoint Presentation</vt:lpstr>
      <vt:lpstr>User Story #250: Password Encryption.</vt:lpstr>
      <vt:lpstr>PowerPoint Presentation</vt:lpstr>
      <vt:lpstr>PowerPoint Presentation</vt:lpstr>
      <vt:lpstr>Sprint 4</vt:lpstr>
      <vt:lpstr>User Story #246: Add Watch Orders with CSV File</vt:lpstr>
      <vt:lpstr>PowerPoint Presentation</vt:lpstr>
      <vt:lpstr>PowerPoint Presentation</vt:lpstr>
      <vt:lpstr>User Story #247: View Watch Orders on Map</vt:lpstr>
      <vt:lpstr>PowerPoint Presentation</vt:lpstr>
      <vt:lpstr>PowerPoint Presentation</vt:lpstr>
      <vt:lpstr>PowerPoint Presentation</vt:lpstr>
      <vt:lpstr>User Story #302:  Change Navigation Bar Based on User Role</vt:lpstr>
      <vt:lpstr>PowerPoint Presentation</vt:lpstr>
      <vt:lpstr>PowerPoint Presentation</vt:lpstr>
      <vt:lpstr>Sprint 5</vt:lpstr>
      <vt:lpstr>User Story #304: Add Watch Order</vt:lpstr>
      <vt:lpstr>PowerPoint Presentation</vt:lpstr>
      <vt:lpstr>PowerPoint Presentation</vt:lpstr>
      <vt:lpstr>User Story #306: Delete Watch Order</vt:lpstr>
      <vt:lpstr>PowerPoint Presentation</vt:lpstr>
      <vt:lpstr>PowerPoint Presentation</vt:lpstr>
      <vt:lpstr>User Story #307: Edit Watch Order</vt:lpstr>
      <vt:lpstr>PowerPoint Presentation</vt:lpstr>
      <vt:lpstr>PowerPoint Presentation</vt:lpstr>
      <vt:lpstr>User Story #248: Add Free-Text Messages</vt:lpstr>
      <vt:lpstr>PowerPoint Presentation</vt:lpstr>
      <vt:lpstr>PowerPoint Presentation</vt:lpstr>
      <vt:lpstr>User Story #308: Edit Free-Text Messages</vt:lpstr>
      <vt:lpstr>PowerPoint Presentation</vt:lpstr>
      <vt:lpstr>PowerPoint Presentation</vt:lpstr>
      <vt:lpstr>Sprint 6</vt:lpstr>
      <vt:lpstr>User Story #309:  Automatically Delete Watch Orders</vt:lpstr>
      <vt:lpstr>PowerPoint Presentation</vt:lpstr>
      <vt:lpstr>PowerPoint Presentation</vt:lpstr>
      <vt:lpstr>User Story #310:  Display Watch Order List Table</vt:lpstr>
      <vt:lpstr>PowerPoint Presentation</vt:lpstr>
      <vt:lpstr>PowerPoint Presentation</vt:lpstr>
      <vt:lpstr>User Story #243: Add Document Quiz</vt:lpstr>
      <vt:lpstr>PowerPoint Presentation</vt:lpstr>
      <vt:lpstr>PowerPoint Presentation</vt:lpstr>
      <vt:lpstr>User Story #312: Take Quiz</vt:lpstr>
      <vt:lpstr>PowerPoint Presentation</vt:lpstr>
      <vt:lpstr>PowerPoint Presentation</vt:lpstr>
      <vt:lpstr>Shortcomings/ Wishlist</vt:lpstr>
      <vt:lpstr>Shortcomings/ Wishlist</vt:lpstr>
      <vt:lpstr>Shortcomings/ Wishlist</vt:lpstr>
      <vt:lpstr>Shortcomings/ Wishlist</vt:lpstr>
      <vt:lpstr>Shortcomings/ Wishlist</vt:lpstr>
      <vt:lpstr>Shortcomings/ Wishlist</vt:lpstr>
      <vt:lpstr>Shortcomings/ Wishlist</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Roll Call 3.0  Team Member(s):  Juan Lopez, Jean Faustin Product Owner: Jason Cohen, Frank Alvarado Instructor: Masoud Sadjadi  School of Computing and Information Sciences Florida International University</dc:title>
  <dc:creator>DODTech</dc:creator>
  <cp:lastModifiedBy>DODTech</cp:lastModifiedBy>
  <cp:revision>5</cp:revision>
  <dcterms:modified xsi:type="dcterms:W3CDTF">2017-12-01T01:02:10Z</dcterms:modified>
</cp:coreProperties>
</file>