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52"/>
  </p:normalViewPr>
  <p:slideViewPr>
    <p:cSldViewPr snapToGrid="0" snapToObjects="1">
      <p:cViewPr>
        <p:scale>
          <a:sx n="127" d="100"/>
          <a:sy n="127" d="100"/>
        </p:scale>
        <p:origin x="144" y="144"/>
      </p:cViewPr>
      <p:guideLst/>
    </p:cSldViewPr>
  </p:slideViewPr>
  <p:notesTextViewPr>
    <p:cViewPr>
      <p:scale>
        <a:sx n="65" d="100"/>
        <a:sy n="6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8BBE3F-833D-2644-9587-A4DF4447B331}" type="datetimeFigureOut">
              <a:rPr lang="en-US" smtClean="0"/>
              <a:t>9/17/17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327970-9262-344E-ABEF-CA44ACF26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064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327970-9262-344E-ABEF-CA44ACF26D5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654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1CA5-5244-2243-931C-204FD770A21D}" type="datetimeFigureOut">
              <a:rPr lang="en-US" smtClean="0"/>
              <a:t>9/13/17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2A4D3-A553-1640-89EC-A69C3DDC0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130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1CA5-5244-2243-931C-204FD770A21D}" type="datetimeFigureOut">
              <a:rPr lang="en-US" smtClean="0"/>
              <a:t>9/13/17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2A4D3-A553-1640-89EC-A69C3DDC0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326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1CA5-5244-2243-931C-204FD770A21D}" type="datetimeFigureOut">
              <a:rPr lang="en-US" smtClean="0"/>
              <a:t>9/13/17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2A4D3-A553-1640-89EC-A69C3DDC0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494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1CA5-5244-2243-931C-204FD770A21D}" type="datetimeFigureOut">
              <a:rPr lang="en-US" smtClean="0"/>
              <a:t>9/13/17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2A4D3-A553-1640-89EC-A69C3DDC0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86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1CA5-5244-2243-931C-204FD770A21D}" type="datetimeFigureOut">
              <a:rPr lang="en-US" smtClean="0"/>
              <a:t>9/13/17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2A4D3-A553-1640-89EC-A69C3DDC0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244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1CA5-5244-2243-931C-204FD770A21D}" type="datetimeFigureOut">
              <a:rPr lang="en-US" smtClean="0"/>
              <a:t>9/13/17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2A4D3-A553-1640-89EC-A69C3DDC0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695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1CA5-5244-2243-931C-204FD770A21D}" type="datetimeFigureOut">
              <a:rPr lang="en-US" smtClean="0"/>
              <a:t>9/13/17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2A4D3-A553-1640-89EC-A69C3DDC0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196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1CA5-5244-2243-931C-204FD770A21D}" type="datetimeFigureOut">
              <a:rPr lang="en-US" smtClean="0"/>
              <a:t>9/13/17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2A4D3-A553-1640-89EC-A69C3DDC0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613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1CA5-5244-2243-931C-204FD770A21D}" type="datetimeFigureOut">
              <a:rPr lang="en-US" smtClean="0"/>
              <a:t>9/13/17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2A4D3-A553-1640-89EC-A69C3DDC0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825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1CA5-5244-2243-931C-204FD770A21D}" type="datetimeFigureOut">
              <a:rPr lang="en-US" smtClean="0"/>
              <a:t>9/13/17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2A4D3-A553-1640-89EC-A69C3DDC0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002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1CA5-5244-2243-931C-204FD770A21D}" type="datetimeFigureOut">
              <a:rPr lang="en-US" smtClean="0"/>
              <a:t>9/13/17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2A4D3-A553-1640-89EC-A69C3DDC0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880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CB1CA5-5244-2243-931C-204FD770A21D}" type="datetimeFigureOut">
              <a:rPr lang="en-US" smtClean="0"/>
              <a:t>9/13/17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2A4D3-A553-1640-89EC-A69C3DDC0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196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/>
        </p:nvGrpSpPr>
        <p:grpSpPr>
          <a:xfrm>
            <a:off x="1407359" y="1048199"/>
            <a:ext cx="3567158" cy="2119395"/>
            <a:chOff x="1407359" y="1021501"/>
            <a:chExt cx="3567158" cy="2119395"/>
          </a:xfrm>
        </p:grpSpPr>
        <p:cxnSp>
          <p:nvCxnSpPr>
            <p:cNvPr id="5" name="Straight Arrow Connector 4"/>
            <p:cNvCxnSpPr>
              <a:stCxn id="41" idx="4"/>
            </p:cNvCxnSpPr>
            <p:nvPr/>
          </p:nvCxnSpPr>
          <p:spPr>
            <a:xfrm>
              <a:off x="3170359" y="1306923"/>
              <a:ext cx="940944" cy="29757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>
              <a:stCxn id="41" idx="4"/>
              <a:endCxn id="42" idx="0"/>
            </p:cNvCxnSpPr>
            <p:nvPr/>
          </p:nvCxnSpPr>
          <p:spPr>
            <a:xfrm flipH="1">
              <a:off x="2297671" y="1306923"/>
              <a:ext cx="872688" cy="31990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>
              <a:stCxn id="42" idx="4"/>
              <a:endCxn id="44" idx="0"/>
            </p:cNvCxnSpPr>
            <p:nvPr/>
          </p:nvCxnSpPr>
          <p:spPr>
            <a:xfrm flipH="1">
              <a:off x="1849713" y="1912249"/>
              <a:ext cx="447958" cy="31468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>
              <a:stCxn id="42" idx="4"/>
            </p:cNvCxnSpPr>
            <p:nvPr/>
          </p:nvCxnSpPr>
          <p:spPr>
            <a:xfrm>
              <a:off x="2297671" y="1912249"/>
              <a:ext cx="449332" cy="32463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Oval 39"/>
            <p:cNvSpPr/>
            <p:nvPr/>
          </p:nvSpPr>
          <p:spPr>
            <a:xfrm>
              <a:off x="2515604" y="2226936"/>
              <a:ext cx="424660" cy="28542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smtClean="0"/>
                <a:t>5</a:t>
              </a:r>
              <a:endParaRPr lang="en-US" sz="900" dirty="0"/>
            </a:p>
          </p:txBody>
        </p:sp>
        <p:sp>
          <p:nvSpPr>
            <p:cNvPr id="41" name="Oval 40"/>
            <p:cNvSpPr/>
            <p:nvPr/>
          </p:nvSpPr>
          <p:spPr>
            <a:xfrm>
              <a:off x="2958029" y="1021501"/>
              <a:ext cx="424660" cy="28542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/>
                <a:t>1</a:t>
              </a:r>
              <a:endParaRPr lang="en-US" sz="900" dirty="0"/>
            </a:p>
          </p:txBody>
        </p:sp>
        <p:sp>
          <p:nvSpPr>
            <p:cNvPr id="42" name="Oval 41"/>
            <p:cNvSpPr/>
            <p:nvPr/>
          </p:nvSpPr>
          <p:spPr>
            <a:xfrm>
              <a:off x="2085341" y="1626827"/>
              <a:ext cx="424660" cy="28542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smtClean="0"/>
                <a:t>2</a:t>
              </a:r>
              <a:endParaRPr lang="en-US" sz="900" dirty="0"/>
            </a:p>
          </p:txBody>
        </p:sp>
        <p:sp>
          <p:nvSpPr>
            <p:cNvPr id="44" name="Oval 43"/>
            <p:cNvSpPr/>
            <p:nvPr/>
          </p:nvSpPr>
          <p:spPr>
            <a:xfrm>
              <a:off x="1637383" y="2226936"/>
              <a:ext cx="424660" cy="28542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/>
                <a:t>4</a:t>
              </a:r>
              <a:endParaRPr lang="en-US" sz="900" dirty="0"/>
            </a:p>
          </p:txBody>
        </p:sp>
        <p:sp>
          <p:nvSpPr>
            <p:cNvPr id="46" name="Oval 45"/>
            <p:cNvSpPr/>
            <p:nvPr/>
          </p:nvSpPr>
          <p:spPr>
            <a:xfrm>
              <a:off x="3422684" y="2210984"/>
              <a:ext cx="424660" cy="28542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/>
                <a:t>6</a:t>
              </a:r>
            </a:p>
          </p:txBody>
        </p:sp>
        <p:sp>
          <p:nvSpPr>
            <p:cNvPr id="48" name="Oval 47"/>
            <p:cNvSpPr/>
            <p:nvPr/>
          </p:nvSpPr>
          <p:spPr>
            <a:xfrm>
              <a:off x="4323633" y="2206817"/>
              <a:ext cx="424660" cy="28542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/>
                <a:t>7</a:t>
              </a:r>
              <a:endParaRPr lang="en-US" sz="900" dirty="0"/>
            </a:p>
          </p:txBody>
        </p:sp>
        <p:sp>
          <p:nvSpPr>
            <p:cNvPr id="54" name="Oval 53"/>
            <p:cNvSpPr/>
            <p:nvPr/>
          </p:nvSpPr>
          <p:spPr>
            <a:xfrm>
              <a:off x="1407359" y="2853063"/>
              <a:ext cx="424660" cy="28542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/>
                <a:t>8</a:t>
              </a:r>
              <a:endParaRPr lang="en-US" sz="900" dirty="0"/>
            </a:p>
          </p:txBody>
        </p:sp>
        <p:cxnSp>
          <p:nvCxnSpPr>
            <p:cNvPr id="55" name="Straight Arrow Connector 54"/>
            <p:cNvCxnSpPr>
              <a:stCxn id="44" idx="4"/>
              <a:endCxn id="54" idx="0"/>
            </p:cNvCxnSpPr>
            <p:nvPr/>
          </p:nvCxnSpPr>
          <p:spPr>
            <a:xfrm flipH="1">
              <a:off x="1619689" y="2512358"/>
              <a:ext cx="230024" cy="34070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>
              <a:stCxn id="44" idx="4"/>
            </p:cNvCxnSpPr>
            <p:nvPr/>
          </p:nvCxnSpPr>
          <p:spPr>
            <a:xfrm>
              <a:off x="1849713" y="2512358"/>
              <a:ext cx="208530" cy="34070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Oval 56"/>
            <p:cNvSpPr/>
            <p:nvPr/>
          </p:nvSpPr>
          <p:spPr>
            <a:xfrm>
              <a:off x="1845913" y="2853063"/>
              <a:ext cx="424660" cy="28542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/>
                <a:t>9</a:t>
              </a:r>
              <a:endParaRPr lang="en-US" sz="900" dirty="0"/>
            </a:p>
          </p:txBody>
        </p:sp>
        <p:sp>
          <p:nvSpPr>
            <p:cNvPr id="67" name="Oval 66"/>
            <p:cNvSpPr/>
            <p:nvPr/>
          </p:nvSpPr>
          <p:spPr>
            <a:xfrm>
              <a:off x="2303811" y="2855474"/>
              <a:ext cx="424660" cy="28542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/>
                <a:t>10</a:t>
              </a:r>
              <a:endParaRPr lang="en-US" sz="900" dirty="0"/>
            </a:p>
          </p:txBody>
        </p:sp>
        <p:cxnSp>
          <p:nvCxnSpPr>
            <p:cNvPr id="68" name="Straight Arrow Connector 67"/>
            <p:cNvCxnSpPr>
              <a:stCxn id="40" idx="4"/>
            </p:cNvCxnSpPr>
            <p:nvPr/>
          </p:nvCxnSpPr>
          <p:spPr>
            <a:xfrm flipH="1">
              <a:off x="2516142" y="2512358"/>
              <a:ext cx="211792" cy="34311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>
              <a:stCxn id="40" idx="4"/>
            </p:cNvCxnSpPr>
            <p:nvPr/>
          </p:nvCxnSpPr>
          <p:spPr>
            <a:xfrm>
              <a:off x="2727934" y="2512358"/>
              <a:ext cx="226761" cy="34311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Oval 69"/>
            <p:cNvSpPr/>
            <p:nvPr/>
          </p:nvSpPr>
          <p:spPr>
            <a:xfrm>
              <a:off x="2742365" y="2855474"/>
              <a:ext cx="424660" cy="28542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/>
                <a:t>11</a:t>
              </a:r>
              <a:endParaRPr lang="en-US" sz="900" dirty="0"/>
            </a:p>
          </p:txBody>
        </p:sp>
        <p:sp>
          <p:nvSpPr>
            <p:cNvPr id="71" name="Oval 70"/>
            <p:cNvSpPr/>
            <p:nvPr/>
          </p:nvSpPr>
          <p:spPr>
            <a:xfrm>
              <a:off x="3210354" y="2853063"/>
              <a:ext cx="424660" cy="28542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/>
                <a:t>12</a:t>
              </a:r>
              <a:endParaRPr lang="en-US" sz="900" dirty="0"/>
            </a:p>
          </p:txBody>
        </p:sp>
        <p:cxnSp>
          <p:nvCxnSpPr>
            <p:cNvPr id="72" name="Straight Arrow Connector 71"/>
            <p:cNvCxnSpPr>
              <a:stCxn id="46" idx="4"/>
            </p:cNvCxnSpPr>
            <p:nvPr/>
          </p:nvCxnSpPr>
          <p:spPr>
            <a:xfrm flipH="1">
              <a:off x="3422685" y="2496406"/>
              <a:ext cx="212329" cy="35665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>
              <a:stCxn id="46" idx="4"/>
            </p:cNvCxnSpPr>
            <p:nvPr/>
          </p:nvCxnSpPr>
          <p:spPr>
            <a:xfrm>
              <a:off x="3635014" y="2496406"/>
              <a:ext cx="226224" cy="35665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Oval 73"/>
            <p:cNvSpPr/>
            <p:nvPr/>
          </p:nvSpPr>
          <p:spPr>
            <a:xfrm>
              <a:off x="3648908" y="2853063"/>
              <a:ext cx="424660" cy="28542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/>
                <a:t>13</a:t>
              </a:r>
              <a:endParaRPr lang="en-US" sz="900" dirty="0"/>
            </a:p>
          </p:txBody>
        </p:sp>
        <p:sp>
          <p:nvSpPr>
            <p:cNvPr id="75" name="Oval 74"/>
            <p:cNvSpPr/>
            <p:nvPr/>
          </p:nvSpPr>
          <p:spPr>
            <a:xfrm>
              <a:off x="4111303" y="2841722"/>
              <a:ext cx="424660" cy="28542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/>
                <a:t>14</a:t>
              </a:r>
              <a:endParaRPr lang="en-US" sz="900" dirty="0"/>
            </a:p>
          </p:txBody>
        </p:sp>
        <p:cxnSp>
          <p:nvCxnSpPr>
            <p:cNvPr id="76" name="Straight Arrow Connector 75"/>
            <p:cNvCxnSpPr>
              <a:stCxn id="48" idx="4"/>
            </p:cNvCxnSpPr>
            <p:nvPr/>
          </p:nvCxnSpPr>
          <p:spPr>
            <a:xfrm flipH="1">
              <a:off x="4323634" y="2492239"/>
              <a:ext cx="212329" cy="34948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/>
            <p:cNvCxnSpPr>
              <a:stCxn id="48" idx="4"/>
            </p:cNvCxnSpPr>
            <p:nvPr/>
          </p:nvCxnSpPr>
          <p:spPr>
            <a:xfrm>
              <a:off x="4535963" y="2492239"/>
              <a:ext cx="226224" cy="34948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Oval 77"/>
            <p:cNvSpPr/>
            <p:nvPr/>
          </p:nvSpPr>
          <p:spPr>
            <a:xfrm>
              <a:off x="4549857" y="2841722"/>
              <a:ext cx="424660" cy="28542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/>
                <a:t>15</a:t>
              </a:r>
              <a:endParaRPr lang="en-US" sz="900" dirty="0"/>
            </a:p>
          </p:txBody>
        </p:sp>
        <p:cxnSp>
          <p:nvCxnSpPr>
            <p:cNvPr id="83" name="Straight Arrow Connector 82"/>
            <p:cNvCxnSpPr/>
            <p:nvPr/>
          </p:nvCxnSpPr>
          <p:spPr>
            <a:xfrm flipH="1">
              <a:off x="3645286" y="1893110"/>
              <a:ext cx="447958" cy="31468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Arrow Connector 83"/>
            <p:cNvCxnSpPr/>
            <p:nvPr/>
          </p:nvCxnSpPr>
          <p:spPr>
            <a:xfrm>
              <a:off x="4093244" y="1893110"/>
              <a:ext cx="449332" cy="32463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Oval 84"/>
            <p:cNvSpPr/>
            <p:nvPr/>
          </p:nvSpPr>
          <p:spPr>
            <a:xfrm>
              <a:off x="3880914" y="1607688"/>
              <a:ext cx="424660" cy="28542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/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3257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1177616" y="485697"/>
            <a:ext cx="2220233" cy="1490857"/>
            <a:chOff x="1284407" y="552441"/>
            <a:chExt cx="2220233" cy="1490857"/>
          </a:xfrm>
        </p:grpSpPr>
        <p:grpSp>
          <p:nvGrpSpPr>
            <p:cNvPr id="4" name="Group 3"/>
            <p:cNvGrpSpPr/>
            <p:nvPr/>
          </p:nvGrpSpPr>
          <p:grpSpPr>
            <a:xfrm>
              <a:off x="1284407" y="552441"/>
              <a:ext cx="2220233" cy="1490857"/>
              <a:chOff x="2085341" y="1021501"/>
              <a:chExt cx="2220233" cy="1490857"/>
            </a:xfrm>
          </p:grpSpPr>
          <p:cxnSp>
            <p:nvCxnSpPr>
              <p:cNvPr id="5" name="Straight Arrow Connector 4"/>
              <p:cNvCxnSpPr/>
              <p:nvPr/>
            </p:nvCxnSpPr>
            <p:spPr>
              <a:xfrm>
                <a:off x="3170359" y="1306923"/>
                <a:ext cx="940944" cy="29757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Arrow Connector 5"/>
              <p:cNvCxnSpPr/>
              <p:nvPr/>
            </p:nvCxnSpPr>
            <p:spPr>
              <a:xfrm flipH="1">
                <a:off x="2297671" y="1306923"/>
                <a:ext cx="872688" cy="31990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/>
              <p:cNvCxnSpPr/>
              <p:nvPr/>
            </p:nvCxnSpPr>
            <p:spPr>
              <a:xfrm>
                <a:off x="2297671" y="1912249"/>
                <a:ext cx="449332" cy="32463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Oval 8"/>
              <p:cNvSpPr/>
              <p:nvPr/>
            </p:nvSpPr>
            <p:spPr>
              <a:xfrm>
                <a:off x="2515604" y="2226936"/>
                <a:ext cx="424660" cy="28542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dirty="0"/>
                  <a:t>G</a:t>
                </a: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2958029" y="1021501"/>
                <a:ext cx="424660" cy="28542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dirty="0" smtClean="0"/>
                  <a:t>S</a:t>
                </a:r>
                <a:endParaRPr lang="en-US" sz="900" dirty="0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2085341" y="1626827"/>
                <a:ext cx="424660" cy="28542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dirty="0"/>
                  <a:t>A</a:t>
                </a:r>
              </a:p>
            </p:txBody>
          </p:sp>
          <p:cxnSp>
            <p:nvCxnSpPr>
              <p:cNvPr id="31" name="Straight Arrow Connector 30"/>
              <p:cNvCxnSpPr>
                <a:stCxn id="33" idx="2"/>
                <a:endCxn id="11" idx="6"/>
              </p:cNvCxnSpPr>
              <p:nvPr/>
            </p:nvCxnSpPr>
            <p:spPr>
              <a:xfrm flipH="1">
                <a:off x="2510001" y="1750399"/>
                <a:ext cx="1370913" cy="19139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Oval 32"/>
              <p:cNvSpPr/>
              <p:nvPr/>
            </p:nvSpPr>
            <p:spPr>
              <a:xfrm>
                <a:off x="3880914" y="1607688"/>
                <a:ext cx="424660" cy="285422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dirty="0" smtClean="0"/>
                  <a:t>B</a:t>
                </a:r>
                <a:endParaRPr lang="en-US" sz="900" dirty="0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1709067" y="708296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4</a:t>
              </a:r>
              <a:endParaRPr lang="en-US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778294" y="67587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2</a:t>
              </a:r>
              <a:endParaRPr lang="en-US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679998" y="135113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2</a:t>
              </a:r>
              <a:endParaRPr 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223083" y="96350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1</a:t>
              </a:r>
              <a:endParaRPr lang="en-US" dirty="0"/>
            </a:p>
          </p:txBody>
        </p:sp>
      </p:grpSp>
      <p:graphicFrame>
        <p:nvGraphicFramePr>
          <p:cNvPr id="42" name="Table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728148"/>
              </p:ext>
            </p:extLst>
          </p:nvPr>
        </p:nvGraphicFramePr>
        <p:xfrm>
          <a:off x="3680051" y="674355"/>
          <a:ext cx="1052136" cy="129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6068"/>
                <a:gridCol w="526068"/>
              </a:tblGrid>
              <a:tr h="210186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NODE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h(n)</a:t>
                      </a:r>
                      <a:endParaRPr lang="en-US" sz="1100" dirty="0"/>
                    </a:p>
                  </a:txBody>
                  <a:tcPr/>
                </a:tc>
              </a:tr>
              <a:tr h="210186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7</a:t>
                      </a:r>
                      <a:endParaRPr lang="en-US" sz="1100" dirty="0"/>
                    </a:p>
                  </a:txBody>
                  <a:tcPr/>
                </a:tc>
              </a:tr>
              <a:tr h="210186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4</a:t>
                      </a:r>
                      <a:endParaRPr lang="en-US" sz="1100" dirty="0"/>
                    </a:p>
                  </a:txBody>
                  <a:tcPr/>
                </a:tc>
              </a:tr>
              <a:tr h="210186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B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/>
                </a:tc>
              </a:tr>
              <a:tr h="210186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G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0</a:t>
                      </a:r>
                      <a:endParaRPr lang="en-US" sz="11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1826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533079"/>
              </p:ext>
            </p:extLst>
          </p:nvPr>
        </p:nvGraphicFramePr>
        <p:xfrm>
          <a:off x="5579176" y="223602"/>
          <a:ext cx="624840" cy="71416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08280"/>
                <a:gridCol w="208280"/>
                <a:gridCol w="208280"/>
              </a:tblGrid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2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3</a:t>
                      </a:r>
                      <a:endParaRPr lang="en-US" sz="900" dirty="0"/>
                    </a:p>
                  </a:txBody>
                  <a:tcPr/>
                </a:tc>
              </a:tr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8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4</a:t>
                      </a:r>
                      <a:endParaRPr lang="en-US" sz="900" dirty="0"/>
                    </a:p>
                  </a:txBody>
                  <a:tcPr/>
                </a:tc>
              </a:tr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7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6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5</a:t>
                      </a:r>
                      <a:endParaRPr lang="en-US" sz="9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47651"/>
              </p:ext>
            </p:extLst>
          </p:nvPr>
        </p:nvGraphicFramePr>
        <p:xfrm>
          <a:off x="7338152" y="193558"/>
          <a:ext cx="624840" cy="71416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08280"/>
                <a:gridCol w="208280"/>
                <a:gridCol w="208280"/>
              </a:tblGrid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2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3</a:t>
                      </a:r>
                      <a:endParaRPr lang="en-US" sz="900" dirty="0"/>
                    </a:p>
                  </a:txBody>
                  <a:tcPr/>
                </a:tc>
              </a:tr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8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4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5</a:t>
                      </a:r>
                      <a:endParaRPr lang="en-US" sz="900" dirty="0"/>
                    </a:p>
                  </a:txBody>
                  <a:tcPr/>
                </a:tc>
              </a:tr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7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6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298200" y="1887626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h1(n) = 1+1+1 = 3</a:t>
            </a:r>
          </a:p>
          <a:p>
            <a:r>
              <a:rPr lang="en-US" sz="900" dirty="0" smtClean="0"/>
              <a:t>h2(n) = 1 + 3 = 4</a:t>
            </a:r>
            <a:endParaRPr lang="en-US" sz="900" dirty="0"/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88918"/>
              </p:ext>
            </p:extLst>
          </p:nvPr>
        </p:nvGraphicFramePr>
        <p:xfrm>
          <a:off x="6522212" y="1164386"/>
          <a:ext cx="624840" cy="71416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08280"/>
                <a:gridCol w="208280"/>
                <a:gridCol w="208280"/>
              </a:tblGrid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2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3</a:t>
                      </a:r>
                      <a:endParaRPr lang="en-US" sz="900" dirty="0"/>
                    </a:p>
                  </a:txBody>
                  <a:tcPr/>
                </a:tc>
              </a:tr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8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4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5</a:t>
                      </a:r>
                      <a:endParaRPr lang="en-US" sz="900" dirty="0"/>
                    </a:p>
                  </a:txBody>
                  <a:tcPr/>
                </a:tc>
              </a:tr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7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6</a:t>
                      </a:r>
                      <a:endParaRPr lang="en-US" sz="9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483990"/>
              </p:ext>
            </p:extLst>
          </p:nvPr>
        </p:nvGraphicFramePr>
        <p:xfrm>
          <a:off x="8267872" y="1173458"/>
          <a:ext cx="624840" cy="71416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08280"/>
                <a:gridCol w="208280"/>
                <a:gridCol w="208280"/>
              </a:tblGrid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2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3</a:t>
                      </a:r>
                      <a:endParaRPr lang="en-US" sz="900" dirty="0"/>
                    </a:p>
                  </a:txBody>
                  <a:tcPr/>
                </a:tc>
              </a:tr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8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4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</a:tr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7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6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5</a:t>
                      </a:r>
                      <a:endParaRPr lang="en-US" sz="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8181017" y="1852726"/>
            <a:ext cx="105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h1(n) = 1 + 1 = 2</a:t>
            </a:r>
          </a:p>
          <a:p>
            <a:r>
              <a:rPr lang="en-US" sz="900" dirty="0" smtClean="0"/>
              <a:t>h2(n) = 1 + 10 = 11</a:t>
            </a:r>
            <a:endParaRPr lang="en-US" sz="900" dirty="0"/>
          </a:p>
        </p:txBody>
      </p: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627581"/>
              </p:ext>
            </p:extLst>
          </p:nvPr>
        </p:nvGraphicFramePr>
        <p:xfrm>
          <a:off x="7855756" y="2276694"/>
          <a:ext cx="624840" cy="71416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08280"/>
                <a:gridCol w="208280"/>
                <a:gridCol w="208280"/>
              </a:tblGrid>
              <a:tr h="238056">
                <a:tc>
                  <a:txBody>
                    <a:bodyPr/>
                    <a:lstStyle/>
                    <a:p>
                      <a:r>
                        <a:rPr lang="en-US" sz="900" smtClean="0"/>
                        <a:t>1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2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</a:tr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8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4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3</a:t>
                      </a:r>
                      <a:endParaRPr lang="en-US" sz="900" dirty="0"/>
                    </a:p>
                  </a:txBody>
                  <a:tcPr/>
                </a:tc>
              </a:tr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7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6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5</a:t>
                      </a:r>
                      <a:endParaRPr lang="en-US" sz="9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544532"/>
              </p:ext>
            </p:extLst>
          </p:nvPr>
        </p:nvGraphicFramePr>
        <p:xfrm>
          <a:off x="8793016" y="2276694"/>
          <a:ext cx="624840" cy="714168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208280"/>
                <a:gridCol w="208280"/>
                <a:gridCol w="208280"/>
              </a:tblGrid>
              <a:tr h="238056">
                <a:tc>
                  <a:txBody>
                    <a:bodyPr/>
                    <a:lstStyle/>
                    <a:p>
                      <a:r>
                        <a:rPr lang="en-US" sz="900" smtClean="0"/>
                        <a:t>1</a:t>
                      </a:r>
                      <a:endParaRPr lang="en-US" sz="9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2</a:t>
                      </a:r>
                      <a:endParaRPr lang="en-US" sz="9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3</a:t>
                      </a:r>
                      <a:endParaRPr lang="en-US" sz="9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8</a:t>
                      </a:r>
                      <a:endParaRPr lang="en-US" sz="9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4</a:t>
                      </a:r>
                      <a:endParaRPr lang="en-US" sz="9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7</a:t>
                      </a:r>
                      <a:endParaRPr lang="en-US" sz="9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6</a:t>
                      </a:r>
                      <a:endParaRPr lang="en-US" sz="9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5</a:t>
                      </a:r>
                      <a:endParaRPr lang="en-US" sz="9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7746184" y="2982846"/>
            <a:ext cx="1101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h1(n) = 1 + 1 + 1 = 3</a:t>
            </a:r>
          </a:p>
          <a:p>
            <a:r>
              <a:rPr lang="en-US" sz="900" dirty="0" smtClean="0"/>
              <a:t>h2(n) = 2 + 4 = 6</a:t>
            </a:r>
            <a:endParaRPr lang="en-US" sz="900" dirty="0"/>
          </a:p>
        </p:txBody>
      </p:sp>
      <p:sp>
        <p:nvSpPr>
          <p:cNvPr id="26" name="TextBox 25"/>
          <p:cNvSpPr txBox="1"/>
          <p:nvPr/>
        </p:nvSpPr>
        <p:spPr>
          <a:xfrm>
            <a:off x="8713115" y="2964634"/>
            <a:ext cx="934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h1(n) = 0</a:t>
            </a:r>
          </a:p>
          <a:p>
            <a:r>
              <a:rPr lang="en-US" sz="900" dirty="0" smtClean="0"/>
              <a:t>h2(n) = 2 + 0 = 2</a:t>
            </a:r>
            <a:endParaRPr lang="en-US" sz="900" dirty="0"/>
          </a:p>
        </p:txBody>
      </p:sp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244784"/>
              </p:ext>
            </p:extLst>
          </p:nvPr>
        </p:nvGraphicFramePr>
        <p:xfrm>
          <a:off x="5903242" y="2276694"/>
          <a:ext cx="624840" cy="71416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08280"/>
                <a:gridCol w="208280"/>
                <a:gridCol w="208280"/>
              </a:tblGrid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2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3</a:t>
                      </a:r>
                      <a:endParaRPr lang="en-US" sz="900" dirty="0"/>
                    </a:p>
                  </a:txBody>
                  <a:tcPr/>
                </a:tc>
              </a:tr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8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4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5</a:t>
                      </a:r>
                      <a:endParaRPr lang="en-US" sz="900" dirty="0"/>
                    </a:p>
                  </a:txBody>
                  <a:tcPr/>
                </a:tc>
              </a:tr>
              <a:tr h="238056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7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6</a:t>
                      </a:r>
                      <a:endParaRPr lang="en-US" sz="9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104148"/>
              </p:ext>
            </p:extLst>
          </p:nvPr>
        </p:nvGraphicFramePr>
        <p:xfrm>
          <a:off x="6903539" y="2276694"/>
          <a:ext cx="624840" cy="71416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08280"/>
                <a:gridCol w="208280"/>
                <a:gridCol w="208280"/>
              </a:tblGrid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2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3</a:t>
                      </a:r>
                      <a:endParaRPr lang="en-US" sz="900" dirty="0"/>
                    </a:p>
                  </a:txBody>
                  <a:tcPr/>
                </a:tc>
              </a:tr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8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5</a:t>
                      </a:r>
                      <a:endParaRPr lang="en-US" sz="900" dirty="0"/>
                    </a:p>
                  </a:txBody>
                  <a:tcPr/>
                </a:tc>
              </a:tr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7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4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6</a:t>
                      </a:r>
                      <a:endParaRPr lang="en-US" sz="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5670403" y="2989874"/>
            <a:ext cx="9348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h2(n) = 2 + 6 = 8</a:t>
            </a:r>
            <a:endParaRPr lang="en-US" sz="900" dirty="0"/>
          </a:p>
        </p:txBody>
      </p:sp>
      <p:sp>
        <p:nvSpPr>
          <p:cNvPr id="34" name="TextBox 33"/>
          <p:cNvSpPr txBox="1"/>
          <p:nvPr/>
        </p:nvSpPr>
        <p:spPr>
          <a:xfrm>
            <a:off x="6765635" y="2980266"/>
            <a:ext cx="10502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h2(n) = 2 + 11 = 13</a:t>
            </a:r>
            <a:endParaRPr lang="en-US" sz="900" dirty="0"/>
          </a:p>
        </p:txBody>
      </p:sp>
      <p:graphicFrame>
        <p:nvGraphicFramePr>
          <p:cNvPr id="35" name="Table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97417"/>
              </p:ext>
            </p:extLst>
          </p:nvPr>
        </p:nvGraphicFramePr>
        <p:xfrm>
          <a:off x="5897372" y="3425872"/>
          <a:ext cx="624840" cy="71416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08280"/>
                <a:gridCol w="208280"/>
                <a:gridCol w="208280"/>
              </a:tblGrid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2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3</a:t>
                      </a:r>
                      <a:endParaRPr lang="en-US" sz="900" dirty="0"/>
                    </a:p>
                  </a:txBody>
                  <a:tcPr/>
                </a:tc>
              </a:tr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8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4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5</a:t>
                      </a:r>
                      <a:endParaRPr lang="en-US" sz="900" dirty="0"/>
                    </a:p>
                  </a:txBody>
                  <a:tcPr/>
                </a:tc>
              </a:tr>
              <a:tr h="238056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7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6</a:t>
                      </a:r>
                      <a:endParaRPr lang="en-US" sz="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5670403" y="4140040"/>
            <a:ext cx="10502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h2(n) = 3 + 15 = 18</a:t>
            </a:r>
            <a:endParaRPr lang="en-US" sz="900" dirty="0"/>
          </a:p>
        </p:txBody>
      </p:sp>
      <p:sp>
        <p:nvSpPr>
          <p:cNvPr id="37" name="TextBox 36"/>
          <p:cNvSpPr txBox="1"/>
          <p:nvPr/>
        </p:nvSpPr>
        <p:spPr>
          <a:xfrm>
            <a:off x="7164539" y="897528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h1(n) = 1+1+2 = 4</a:t>
            </a:r>
          </a:p>
          <a:p>
            <a:r>
              <a:rPr lang="en-US" sz="900" dirty="0" smtClean="0"/>
              <a:t>h2(n) = 0 + 5 = 5</a:t>
            </a:r>
            <a:endParaRPr lang="en-US" sz="900" dirty="0"/>
          </a:p>
        </p:txBody>
      </p:sp>
      <p:graphicFrame>
        <p:nvGraphicFramePr>
          <p:cNvPr id="38" name="Table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784161"/>
              </p:ext>
            </p:extLst>
          </p:nvPr>
        </p:nvGraphicFramePr>
        <p:xfrm>
          <a:off x="4898381" y="223602"/>
          <a:ext cx="624840" cy="714168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08280"/>
                <a:gridCol w="208280"/>
                <a:gridCol w="208280"/>
              </a:tblGrid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1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2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3</a:t>
                      </a:r>
                      <a:endParaRPr lang="en-US" sz="900" dirty="0"/>
                    </a:p>
                  </a:txBody>
                  <a:tcPr/>
                </a:tc>
              </a:tr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8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4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5</a:t>
                      </a:r>
                      <a:endParaRPr lang="en-US" sz="900" dirty="0"/>
                    </a:p>
                  </a:txBody>
                  <a:tcPr/>
                </a:tc>
              </a:tr>
              <a:tr h="23805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7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6</a:t>
                      </a:r>
                      <a:endParaRPr lang="en-US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5013684" y="907726"/>
            <a:ext cx="44916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Initial</a:t>
            </a:r>
            <a:endParaRPr lang="en-US" sz="900" dirty="0"/>
          </a:p>
        </p:txBody>
      </p:sp>
      <p:sp>
        <p:nvSpPr>
          <p:cNvPr id="40" name="TextBox 39"/>
          <p:cNvSpPr txBox="1"/>
          <p:nvPr/>
        </p:nvSpPr>
        <p:spPr>
          <a:xfrm>
            <a:off x="5655508" y="912104"/>
            <a:ext cx="39946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Goal</a:t>
            </a:r>
            <a:endParaRPr lang="en-US" sz="900" dirty="0"/>
          </a:p>
        </p:txBody>
      </p:sp>
      <p:sp>
        <p:nvSpPr>
          <p:cNvPr id="41" name="Rectangle 40"/>
          <p:cNvSpPr/>
          <p:nvPr/>
        </p:nvSpPr>
        <p:spPr>
          <a:xfrm>
            <a:off x="7185035" y="486458"/>
            <a:ext cx="126240" cy="1283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A</a:t>
            </a:r>
            <a:endParaRPr lang="en-US" sz="1200" dirty="0"/>
          </a:p>
        </p:txBody>
      </p:sp>
      <p:sp>
        <p:nvSpPr>
          <p:cNvPr id="47" name="Rectangle 46"/>
          <p:cNvSpPr/>
          <p:nvPr/>
        </p:nvSpPr>
        <p:spPr>
          <a:xfrm>
            <a:off x="6378485" y="1448875"/>
            <a:ext cx="126240" cy="1283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B</a:t>
            </a:r>
            <a:endParaRPr lang="en-US" sz="1200" dirty="0"/>
          </a:p>
        </p:txBody>
      </p:sp>
      <p:sp>
        <p:nvSpPr>
          <p:cNvPr id="48" name="Rectangle 47"/>
          <p:cNvSpPr/>
          <p:nvPr/>
        </p:nvSpPr>
        <p:spPr>
          <a:xfrm>
            <a:off x="8117897" y="1457286"/>
            <a:ext cx="126240" cy="1283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C</a:t>
            </a:r>
          </a:p>
        </p:txBody>
      </p:sp>
      <p:sp>
        <p:nvSpPr>
          <p:cNvPr id="49" name="Rectangle 48"/>
          <p:cNvSpPr/>
          <p:nvPr/>
        </p:nvSpPr>
        <p:spPr>
          <a:xfrm>
            <a:off x="5760823" y="2552152"/>
            <a:ext cx="126240" cy="1283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D</a:t>
            </a:r>
            <a:endParaRPr lang="en-US" sz="1200" dirty="0"/>
          </a:p>
        </p:txBody>
      </p:sp>
      <p:sp>
        <p:nvSpPr>
          <p:cNvPr id="50" name="Rectangle 49"/>
          <p:cNvSpPr/>
          <p:nvPr/>
        </p:nvSpPr>
        <p:spPr>
          <a:xfrm>
            <a:off x="7709600" y="2560841"/>
            <a:ext cx="126240" cy="1283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F</a:t>
            </a:r>
            <a:endParaRPr lang="en-US" sz="1200" dirty="0"/>
          </a:p>
        </p:txBody>
      </p:sp>
      <p:sp>
        <p:nvSpPr>
          <p:cNvPr id="51" name="Rectangle 50"/>
          <p:cNvSpPr/>
          <p:nvPr/>
        </p:nvSpPr>
        <p:spPr>
          <a:xfrm>
            <a:off x="6761294" y="2560841"/>
            <a:ext cx="126240" cy="1283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E</a:t>
            </a:r>
          </a:p>
        </p:txBody>
      </p:sp>
      <p:sp>
        <p:nvSpPr>
          <p:cNvPr id="52" name="Rectangle 51"/>
          <p:cNvSpPr/>
          <p:nvPr/>
        </p:nvSpPr>
        <p:spPr>
          <a:xfrm>
            <a:off x="8649995" y="2569594"/>
            <a:ext cx="126240" cy="1283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G</a:t>
            </a:r>
            <a:endParaRPr lang="en-US" sz="1200" dirty="0"/>
          </a:p>
        </p:txBody>
      </p:sp>
      <p:sp>
        <p:nvSpPr>
          <p:cNvPr id="53" name="Rectangle 52"/>
          <p:cNvSpPr/>
          <p:nvPr/>
        </p:nvSpPr>
        <p:spPr>
          <a:xfrm>
            <a:off x="5760823" y="3717951"/>
            <a:ext cx="126240" cy="1283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H</a:t>
            </a:r>
            <a:endParaRPr lang="en-US" sz="1200" dirty="0"/>
          </a:p>
        </p:txBody>
      </p:sp>
      <p:cxnSp>
        <p:nvCxnSpPr>
          <p:cNvPr id="55" name="Straight Arrow Connector 54"/>
          <p:cNvCxnSpPr>
            <a:stCxn id="37" idx="0"/>
            <a:endCxn id="20" idx="0"/>
          </p:cNvCxnSpPr>
          <p:nvPr/>
        </p:nvCxnSpPr>
        <p:spPr>
          <a:xfrm flipH="1">
            <a:off x="6834632" y="897528"/>
            <a:ext cx="829403" cy="2668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stCxn id="37" idx="0"/>
            <a:endCxn id="21" idx="0"/>
          </p:cNvCxnSpPr>
          <p:nvPr/>
        </p:nvCxnSpPr>
        <p:spPr>
          <a:xfrm>
            <a:off x="7664035" y="897528"/>
            <a:ext cx="916257" cy="2759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20" idx="2"/>
            <a:endCxn id="31" idx="0"/>
          </p:cNvCxnSpPr>
          <p:nvPr/>
        </p:nvCxnSpPr>
        <p:spPr>
          <a:xfrm flipH="1">
            <a:off x="6215662" y="1878554"/>
            <a:ext cx="618970" cy="3981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endCxn id="32" idx="0"/>
          </p:cNvCxnSpPr>
          <p:nvPr/>
        </p:nvCxnSpPr>
        <p:spPr>
          <a:xfrm>
            <a:off x="6834632" y="1878554"/>
            <a:ext cx="381327" cy="3981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>
            <a:stCxn id="31" idx="2"/>
            <a:endCxn id="35" idx="0"/>
          </p:cNvCxnSpPr>
          <p:nvPr/>
        </p:nvCxnSpPr>
        <p:spPr>
          <a:xfrm flipH="1">
            <a:off x="6209792" y="2990862"/>
            <a:ext cx="5870" cy="4350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endCxn id="23" idx="0"/>
          </p:cNvCxnSpPr>
          <p:nvPr/>
        </p:nvCxnSpPr>
        <p:spPr>
          <a:xfrm flipH="1">
            <a:off x="8168176" y="1878554"/>
            <a:ext cx="412116" cy="3981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>
            <a:endCxn id="24" idx="0"/>
          </p:cNvCxnSpPr>
          <p:nvPr/>
        </p:nvCxnSpPr>
        <p:spPr>
          <a:xfrm>
            <a:off x="8580292" y="1878554"/>
            <a:ext cx="525144" cy="3981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8805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25349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8696</TotalTime>
  <Words>223</Words>
  <Application>Microsoft Macintosh PowerPoint</Application>
  <PresentationFormat>Widescreen</PresentationFormat>
  <Paragraphs>137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Calibri Light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Juan Lopez</dc:creator>
  <cp:lastModifiedBy>Juan Lopez</cp:lastModifiedBy>
  <cp:revision>13</cp:revision>
  <dcterms:created xsi:type="dcterms:W3CDTF">2017-09-14T00:30:31Z</dcterms:created>
  <dcterms:modified xsi:type="dcterms:W3CDTF">2017-09-20T01:27:00Z</dcterms:modified>
</cp:coreProperties>
</file>