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3"/>
  </p:notesMasterIdLst>
  <p:sldIdLst>
    <p:sldId id="256" r:id="rId2"/>
  </p:sldIdLst>
  <p:sldSz cx="32918400" cy="438912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7" d="100"/>
          <a:sy n="17" d="100"/>
        </p:scale>
        <p:origin x="3066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3884612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2143125" y="685800"/>
            <a:ext cx="257174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1pPr>
            <a:lvl2pPr marL="457200" marR="0" lvl="1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2pPr>
            <a:lvl3pPr marL="914400" marR="0" lvl="2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3pPr>
            <a:lvl4pPr marL="1371600" marR="0" lvl="3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4pPr>
            <a:lvl5pPr marL="1828800" marR="0" lvl="4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5pPr>
            <a:lvl6pPr marL="2286000" marR="0" lvl="5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6pPr>
            <a:lvl7pPr marL="2743200" marR="0" lvl="6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7pPr>
            <a:lvl8pPr marL="3200400" marR="0" lvl="7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8pPr>
            <a:lvl9pPr marL="3657600" marR="0" lvl="8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0" y="868521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884612" y="868521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14779998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86" name="Shape 8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Font typeface="Arial"/>
              <a:buNone/>
            </a:pPr>
            <a:endParaRPr sz="1800" b="0" i="0" u="none" strike="noStrike" cap="none"/>
          </a:p>
        </p:txBody>
      </p:sp>
      <p:sp>
        <p:nvSpPr>
          <p:cNvPr id="87" name="Shape 87"/>
          <p:cNvSpPr txBox="1"/>
          <p:nvPr/>
        </p:nvSpPr>
        <p:spPr>
          <a:xfrm>
            <a:off x="3884612" y="868521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fld>
            <a:endParaRPr lang="en-US"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286783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" name="Shape 17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 txBox="1">
            <a:spLocks noGrp="1"/>
          </p:cNvSpPr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body" idx="1"/>
          </p:nvPr>
        </p:nvSpPr>
        <p:spPr>
          <a:xfrm>
            <a:off x="1646235" y="10242550"/>
            <a:ext cx="29627511" cy="289639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298450" algn="l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309562" algn="l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346075" algn="l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122236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7" name="Shape 77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>
            <a:spLocks noGrp="1"/>
          </p:cNvSpPr>
          <p:nvPr>
            <p:ph type="ctrTitle"/>
          </p:nvPr>
        </p:nvSpPr>
        <p:spPr>
          <a:xfrm>
            <a:off x="2469358" y="13635320"/>
            <a:ext cx="27979685" cy="940845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0" name="Shape 80"/>
          <p:cNvSpPr txBox="1">
            <a:spLocks noGrp="1"/>
          </p:cNvSpPr>
          <p:nvPr>
            <p:ph type="subTitle" idx="1"/>
          </p:nvPr>
        </p:nvSpPr>
        <p:spPr>
          <a:xfrm>
            <a:off x="4937523" y="24872579"/>
            <a:ext cx="23043355" cy="1121484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ctr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ctr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1" name="Shape 81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2" name="Shape 82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3" name="Shape 83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 txBox="1">
            <a:spLocks noGrp="1"/>
          </p:cNvSpPr>
          <p:nvPr>
            <p:ph type="title"/>
          </p:nvPr>
        </p:nvSpPr>
        <p:spPr>
          <a:xfrm rot="5400000">
            <a:off x="8844488" y="16778673"/>
            <a:ext cx="37450057" cy="740687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body" idx="1"/>
          </p:nvPr>
        </p:nvSpPr>
        <p:spPr>
          <a:xfrm rot="5400000">
            <a:off x="-6026415" y="9428945"/>
            <a:ext cx="37450057" cy="2210633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298450" algn="l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309562" algn="l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346075" algn="l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122236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>
            <a:spLocks noGrp="1"/>
          </p:cNvSpPr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body" idx="1"/>
          </p:nvPr>
        </p:nvSpPr>
        <p:spPr>
          <a:xfrm rot="5400000">
            <a:off x="1978025" y="9910762"/>
            <a:ext cx="28963937" cy="2962751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298450" algn="l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309562" algn="l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346075" algn="l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122236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 txBox="1">
            <a:spLocks noGrp="1"/>
          </p:cNvSpPr>
          <p:nvPr>
            <p:ph type="title"/>
          </p:nvPr>
        </p:nvSpPr>
        <p:spPr>
          <a:xfrm>
            <a:off x="6451998" y="30724287"/>
            <a:ext cx="19751276" cy="362622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3" name="Shape 33"/>
          <p:cNvSpPr>
            <a:spLocks noGrp="1"/>
          </p:cNvSpPr>
          <p:nvPr>
            <p:ph type="pic" idx="2"/>
          </p:nvPr>
        </p:nvSpPr>
        <p:spPr>
          <a:xfrm>
            <a:off x="6451998" y="3922057"/>
            <a:ext cx="19751276" cy="263338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body" idx="1"/>
          </p:nvPr>
        </p:nvSpPr>
        <p:spPr>
          <a:xfrm>
            <a:off x="6451998" y="34350512"/>
            <a:ext cx="19751276" cy="515246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 txBox="1">
            <a:spLocks noGrp="1"/>
          </p:cNvSpPr>
          <p:nvPr>
            <p:ph type="title"/>
          </p:nvPr>
        </p:nvSpPr>
        <p:spPr>
          <a:xfrm>
            <a:off x="1645443" y="1748116"/>
            <a:ext cx="10829926" cy="74362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body" idx="1"/>
          </p:nvPr>
        </p:nvSpPr>
        <p:spPr>
          <a:xfrm>
            <a:off x="12870656" y="1748116"/>
            <a:ext cx="18402298" cy="374590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-120015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-992187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-771525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-81756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-827088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-827088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-827088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-827088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-827088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body" idx="2"/>
          </p:nvPr>
        </p:nvSpPr>
        <p:spPr>
          <a:xfrm>
            <a:off x="1645443" y="9184339"/>
            <a:ext cx="10829926" cy="30022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>
            <a:spLocks noGrp="1"/>
          </p:cNvSpPr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>
            <a:spLocks noGrp="1"/>
          </p:cNvSpPr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1645442" y="9825317"/>
            <a:ext cx="14544675" cy="409462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body" idx="2"/>
          </p:nvPr>
        </p:nvSpPr>
        <p:spPr>
          <a:xfrm>
            <a:off x="1645442" y="13919948"/>
            <a:ext cx="14544675" cy="2528719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-130175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-1093787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-847725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-868363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4" name="Shape 54"/>
          <p:cNvSpPr txBox="1">
            <a:spLocks noGrp="1"/>
          </p:cNvSpPr>
          <p:nvPr>
            <p:ph type="body" idx="3"/>
          </p:nvPr>
        </p:nvSpPr>
        <p:spPr>
          <a:xfrm>
            <a:off x="16722328" y="9825317"/>
            <a:ext cx="14550627" cy="409462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body" idx="4"/>
          </p:nvPr>
        </p:nvSpPr>
        <p:spPr>
          <a:xfrm>
            <a:off x="16722328" y="13919948"/>
            <a:ext cx="14550627" cy="2528719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-130175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-1093787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-847725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-868363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 txBox="1">
            <a:spLocks noGrp="1"/>
          </p:cNvSpPr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body" idx="1"/>
          </p:nvPr>
        </p:nvSpPr>
        <p:spPr>
          <a:xfrm>
            <a:off x="1645443" y="10242177"/>
            <a:ext cx="14756605" cy="2896496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-12509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-1042987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-822325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-842963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2" name="Shape 62"/>
          <p:cNvSpPr txBox="1">
            <a:spLocks noGrp="1"/>
          </p:cNvSpPr>
          <p:nvPr>
            <p:ph type="body" idx="2"/>
          </p:nvPr>
        </p:nvSpPr>
        <p:spPr>
          <a:xfrm>
            <a:off x="16516351" y="10242177"/>
            <a:ext cx="14756605" cy="2896496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-12509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-1042987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-822325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-842963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3" name="Shape 63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 txBox="1">
            <a:spLocks noGrp="1"/>
          </p:cNvSpPr>
          <p:nvPr>
            <p:ph type="title"/>
          </p:nvPr>
        </p:nvSpPr>
        <p:spPr>
          <a:xfrm>
            <a:off x="2600325" y="28205209"/>
            <a:ext cx="27980878" cy="871593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4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8" name="Shape 68"/>
          <p:cNvSpPr txBox="1">
            <a:spLocks noGrp="1"/>
          </p:cNvSpPr>
          <p:nvPr>
            <p:ph type="body" idx="1"/>
          </p:nvPr>
        </p:nvSpPr>
        <p:spPr>
          <a:xfrm>
            <a:off x="2600325" y="18604006"/>
            <a:ext cx="27980878" cy="9601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9" name="Shape 69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body" idx="1"/>
          </p:nvPr>
        </p:nvSpPr>
        <p:spPr>
          <a:xfrm>
            <a:off x="1646235" y="10242550"/>
            <a:ext cx="29627511" cy="289639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298450" algn="l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309562" algn="l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346075" algn="l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122236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g"/><Relationship Id="rId13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5.jp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 txBox="1"/>
          <p:nvPr/>
        </p:nvSpPr>
        <p:spPr>
          <a:xfrm>
            <a:off x="0" y="5493600"/>
            <a:ext cx="32918400" cy="38397600"/>
          </a:xfrm>
          <a:prstGeom prst="rect">
            <a:avLst/>
          </a:prstGeom>
          <a:solidFill>
            <a:srgbClr val="CFE2F3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8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" name="Shape 90"/>
          <p:cNvSpPr txBox="1"/>
          <p:nvPr/>
        </p:nvSpPr>
        <p:spPr>
          <a:xfrm>
            <a:off x="11834700" y="12991837"/>
            <a:ext cx="9249000" cy="121656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/>
          </a:p>
        </p:txBody>
      </p:sp>
      <p:sp>
        <p:nvSpPr>
          <p:cNvPr id="91" name="Shape 91"/>
          <p:cNvSpPr/>
          <p:nvPr/>
        </p:nvSpPr>
        <p:spPr>
          <a:xfrm flipH="1">
            <a:off x="12429522" y="18508450"/>
            <a:ext cx="8273700" cy="3962400"/>
          </a:xfrm>
          <a:prstGeom prst="cube">
            <a:avLst>
              <a:gd name="adj" fmla="val 5491"/>
            </a:avLst>
          </a:prstGeom>
          <a:gradFill>
            <a:gsLst>
              <a:gs pos="0">
                <a:srgbClr val="DDDDDD"/>
              </a:gs>
              <a:gs pos="100000">
                <a:srgbClr val="919191"/>
              </a:gs>
            </a:gsLst>
            <a:path path="circle">
              <a:fillToRect l="50000" t="50000" r="50000" b="50000"/>
            </a:path>
            <a:tileRect/>
          </a:gradFill>
          <a:ln w="3810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US" sz="1800" b="1"/>
              <a:t>Controllers</a:t>
            </a:r>
          </a:p>
        </p:txBody>
      </p:sp>
      <p:sp>
        <p:nvSpPr>
          <p:cNvPr id="92" name="Shape 92"/>
          <p:cNvSpPr txBox="1"/>
          <p:nvPr/>
        </p:nvSpPr>
        <p:spPr>
          <a:xfrm>
            <a:off x="8770924" y="2147638"/>
            <a:ext cx="15357300" cy="1077900"/>
          </a:xfrm>
          <a:prstGeom prst="rect">
            <a:avLst/>
          </a:prstGeom>
          <a:noFill/>
          <a:ln>
            <a:noFill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lang="en-US" sz="7200" b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CIS4911, 2017</a:t>
            </a:r>
            <a:r>
              <a:rPr lang="en-US" sz="7200" b="1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7200" b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Summer C</a:t>
            </a:r>
          </a:p>
        </p:txBody>
      </p:sp>
      <p:sp>
        <p:nvSpPr>
          <p:cNvPr id="93" name="Shape 93"/>
          <p:cNvSpPr txBox="1"/>
          <p:nvPr/>
        </p:nvSpPr>
        <p:spPr>
          <a:xfrm>
            <a:off x="6567485" y="2590800"/>
            <a:ext cx="19797600" cy="2452800"/>
          </a:xfrm>
          <a:prstGeom prst="rect">
            <a:avLst/>
          </a:prstGeom>
          <a:noFill/>
          <a:ln>
            <a:noFill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lang="en-US" sz="6000" b="1">
                <a:solidFill>
                  <a:srgbClr val="3333CC"/>
                </a:solidFill>
              </a:rPr>
              <a:t>Agricultural Robotics 3.0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lang="en-US" sz="3500" b="1" i="0" u="none" strike="noStrike" cap="none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Student: </a:t>
            </a:r>
            <a:r>
              <a:rPr lang="en-US" sz="3500">
                <a:solidFill>
                  <a:srgbClr val="3333CC"/>
                </a:solidFill>
              </a:rPr>
              <a:t>Sean Monroe</a:t>
            </a:r>
            <a:r>
              <a:rPr lang="en-US" sz="3500" b="0" i="0" u="none" strike="noStrike" cap="none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, Florida International University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lang="en-US" sz="3500" b="1" i="0" u="none" strike="noStrike" cap="none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Mentor:</a:t>
            </a:r>
            <a:r>
              <a:rPr lang="en-US" sz="3500" b="1" i="1" u="none" strike="noStrike" cap="none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500" i="1">
                <a:solidFill>
                  <a:srgbClr val="3333CC"/>
                </a:solidFill>
              </a:rPr>
              <a:t>Dr. Leonardo Bobadilla</a:t>
            </a:r>
            <a:r>
              <a:rPr lang="en-US" sz="3500" b="0" i="0" u="none" strike="noStrike" cap="none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,</a:t>
            </a:r>
            <a:r>
              <a:rPr lang="en-US" sz="3500" b="0" i="1" u="none" strike="noStrike" cap="none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500" i="1">
                <a:solidFill>
                  <a:srgbClr val="3333CC"/>
                </a:solidFill>
              </a:rPr>
              <a:t>Florida International University</a:t>
            </a:r>
            <a:r>
              <a:rPr lang="en-US" sz="3500" b="0" i="0" u="none" strike="noStrike" cap="none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lang="en-US" sz="3500" b="1" i="0" u="none" strike="noStrike" cap="none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Instructor:</a:t>
            </a:r>
            <a:r>
              <a:rPr lang="en-US" sz="3500" b="1" i="1" u="none" strike="noStrike" cap="none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500" b="0" i="0" u="none" strike="noStrike" cap="none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Dr. Masoud Sadjadi, Florida International University</a:t>
            </a:r>
          </a:p>
        </p:txBody>
      </p:sp>
      <p:sp>
        <p:nvSpPr>
          <p:cNvPr id="94" name="Shape 94"/>
          <p:cNvSpPr txBox="1"/>
          <p:nvPr/>
        </p:nvSpPr>
        <p:spPr>
          <a:xfrm>
            <a:off x="1811950" y="6342075"/>
            <a:ext cx="9249000" cy="58587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5000" b="1">
                <a:solidFill>
                  <a:srgbClr val="336699"/>
                </a:solidFill>
              </a:rPr>
              <a:t> </a:t>
            </a:r>
          </a:p>
          <a:p>
            <a:pPr marL="457200" lvl="0" indent="-482600" rtl="0">
              <a:spcBef>
                <a:spcPts val="0"/>
              </a:spcBef>
              <a:buClr>
                <a:srgbClr val="336699"/>
              </a:buClr>
              <a:buSzPct val="100000"/>
              <a:buChar char="●"/>
            </a:pPr>
            <a:r>
              <a:rPr lang="en-US" sz="4000">
                <a:solidFill>
                  <a:srgbClr val="336699"/>
                </a:solidFill>
              </a:rPr>
              <a:t>Advanced study of horticultural characteristics (HCs) of tropical agriculture is arduous and costly.</a:t>
            </a:r>
          </a:p>
          <a:p>
            <a:pPr marL="457200" lvl="0" indent="-482600" rtl="0">
              <a:spcBef>
                <a:spcPts val="0"/>
              </a:spcBef>
              <a:buClr>
                <a:srgbClr val="336699"/>
              </a:buClr>
              <a:buSzPct val="100000"/>
              <a:buChar char="●"/>
            </a:pPr>
            <a:r>
              <a:rPr lang="en-US" sz="4000">
                <a:solidFill>
                  <a:srgbClr val="336699"/>
                </a:solidFill>
              </a:rPr>
              <a:t>Obtaining large data sets is required for adequate research of HCs.</a:t>
            </a:r>
          </a:p>
          <a:p>
            <a:pPr marL="457200" lvl="0" indent="-482600" rtl="0">
              <a:spcBef>
                <a:spcPts val="0"/>
              </a:spcBef>
              <a:buClr>
                <a:srgbClr val="336699"/>
              </a:buClr>
              <a:buSzPct val="100000"/>
              <a:buChar char="●"/>
            </a:pPr>
            <a:r>
              <a:rPr lang="en-US" sz="4000">
                <a:solidFill>
                  <a:srgbClr val="336699"/>
                </a:solidFill>
              </a:rPr>
              <a:t>Current data gathering is performed manually. </a:t>
            </a:r>
          </a:p>
          <a:p>
            <a:pPr lvl="0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endParaRPr sz="4000">
              <a:solidFill>
                <a:srgbClr val="336699"/>
              </a:solidFill>
            </a:endParaRPr>
          </a:p>
          <a:p>
            <a:pPr lvl="0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endParaRPr sz="4000">
              <a:solidFill>
                <a:srgbClr val="336699"/>
              </a:solidFill>
            </a:endParaRPr>
          </a:p>
          <a:p>
            <a: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4000">
              <a:solidFill>
                <a:srgbClr val="336699"/>
              </a:solidFill>
            </a:endParaRPr>
          </a:p>
        </p:txBody>
      </p:sp>
      <p:sp>
        <p:nvSpPr>
          <p:cNvPr id="95" name="Shape 95"/>
          <p:cNvSpPr txBox="1"/>
          <p:nvPr/>
        </p:nvSpPr>
        <p:spPr>
          <a:xfrm>
            <a:off x="15925800" y="446087"/>
            <a:ext cx="4724400" cy="10779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Arial"/>
              <a:buNone/>
            </a:pPr>
            <a:r>
              <a:rPr lang="en-US" sz="32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School of Computing &amp; Information Sciences</a:t>
            </a:r>
          </a:p>
        </p:txBody>
      </p:sp>
      <p:pic>
        <p:nvPicPr>
          <p:cNvPr id="96" name="Shape 9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182600" y="381000"/>
            <a:ext cx="2630400" cy="1219200"/>
          </a:xfrm>
          <a:prstGeom prst="rect">
            <a:avLst/>
          </a:prstGeom>
          <a:noFill/>
          <a:ln>
            <a:noFill/>
          </a:ln>
        </p:spPr>
      </p:pic>
      <p:sp>
        <p:nvSpPr>
          <p:cNvPr id="97" name="Shape 97"/>
          <p:cNvSpPr txBox="1"/>
          <p:nvPr/>
        </p:nvSpPr>
        <p:spPr>
          <a:xfrm>
            <a:off x="21857450" y="6342075"/>
            <a:ext cx="9249000" cy="58587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5000" b="1">
                <a:solidFill>
                  <a:srgbClr val="336699"/>
                </a:solidFill>
              </a:rPr>
              <a:t> </a:t>
            </a:r>
          </a:p>
          <a:p>
            <a:pPr marL="457200" marR="0" lvl="0" indent="-482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4000">
                <a:solidFill>
                  <a:srgbClr val="336699"/>
                </a:solidFill>
              </a:rPr>
              <a:t>Web service stack using Node, Django and PHP.</a:t>
            </a:r>
          </a:p>
          <a:p>
            <a:pPr marL="457200" marR="0" lvl="0" indent="-482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4000">
                <a:solidFill>
                  <a:srgbClr val="336699"/>
                </a:solidFill>
              </a:rPr>
              <a:t>Mobile application for drone controller interface.</a:t>
            </a:r>
          </a:p>
          <a:p>
            <a:pPr marL="457200" marR="0" lvl="0" indent="-482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4000">
                <a:solidFill>
                  <a:srgbClr val="336699"/>
                </a:solidFill>
              </a:rPr>
              <a:t>Forks of existing solutions’ repositories.</a:t>
            </a:r>
          </a:p>
          <a:p>
            <a:pPr marL="457200" marR="0" lvl="0" indent="-482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4000">
                <a:solidFill>
                  <a:srgbClr val="336699"/>
                </a:solidFill>
              </a:rPr>
              <a:t>Feature detection with OpenCV and Convolutional Neural Network model.</a:t>
            </a:r>
          </a:p>
        </p:txBody>
      </p:sp>
      <p:sp>
        <p:nvSpPr>
          <p:cNvPr id="98" name="Shape 98"/>
          <p:cNvSpPr txBox="1"/>
          <p:nvPr/>
        </p:nvSpPr>
        <p:spPr>
          <a:xfrm>
            <a:off x="1811950" y="25922249"/>
            <a:ext cx="9249000" cy="8286599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000" b="1" i="0" u="none" strike="noStrike" cap="non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Requirement</a:t>
            </a:r>
            <a:r>
              <a:rPr lang="en-US" sz="4000" b="1">
                <a:solidFill>
                  <a:srgbClr val="336699"/>
                </a:solidFill>
              </a:rPr>
              <a:t>s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sz="4000" b="1">
              <a:solidFill>
                <a:srgbClr val="336699"/>
              </a:solidFill>
            </a:endParaRPr>
          </a:p>
          <a:p>
            <a:pPr marL="457200" marR="0" lvl="0" indent="-482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4000">
                <a:solidFill>
                  <a:srgbClr val="336699"/>
                </a:solidFill>
              </a:rPr>
              <a:t>Uses the Parrot AR Drone 2.0</a:t>
            </a:r>
          </a:p>
          <a:p>
            <a:pPr marL="457200" marR="0" lvl="0" indent="-482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4000">
                <a:solidFill>
                  <a:srgbClr val="336699"/>
                </a:solidFill>
              </a:rPr>
              <a:t>Users can engage in manual flight</a:t>
            </a:r>
          </a:p>
          <a:p>
            <a:pPr marL="457200" marR="0" lvl="0" indent="-482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4000">
                <a:solidFill>
                  <a:srgbClr val="336699"/>
                </a:solidFill>
              </a:rPr>
              <a:t>Users can start and override autonomous activity</a:t>
            </a:r>
          </a:p>
          <a:p>
            <a:pPr marL="457200" marR="0" lvl="0" indent="-482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4000">
                <a:solidFill>
                  <a:srgbClr val="336699"/>
                </a:solidFill>
              </a:rPr>
              <a:t>Users can view real-time sensor data</a:t>
            </a:r>
          </a:p>
          <a:p>
            <a:pPr marL="457200" marR="0" lvl="0" indent="-482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4000">
                <a:solidFill>
                  <a:srgbClr val="336699"/>
                </a:solidFill>
              </a:rPr>
              <a:t>Users can view a live video feed</a:t>
            </a:r>
          </a:p>
          <a:p>
            <a:pPr marL="457200" marR="0" lvl="0" indent="-482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4000">
                <a:solidFill>
                  <a:srgbClr val="336699"/>
                </a:solidFill>
              </a:rPr>
              <a:t>Users can enable object detection within the video feed</a:t>
            </a:r>
          </a:p>
          <a:p>
            <a:pPr marL="457200" marR="0" lvl="0" indent="-482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4000">
                <a:solidFill>
                  <a:srgbClr val="336699"/>
                </a:solidFill>
              </a:rPr>
              <a:t>Users can select a navigation area using a map</a:t>
            </a:r>
          </a:p>
        </p:txBody>
      </p:sp>
      <p:sp>
        <p:nvSpPr>
          <p:cNvPr id="99" name="Shape 99"/>
          <p:cNvSpPr txBox="1"/>
          <p:nvPr/>
        </p:nvSpPr>
        <p:spPr>
          <a:xfrm>
            <a:off x="21860500" y="25898925"/>
            <a:ext cx="9249000" cy="82866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000" b="1" i="0" u="none" strike="noStrike" cap="non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Implementation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sz="4000">
              <a:solidFill>
                <a:srgbClr val="336699"/>
              </a:solidFill>
            </a:endParaRPr>
          </a:p>
          <a:p>
            <a:pPr marL="457200" marR="0" lvl="0" indent="-482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4000">
                <a:solidFill>
                  <a:srgbClr val="336699"/>
                </a:solidFill>
              </a:rPr>
              <a:t>Files are written in Python 2.7</a:t>
            </a:r>
          </a:p>
          <a:p>
            <a:pPr marL="457200" marR="0" lvl="0" indent="-482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4000">
                <a:solidFill>
                  <a:srgbClr val="336699"/>
                </a:solidFill>
              </a:rPr>
              <a:t>The PS-Drone library allowed full access to Navigation Data after a GPS patch</a:t>
            </a:r>
          </a:p>
          <a:p>
            <a:pPr marL="457200" marR="0" lvl="0" indent="-482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4000">
                <a:solidFill>
                  <a:srgbClr val="336699"/>
                </a:solidFill>
              </a:rPr>
              <a:t>OpenCV v3 was compiled to have VideoCapture support and run on Python 2.7</a:t>
            </a:r>
          </a:p>
          <a:p>
            <a:pPr marL="457200" marR="0" lvl="0" indent="-482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4000">
                <a:solidFill>
                  <a:srgbClr val="336699"/>
                </a:solidFill>
              </a:rPr>
              <a:t>Pandas and NumPy provided data structures and statistical functions to manipulate images and process sensor data</a:t>
            </a:r>
          </a:p>
        </p:txBody>
      </p:sp>
      <p:sp>
        <p:nvSpPr>
          <p:cNvPr id="100" name="Shape 100"/>
          <p:cNvSpPr txBox="1"/>
          <p:nvPr/>
        </p:nvSpPr>
        <p:spPr>
          <a:xfrm>
            <a:off x="1811950" y="35011050"/>
            <a:ext cx="9249000" cy="73686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5000" b="1">
                <a:solidFill>
                  <a:srgbClr val="336699"/>
                </a:solidFill>
              </a:rPr>
              <a:t> </a:t>
            </a: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000">
                <a:solidFill>
                  <a:srgbClr val="336699"/>
                </a:solidFill>
              </a:rPr>
              <a:t>Functional testing was done indoors with simulated, overridden, or ignored sensor data to validate fault avoidance and tolerance.</a:t>
            </a: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000">
                <a:solidFill>
                  <a:srgbClr val="336699"/>
                </a:solidFill>
              </a:rPr>
              <a:t>Performance and acceptance testing were done outdoors against simulated cases to evaluate performance and precision of sensors, as well as fine tuning timed events in autonomous navigation.</a:t>
            </a: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sz="4000">
              <a:solidFill>
                <a:srgbClr val="336699"/>
              </a:solidFill>
            </a:endParaRPr>
          </a:p>
        </p:txBody>
      </p:sp>
      <p:sp>
        <p:nvSpPr>
          <p:cNvPr id="101" name="Shape 101"/>
          <p:cNvSpPr/>
          <p:nvPr/>
        </p:nvSpPr>
        <p:spPr>
          <a:xfrm>
            <a:off x="1811950" y="35013025"/>
            <a:ext cx="9249000" cy="651300"/>
          </a:xfrm>
          <a:prstGeom prst="rect">
            <a:avLst/>
          </a:prstGeom>
          <a:solidFill>
            <a:srgbClr val="4A86E8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en-US" sz="4100" b="1">
                <a:solidFill>
                  <a:srgbClr val="FFFFFF"/>
                </a:solidFill>
              </a:rPr>
              <a:t>Verification</a:t>
            </a:r>
          </a:p>
        </p:txBody>
      </p:sp>
      <p:sp>
        <p:nvSpPr>
          <p:cNvPr id="102" name="Shape 102"/>
          <p:cNvSpPr txBox="1"/>
          <p:nvPr/>
        </p:nvSpPr>
        <p:spPr>
          <a:xfrm>
            <a:off x="21857450" y="12967050"/>
            <a:ext cx="9249000" cy="121656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>
                <a:solidFill>
                  <a:srgbClr val="336699"/>
                </a:solidFill>
              </a:rPr>
              <a:t>Navigator</a:t>
            </a:r>
          </a:p>
        </p:txBody>
      </p:sp>
      <p:sp>
        <p:nvSpPr>
          <p:cNvPr id="103" name="Shape 103"/>
          <p:cNvSpPr txBox="1"/>
          <p:nvPr/>
        </p:nvSpPr>
        <p:spPr>
          <a:xfrm>
            <a:off x="11834700" y="35011050"/>
            <a:ext cx="9249000" cy="73686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5000" b="1">
                <a:solidFill>
                  <a:srgbClr val="336699"/>
                </a:solidFill>
              </a:rPr>
              <a:t>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000">
                <a:solidFill>
                  <a:srgbClr val="336699"/>
                </a:solidFill>
              </a:rPr>
              <a:t>A Navigator object makes available preprocessed sensor data and autonomous pathing functionality. A Viewer object makes available preprocessed camera images with scalable computer vision capabilities.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000">
                <a:solidFill>
                  <a:srgbClr val="336699"/>
                </a:solidFill>
              </a:rPr>
              <a:t>This is all done in Python 2.7 to provide a clear and simple foundation for further work.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sz="4000" b="1" i="0" u="none" strike="noStrike" cap="non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4" name="Shape 104"/>
          <p:cNvSpPr txBox="1"/>
          <p:nvPr/>
        </p:nvSpPr>
        <p:spPr>
          <a:xfrm>
            <a:off x="11834700" y="6342075"/>
            <a:ext cx="9249000" cy="58587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lvl="0" algn="ctr" rtl="0">
              <a:spcBef>
                <a:spcPts val="0"/>
              </a:spcBef>
              <a:buClr>
                <a:srgbClr val="336699"/>
              </a:buClr>
              <a:buSzPct val="25000"/>
              <a:buFont typeface="Arial"/>
              <a:buNone/>
            </a:pPr>
            <a:r>
              <a:rPr lang="en-US" sz="5000" b="1">
                <a:solidFill>
                  <a:srgbClr val="336699"/>
                </a:solidFill>
              </a:rPr>
              <a:t> </a:t>
            </a:r>
          </a:p>
          <a:p>
            <a:pPr marL="457200" lvl="0" indent="-482600" rtl="0">
              <a:spcBef>
                <a:spcPts val="0"/>
              </a:spcBef>
              <a:buClr>
                <a:srgbClr val="336699"/>
              </a:buClr>
              <a:buSzPct val="100000"/>
              <a:buChar char="●"/>
            </a:pPr>
            <a:r>
              <a:rPr lang="en-US" sz="4000">
                <a:solidFill>
                  <a:srgbClr val="336699"/>
                </a:solidFill>
              </a:rPr>
              <a:t>Engineer a software system that controls a commercial drone to build data sets autonomously.</a:t>
            </a:r>
          </a:p>
          <a:p>
            <a:pPr marL="457200" lvl="0" indent="-482600" rtl="0">
              <a:spcBef>
                <a:spcPts val="0"/>
              </a:spcBef>
              <a:buClr>
                <a:srgbClr val="336699"/>
              </a:buClr>
              <a:buSzPct val="100000"/>
              <a:buChar char="●"/>
            </a:pPr>
            <a:r>
              <a:rPr lang="en-US" sz="4000">
                <a:solidFill>
                  <a:srgbClr val="336699"/>
                </a:solidFill>
              </a:rPr>
              <a:t>Stream live sensor data and a camera feed to a GUI.</a:t>
            </a:r>
          </a:p>
          <a:p>
            <a:pPr marL="457200" lvl="0" indent="-482600" rtl="0">
              <a:spcBef>
                <a:spcPts val="0"/>
              </a:spcBef>
              <a:buClr>
                <a:srgbClr val="336699"/>
              </a:buClr>
              <a:buSzPct val="100000"/>
              <a:buChar char="●"/>
            </a:pPr>
            <a:r>
              <a:rPr lang="en-US" sz="4000">
                <a:solidFill>
                  <a:srgbClr val="336699"/>
                </a:solidFill>
              </a:rPr>
              <a:t>Implement navigation options that allow manual and autonomous drone flight.</a:t>
            </a:r>
          </a:p>
        </p:txBody>
      </p:sp>
      <p:pic>
        <p:nvPicPr>
          <p:cNvPr id="105" name="Shape 10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337837" y="288875"/>
            <a:ext cx="6262685" cy="474445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6" name="Shape 10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4538023" y="299600"/>
            <a:ext cx="6248513" cy="4733722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Shape 107"/>
          <p:cNvSpPr txBox="1"/>
          <p:nvPr/>
        </p:nvSpPr>
        <p:spPr>
          <a:xfrm>
            <a:off x="1811950" y="13004962"/>
            <a:ext cx="9249000" cy="121131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>
                <a:solidFill>
                  <a:srgbClr val="336699"/>
                </a:solidFill>
              </a:rPr>
              <a:t>Features of Interest</a:t>
            </a:r>
          </a:p>
        </p:txBody>
      </p:sp>
      <p:pic>
        <p:nvPicPr>
          <p:cNvPr id="108" name="Shape 10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214925" y="13931296"/>
            <a:ext cx="4352550" cy="326720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" name="Shape 109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214925" y="21492702"/>
            <a:ext cx="4352550" cy="3267222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" name="Shape 110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214925" y="17711980"/>
            <a:ext cx="4352550" cy="3267244"/>
          </a:xfrm>
          <a:prstGeom prst="rect">
            <a:avLst/>
          </a:prstGeom>
          <a:noFill/>
          <a:ln>
            <a:noFill/>
          </a:ln>
        </p:spPr>
      </p:pic>
      <p:sp>
        <p:nvSpPr>
          <p:cNvPr id="111" name="Shape 111"/>
          <p:cNvSpPr txBox="1"/>
          <p:nvPr/>
        </p:nvSpPr>
        <p:spPr>
          <a:xfrm>
            <a:off x="21857450" y="35011050"/>
            <a:ext cx="9249000" cy="73686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lvl="0" algn="ctr" rtl="0">
              <a:spcBef>
                <a:spcPts val="0"/>
              </a:spcBef>
              <a:buClr>
                <a:srgbClr val="336699"/>
              </a:buClr>
              <a:buFont typeface="Arial"/>
              <a:buNone/>
            </a:pPr>
            <a:endParaRPr sz="5000" b="1">
              <a:solidFill>
                <a:srgbClr val="336699"/>
              </a:solidFill>
            </a:endParaRPr>
          </a:p>
          <a:p>
            <a:pPr lvl="0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-US" sz="4000">
                <a:solidFill>
                  <a:srgbClr val="336699"/>
                </a:solidFill>
              </a:rPr>
              <a:t>The material presented in this poster is based upon the work supported by Dr. Leonardo Bobadilla and the Discovery Lab of FIU.</a:t>
            </a:r>
          </a:p>
          <a:p>
            <a:pPr lvl="0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-US" sz="4000">
                <a:solidFill>
                  <a:srgbClr val="336699"/>
                </a:solidFill>
              </a:rPr>
              <a:t>The original PS-Drone library is the work of J. Philipp de Graaff.</a:t>
            </a:r>
          </a:p>
          <a:p>
            <a:pPr lvl="0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-US" sz="4000">
                <a:solidFill>
                  <a:srgbClr val="336699"/>
                </a:solidFill>
              </a:rPr>
              <a:t>I am thankful for the help that I received from my group member, Christian Silva.</a:t>
            </a:r>
          </a:p>
        </p:txBody>
      </p:sp>
      <p:pic>
        <p:nvPicPr>
          <p:cNvPr id="112" name="Shape 112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22104308" y="14089620"/>
            <a:ext cx="8643783" cy="3780674"/>
          </a:xfrm>
          <a:prstGeom prst="rect">
            <a:avLst/>
          </a:prstGeom>
          <a:noFill/>
          <a:ln>
            <a:noFill/>
          </a:ln>
        </p:spPr>
      </p:pic>
      <p:sp>
        <p:nvSpPr>
          <p:cNvPr id="113" name="Shape 113"/>
          <p:cNvSpPr txBox="1"/>
          <p:nvPr/>
        </p:nvSpPr>
        <p:spPr>
          <a:xfrm>
            <a:off x="11836225" y="25948500"/>
            <a:ext cx="9249000" cy="82866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>
                <a:solidFill>
                  <a:srgbClr val="336699"/>
                </a:solidFill>
              </a:rPr>
              <a:t>Viewer</a:t>
            </a:r>
          </a:p>
        </p:txBody>
      </p:sp>
      <p:sp>
        <p:nvSpPr>
          <p:cNvPr id="114" name="Shape 114"/>
          <p:cNvSpPr/>
          <p:nvPr/>
        </p:nvSpPr>
        <p:spPr>
          <a:xfrm flipH="1">
            <a:off x="14064425" y="14089625"/>
            <a:ext cx="4724400" cy="3962400"/>
          </a:xfrm>
          <a:prstGeom prst="cube">
            <a:avLst>
              <a:gd name="adj" fmla="val 8304"/>
            </a:avLst>
          </a:prstGeom>
          <a:gradFill>
            <a:gsLst>
              <a:gs pos="0">
                <a:srgbClr val="FFFFFF"/>
              </a:gs>
              <a:gs pos="100000">
                <a:srgbClr val="B3B3B3"/>
              </a:gs>
            </a:gsLst>
            <a:path path="circle">
              <a:fillToRect l="50000" t="50000" r="50000" b="50000"/>
            </a:path>
            <a:tileRect/>
          </a:gradFill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en-US" sz="4100" b="1">
                <a:solidFill>
                  <a:srgbClr val="336699"/>
                </a:solidFill>
              </a:rPr>
              <a:t>User Interface</a:t>
            </a:r>
          </a:p>
        </p:txBody>
      </p:sp>
      <p:sp>
        <p:nvSpPr>
          <p:cNvPr id="115" name="Shape 115"/>
          <p:cNvSpPr/>
          <p:nvPr/>
        </p:nvSpPr>
        <p:spPr>
          <a:xfrm flipH="1">
            <a:off x="12809875" y="19346875"/>
            <a:ext cx="2920200" cy="2682300"/>
          </a:xfrm>
          <a:prstGeom prst="cube">
            <a:avLst>
              <a:gd name="adj" fmla="val 8304"/>
            </a:avLst>
          </a:prstGeom>
          <a:gradFill>
            <a:gsLst>
              <a:gs pos="0">
                <a:srgbClr val="FFFFFF"/>
              </a:gs>
              <a:gs pos="100000">
                <a:srgbClr val="B3B3B3"/>
              </a:gs>
            </a:gsLst>
            <a:path path="circle">
              <a:fillToRect l="50000" t="50000" r="50000" b="50000"/>
            </a:path>
            <a:tileRect/>
          </a:gradFill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-US" sz="4100" b="1">
                <a:solidFill>
                  <a:srgbClr val="336699"/>
                </a:solidFill>
              </a:rPr>
              <a:t>Navigator</a:t>
            </a:r>
          </a:p>
        </p:txBody>
      </p:sp>
      <p:sp>
        <p:nvSpPr>
          <p:cNvPr id="116" name="Shape 116"/>
          <p:cNvSpPr/>
          <p:nvPr/>
        </p:nvSpPr>
        <p:spPr>
          <a:xfrm flipH="1">
            <a:off x="17479000" y="19346875"/>
            <a:ext cx="2920200" cy="2682300"/>
          </a:xfrm>
          <a:prstGeom prst="cube">
            <a:avLst>
              <a:gd name="adj" fmla="val 8304"/>
            </a:avLst>
          </a:prstGeom>
          <a:gradFill>
            <a:gsLst>
              <a:gs pos="0">
                <a:srgbClr val="FFFFFF"/>
              </a:gs>
              <a:gs pos="100000">
                <a:srgbClr val="B3B3B3"/>
              </a:gs>
            </a:gsLst>
            <a:path path="circle">
              <a:fillToRect l="50000" t="50000" r="50000" b="50000"/>
            </a:path>
            <a:tileRect/>
          </a:gradFill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-US" sz="4100" b="1">
                <a:solidFill>
                  <a:srgbClr val="336699"/>
                </a:solidFill>
              </a:rPr>
              <a:t>Viewer</a:t>
            </a:r>
          </a:p>
        </p:txBody>
      </p:sp>
      <p:pic>
        <p:nvPicPr>
          <p:cNvPr id="117" name="Shape 117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4435750" y="14461198"/>
            <a:ext cx="4352550" cy="3571076"/>
          </a:xfrm>
          <a:prstGeom prst="rect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118" name="Shape 118"/>
          <p:cNvSpPr/>
          <p:nvPr/>
        </p:nvSpPr>
        <p:spPr>
          <a:xfrm>
            <a:off x="6698600" y="15648725"/>
            <a:ext cx="784411" cy="6829542"/>
          </a:xfrm>
          <a:custGeom>
            <a:avLst/>
            <a:gdLst/>
            <a:ahLst/>
            <a:cxnLst/>
            <a:rect l="0" t="0" r="0" b="0"/>
            <a:pathLst>
              <a:path w="38306" h="112476" extrusionOk="0">
                <a:moveTo>
                  <a:pt x="0" y="0"/>
                </a:moveTo>
                <a:lnTo>
                  <a:pt x="38306" y="0"/>
                </a:lnTo>
                <a:lnTo>
                  <a:pt x="38306" y="112476"/>
                </a:lnTo>
                <a:lnTo>
                  <a:pt x="2037" y="112476"/>
                </a:lnTo>
              </a:path>
            </a:pathLst>
          </a:custGeom>
          <a:noFill/>
          <a:ln w="28575" cap="flat" cmpd="sng">
            <a:solidFill>
              <a:srgbClr val="336699"/>
            </a:solidFill>
            <a:prstDash val="solid"/>
            <a:round/>
            <a:headEnd type="none" w="lg" len="lg"/>
            <a:tailEnd type="triangle" w="lg" len="lg"/>
          </a:ln>
        </p:spPr>
      </p:sp>
      <p:sp>
        <p:nvSpPr>
          <p:cNvPr id="119" name="Shape 119"/>
          <p:cNvSpPr/>
          <p:nvPr/>
        </p:nvSpPr>
        <p:spPr>
          <a:xfrm>
            <a:off x="6673150" y="16049275"/>
            <a:ext cx="438029" cy="2811900"/>
          </a:xfrm>
          <a:custGeom>
            <a:avLst/>
            <a:gdLst/>
            <a:ahLst/>
            <a:cxnLst/>
            <a:rect l="0" t="0" r="0" b="0"/>
            <a:pathLst>
              <a:path w="38306" h="112476" extrusionOk="0">
                <a:moveTo>
                  <a:pt x="0" y="0"/>
                </a:moveTo>
                <a:lnTo>
                  <a:pt x="38306" y="0"/>
                </a:lnTo>
                <a:lnTo>
                  <a:pt x="38306" y="112476"/>
                </a:lnTo>
                <a:lnTo>
                  <a:pt x="2037" y="112476"/>
                </a:lnTo>
              </a:path>
            </a:pathLst>
          </a:custGeom>
          <a:noFill/>
          <a:ln w="28575" cap="flat" cmpd="sng">
            <a:solidFill>
              <a:srgbClr val="336699"/>
            </a:solidFill>
            <a:prstDash val="solid"/>
            <a:round/>
            <a:headEnd type="none" w="lg" len="lg"/>
            <a:tailEnd type="triangle" w="lg" len="lg"/>
          </a:ln>
        </p:spPr>
      </p:sp>
      <p:cxnSp>
        <p:nvCxnSpPr>
          <p:cNvPr id="120" name="Shape 120"/>
          <p:cNvCxnSpPr/>
          <p:nvPr/>
        </p:nvCxnSpPr>
        <p:spPr>
          <a:xfrm>
            <a:off x="6744450" y="19428500"/>
            <a:ext cx="738561" cy="0"/>
          </a:xfrm>
          <a:prstGeom prst="straightConnector1">
            <a:avLst/>
          </a:prstGeom>
          <a:noFill/>
          <a:ln w="28575" cap="flat" cmpd="sng">
            <a:solidFill>
              <a:srgbClr val="336699"/>
            </a:solidFill>
            <a:prstDash val="solid"/>
            <a:round/>
            <a:headEnd type="none" w="lg" len="lg"/>
            <a:tailEnd type="oval" w="lg" len="lg"/>
          </a:ln>
        </p:spPr>
      </p:cxnSp>
      <p:sp>
        <p:nvSpPr>
          <p:cNvPr id="121" name="Shape 121"/>
          <p:cNvSpPr txBox="1"/>
          <p:nvPr/>
        </p:nvSpPr>
        <p:spPr>
          <a:xfrm>
            <a:off x="7730700" y="16950925"/>
            <a:ext cx="3083400" cy="1008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en-US" sz="2400" b="1">
                <a:solidFill>
                  <a:srgbClr val="336699"/>
                </a:solidFill>
              </a:rPr>
              <a:t>Threshold mask and contour finding</a:t>
            </a:r>
          </a:p>
        </p:txBody>
      </p:sp>
      <p:sp>
        <p:nvSpPr>
          <p:cNvPr id="122" name="Shape 122"/>
          <p:cNvSpPr txBox="1"/>
          <p:nvPr/>
        </p:nvSpPr>
        <p:spPr>
          <a:xfrm>
            <a:off x="7730700" y="20730250"/>
            <a:ext cx="3083400" cy="1008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-US" sz="2400" b="1">
                <a:solidFill>
                  <a:srgbClr val="336699"/>
                </a:solidFill>
              </a:rPr>
              <a:t>Contour drawing on original image</a:t>
            </a:r>
          </a:p>
        </p:txBody>
      </p:sp>
      <p:pic>
        <p:nvPicPr>
          <p:cNvPr id="123" name="Shape 123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8063949" y="14326575"/>
            <a:ext cx="2274288" cy="2008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4" name="Shape 124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13226047" y="26626150"/>
            <a:ext cx="6771952" cy="7368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5" name="Shape 125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22405344" y="18294187"/>
            <a:ext cx="8159324" cy="6578175"/>
          </a:xfrm>
          <a:prstGeom prst="rect">
            <a:avLst/>
          </a:prstGeom>
          <a:noFill/>
          <a:ln>
            <a:noFill/>
          </a:ln>
        </p:spPr>
      </p:pic>
      <p:sp>
        <p:nvSpPr>
          <p:cNvPr id="126" name="Shape 126"/>
          <p:cNvSpPr/>
          <p:nvPr/>
        </p:nvSpPr>
        <p:spPr>
          <a:xfrm rot="-5400000">
            <a:off x="17722022" y="22416677"/>
            <a:ext cx="1831500" cy="1056545"/>
          </a:xfrm>
          <a:custGeom>
            <a:avLst/>
            <a:gdLst/>
            <a:ahLst/>
            <a:cxnLst/>
            <a:rect l="0" t="0" r="0" b="0"/>
            <a:pathLst>
              <a:path w="29874" h="60896" extrusionOk="0">
                <a:moveTo>
                  <a:pt x="29874" y="60896"/>
                </a:moveTo>
                <a:lnTo>
                  <a:pt x="0" y="60896"/>
                </a:lnTo>
                <a:lnTo>
                  <a:pt x="0" y="0"/>
                </a:lnTo>
              </a:path>
            </a:pathLst>
          </a:custGeom>
          <a:noFill/>
          <a:ln w="38100" cap="flat" cmpd="sng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sp>
      <p:cxnSp>
        <p:nvCxnSpPr>
          <p:cNvPr id="129" name="Shape 129"/>
          <p:cNvCxnSpPr/>
          <p:nvPr/>
        </p:nvCxnSpPr>
        <p:spPr>
          <a:xfrm>
            <a:off x="14704575" y="18086625"/>
            <a:ext cx="0" cy="134790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130" name="Shape 130"/>
          <p:cNvCxnSpPr/>
          <p:nvPr/>
        </p:nvCxnSpPr>
        <p:spPr>
          <a:xfrm>
            <a:off x="18288000" y="18049850"/>
            <a:ext cx="0" cy="138480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sp>
        <p:nvSpPr>
          <p:cNvPr id="131" name="Shape 131"/>
          <p:cNvSpPr/>
          <p:nvPr/>
        </p:nvSpPr>
        <p:spPr>
          <a:xfrm flipH="1">
            <a:off x="14623800" y="22668325"/>
            <a:ext cx="3457500" cy="2091600"/>
          </a:xfrm>
          <a:prstGeom prst="cube">
            <a:avLst>
              <a:gd name="adj" fmla="val 8304"/>
            </a:avLst>
          </a:prstGeom>
          <a:gradFill>
            <a:gsLst>
              <a:gs pos="0">
                <a:srgbClr val="FFFFFF"/>
              </a:gs>
              <a:gs pos="100000">
                <a:srgbClr val="B3B3B3"/>
              </a:gs>
            </a:gsLst>
            <a:path path="circle">
              <a:fillToRect l="50000" t="50000" r="50000" b="50000"/>
            </a:path>
            <a:tileRect/>
          </a:gradFill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endParaRPr sz="4100" b="1">
              <a:solidFill>
                <a:srgbClr val="336699"/>
              </a:solidFill>
            </a:endParaRPr>
          </a:p>
        </p:txBody>
      </p:sp>
      <p:pic>
        <p:nvPicPr>
          <p:cNvPr id="132" name="Shape 132"/>
          <p:cNvPicPr preferRelativeResize="0"/>
          <p:nvPr/>
        </p:nvPicPr>
        <p:blipFill>
          <a:blip r:embed="rId14">
            <a:alphaModFix/>
          </a:blip>
          <a:stretch>
            <a:fillRect/>
          </a:stretch>
        </p:blipFill>
        <p:spPr>
          <a:xfrm>
            <a:off x="14817850" y="22841225"/>
            <a:ext cx="3263448" cy="1918698"/>
          </a:xfrm>
          <a:prstGeom prst="rect">
            <a:avLst/>
          </a:prstGeom>
          <a:noFill/>
          <a:ln>
            <a:noFill/>
          </a:ln>
        </p:spPr>
      </p:pic>
      <p:sp>
        <p:nvSpPr>
          <p:cNvPr id="133" name="Shape 133"/>
          <p:cNvSpPr/>
          <p:nvPr/>
        </p:nvSpPr>
        <p:spPr>
          <a:xfrm>
            <a:off x="1811950" y="25922275"/>
            <a:ext cx="9249000" cy="651300"/>
          </a:xfrm>
          <a:prstGeom prst="rect">
            <a:avLst/>
          </a:prstGeom>
          <a:solidFill>
            <a:srgbClr val="4A86E8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-US" sz="4100" b="1">
                <a:solidFill>
                  <a:srgbClr val="FFFFFF"/>
                </a:solidFill>
              </a:rPr>
              <a:t>Requirements</a:t>
            </a:r>
          </a:p>
        </p:txBody>
      </p:sp>
      <p:sp>
        <p:nvSpPr>
          <p:cNvPr id="134" name="Shape 134"/>
          <p:cNvSpPr/>
          <p:nvPr/>
        </p:nvSpPr>
        <p:spPr>
          <a:xfrm>
            <a:off x="1811950" y="13004975"/>
            <a:ext cx="9249000" cy="651300"/>
          </a:xfrm>
          <a:prstGeom prst="rect">
            <a:avLst/>
          </a:prstGeom>
          <a:solidFill>
            <a:srgbClr val="4A86E8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-US" sz="4100" b="1">
                <a:solidFill>
                  <a:srgbClr val="FFFFFF"/>
                </a:solidFill>
              </a:rPr>
              <a:t>Features of Interest</a:t>
            </a:r>
          </a:p>
        </p:txBody>
      </p:sp>
      <p:sp>
        <p:nvSpPr>
          <p:cNvPr id="135" name="Shape 135"/>
          <p:cNvSpPr/>
          <p:nvPr/>
        </p:nvSpPr>
        <p:spPr>
          <a:xfrm>
            <a:off x="1811950" y="6342075"/>
            <a:ext cx="9249000" cy="651300"/>
          </a:xfrm>
          <a:prstGeom prst="rect">
            <a:avLst/>
          </a:prstGeom>
          <a:solidFill>
            <a:srgbClr val="4A86E8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-US" sz="4100" b="1">
                <a:solidFill>
                  <a:srgbClr val="FFFFFF"/>
                </a:solidFill>
              </a:rPr>
              <a:t>Problem</a:t>
            </a:r>
          </a:p>
        </p:txBody>
      </p:sp>
      <p:sp>
        <p:nvSpPr>
          <p:cNvPr id="136" name="Shape 136"/>
          <p:cNvSpPr/>
          <p:nvPr/>
        </p:nvSpPr>
        <p:spPr>
          <a:xfrm>
            <a:off x="11834700" y="6342075"/>
            <a:ext cx="9249000" cy="651300"/>
          </a:xfrm>
          <a:prstGeom prst="rect">
            <a:avLst/>
          </a:prstGeom>
          <a:solidFill>
            <a:srgbClr val="4A86E8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-US" sz="4100" b="1">
                <a:solidFill>
                  <a:srgbClr val="FFFFFF"/>
                </a:solidFill>
              </a:rPr>
              <a:t>Solution</a:t>
            </a:r>
          </a:p>
        </p:txBody>
      </p:sp>
      <p:sp>
        <p:nvSpPr>
          <p:cNvPr id="137" name="Shape 137"/>
          <p:cNvSpPr/>
          <p:nvPr/>
        </p:nvSpPr>
        <p:spPr>
          <a:xfrm>
            <a:off x="11834700" y="12981900"/>
            <a:ext cx="9249000" cy="651300"/>
          </a:xfrm>
          <a:prstGeom prst="rect">
            <a:avLst/>
          </a:prstGeom>
          <a:solidFill>
            <a:srgbClr val="4A86E8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-US" sz="4100" b="1">
                <a:solidFill>
                  <a:srgbClr val="FFFFFF"/>
                </a:solidFill>
              </a:rPr>
              <a:t>System Design</a:t>
            </a:r>
          </a:p>
        </p:txBody>
      </p:sp>
      <p:sp>
        <p:nvSpPr>
          <p:cNvPr id="138" name="Shape 138"/>
          <p:cNvSpPr/>
          <p:nvPr/>
        </p:nvSpPr>
        <p:spPr>
          <a:xfrm>
            <a:off x="11836225" y="25948525"/>
            <a:ext cx="9249000" cy="651300"/>
          </a:xfrm>
          <a:prstGeom prst="rect">
            <a:avLst/>
          </a:prstGeom>
          <a:solidFill>
            <a:srgbClr val="4A86E8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-US" sz="4100" b="1">
                <a:solidFill>
                  <a:srgbClr val="FFFFFF"/>
                </a:solidFill>
              </a:rPr>
              <a:t>System Design</a:t>
            </a:r>
          </a:p>
        </p:txBody>
      </p:sp>
      <p:sp>
        <p:nvSpPr>
          <p:cNvPr id="139" name="Shape 139"/>
          <p:cNvSpPr/>
          <p:nvPr/>
        </p:nvSpPr>
        <p:spPr>
          <a:xfrm>
            <a:off x="11834700" y="35026150"/>
            <a:ext cx="9249000" cy="651300"/>
          </a:xfrm>
          <a:prstGeom prst="rect">
            <a:avLst/>
          </a:prstGeom>
          <a:solidFill>
            <a:srgbClr val="4A86E8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-US" sz="4100" b="1">
                <a:solidFill>
                  <a:srgbClr val="FFFFFF"/>
                </a:solidFill>
              </a:rPr>
              <a:t>Summary</a:t>
            </a:r>
          </a:p>
        </p:txBody>
      </p:sp>
      <p:sp>
        <p:nvSpPr>
          <p:cNvPr id="140" name="Shape 140"/>
          <p:cNvSpPr/>
          <p:nvPr/>
        </p:nvSpPr>
        <p:spPr>
          <a:xfrm>
            <a:off x="21857450" y="35011037"/>
            <a:ext cx="9249000" cy="651300"/>
          </a:xfrm>
          <a:prstGeom prst="rect">
            <a:avLst/>
          </a:prstGeom>
          <a:solidFill>
            <a:srgbClr val="4A86E8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-US" sz="4100" b="1">
                <a:solidFill>
                  <a:srgbClr val="FFFFFF"/>
                </a:solidFill>
              </a:rPr>
              <a:t>Acknowledgements</a:t>
            </a:r>
          </a:p>
        </p:txBody>
      </p:sp>
      <p:sp>
        <p:nvSpPr>
          <p:cNvPr id="141" name="Shape 141"/>
          <p:cNvSpPr/>
          <p:nvPr/>
        </p:nvSpPr>
        <p:spPr>
          <a:xfrm>
            <a:off x="21860500" y="25898912"/>
            <a:ext cx="9249000" cy="651300"/>
          </a:xfrm>
          <a:prstGeom prst="rect">
            <a:avLst/>
          </a:prstGeom>
          <a:solidFill>
            <a:srgbClr val="4A86E8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-US" sz="4100" b="1">
                <a:solidFill>
                  <a:srgbClr val="FFFFFF"/>
                </a:solidFill>
              </a:rPr>
              <a:t>Implementation</a:t>
            </a:r>
          </a:p>
        </p:txBody>
      </p:sp>
      <p:sp>
        <p:nvSpPr>
          <p:cNvPr id="142" name="Shape 142"/>
          <p:cNvSpPr/>
          <p:nvPr/>
        </p:nvSpPr>
        <p:spPr>
          <a:xfrm>
            <a:off x="21857450" y="12967037"/>
            <a:ext cx="9249000" cy="651300"/>
          </a:xfrm>
          <a:prstGeom prst="rect">
            <a:avLst/>
          </a:prstGeom>
          <a:solidFill>
            <a:srgbClr val="4A86E8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-US" sz="4100" b="1">
                <a:solidFill>
                  <a:srgbClr val="FFFFFF"/>
                </a:solidFill>
              </a:rPr>
              <a:t>Navigator</a:t>
            </a:r>
          </a:p>
        </p:txBody>
      </p:sp>
      <p:sp>
        <p:nvSpPr>
          <p:cNvPr id="143" name="Shape 143"/>
          <p:cNvSpPr/>
          <p:nvPr/>
        </p:nvSpPr>
        <p:spPr>
          <a:xfrm>
            <a:off x="21857450" y="6342062"/>
            <a:ext cx="9249000" cy="651300"/>
          </a:xfrm>
          <a:prstGeom prst="rect">
            <a:avLst/>
          </a:prstGeom>
          <a:solidFill>
            <a:srgbClr val="4A86E8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-US" sz="4100" b="1">
                <a:solidFill>
                  <a:srgbClr val="FFFFFF"/>
                </a:solidFill>
              </a:rPr>
              <a:t>Current System</a:t>
            </a:r>
          </a:p>
        </p:txBody>
      </p:sp>
      <p:cxnSp>
        <p:nvCxnSpPr>
          <p:cNvPr id="128" name="Shape 128"/>
          <p:cNvCxnSpPr/>
          <p:nvPr/>
        </p:nvCxnSpPr>
        <p:spPr>
          <a:xfrm>
            <a:off x="16628275" y="18066150"/>
            <a:ext cx="0" cy="474120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sp>
        <p:nvSpPr>
          <p:cNvPr id="127" name="Shape 127"/>
          <p:cNvSpPr/>
          <p:nvPr/>
        </p:nvSpPr>
        <p:spPr>
          <a:xfrm rot="5400000" flipH="1">
            <a:off x="13237529" y="22405628"/>
            <a:ext cx="1845316" cy="1092474"/>
          </a:xfrm>
          <a:custGeom>
            <a:avLst/>
            <a:gdLst/>
            <a:ahLst/>
            <a:cxnLst/>
            <a:rect l="0" t="0" r="0" b="0"/>
            <a:pathLst>
              <a:path w="29874" h="60896" extrusionOk="0">
                <a:moveTo>
                  <a:pt x="29874" y="60896"/>
                </a:moveTo>
                <a:lnTo>
                  <a:pt x="0" y="60896"/>
                </a:lnTo>
                <a:lnTo>
                  <a:pt x="0" y="0"/>
                </a:lnTo>
              </a:path>
            </a:pathLst>
          </a:custGeom>
          <a:noFill/>
          <a:ln w="38100" cap="flat" cmpd="sng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sp>
    </p:spTree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443</Words>
  <Application>Microsoft Office PowerPoint</Application>
  <PresentationFormat>Custom</PresentationFormat>
  <Paragraphs>67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Times New Roman</vt:lpstr>
      <vt:lpstr>Diseño predeterminado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sean r monroe</cp:lastModifiedBy>
  <cp:revision>1</cp:revision>
  <dcterms:modified xsi:type="dcterms:W3CDTF">2017-07-17T19:27:04Z</dcterms:modified>
</cp:coreProperties>
</file>