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Shape 25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8" name="Shape 25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59" name="Shape 259"/>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Shape 2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4" name="Shape 26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65" name="Shape 26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Shape 2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71" name="Shape 2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72" name="Shape 27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5" name="Shape 275"/>
        <p:cNvGrpSpPr/>
        <p:nvPr/>
      </p:nvGrpSpPr>
      <p:grpSpPr>
        <a:xfrm>
          <a:off x="0" y="0"/>
          <a:ext cx="0" cy="0"/>
          <a:chOff x="0" y="0"/>
          <a:chExt cx="0" cy="0"/>
        </a:xfrm>
      </p:grpSpPr>
      <p:sp>
        <p:nvSpPr>
          <p:cNvPr id="276" name="Shape 2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7" name="Shape 27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78" name="Shape 27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Shape 2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4" name="Shape 28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85" name="Shape 28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Shape 2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1" name="Shape 29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92" name="Shape 29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Shape 2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98" name="Shape 29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99" name="Shape 299"/>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Shape 3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06" name="Shape 30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07" name="Shape 30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Shape 3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13" name="Shape 31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14" name="Shape 31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8" name="Shape 318"/>
        <p:cNvGrpSpPr/>
        <p:nvPr/>
      </p:nvGrpSpPr>
      <p:grpSpPr>
        <a:xfrm>
          <a:off x="0" y="0"/>
          <a:ext cx="0" cy="0"/>
          <a:chOff x="0" y="0"/>
          <a:chExt cx="0" cy="0"/>
        </a:xfrm>
      </p:grpSpPr>
      <p:sp>
        <p:nvSpPr>
          <p:cNvPr id="319" name="Shape 3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0" name="Shape 32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21" name="Shape 32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4" name="Shape 15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5" name="Shape 15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Shape 3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7" name="Shape 32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28" name="Shape 32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34" name="Shape 33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35" name="Shape 33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Shape 3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45" name="Shape 34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46" name="Shape 346"/>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Shape 3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52" name="Shape 35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53" name="Shape 35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Shape 3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60" name="Shape 36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61" name="Shape 36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1" name="Shape 371"/>
        <p:cNvGrpSpPr/>
        <p:nvPr/>
      </p:nvGrpSpPr>
      <p:grpSpPr>
        <a:xfrm>
          <a:off x="0" y="0"/>
          <a:ext cx="0" cy="0"/>
          <a:chOff x="0" y="0"/>
          <a:chExt cx="0" cy="0"/>
        </a:xfrm>
      </p:grpSpPr>
      <p:sp>
        <p:nvSpPr>
          <p:cNvPr id="372" name="Shape 3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3" name="Shape 37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74" name="Shape 37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4" name="Shape 16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5" name="Shape 16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Shape 17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5" name="Shape 17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6" name="Shape 17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0" name="Shape 22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1" name="Shape 22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Shape 2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7" name="Shape 22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228" name="Shape 22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4" name="Shape 23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5" name="Shape 23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Shape 2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1" name="Shape 24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42" name="Shape 242"/>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8" name="Shape 24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49" name="Shape 249"/>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3.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4.png"/><Relationship Id="rId4" Type="http://schemas.openxmlformats.org/officeDocument/2006/relationships/image" Target="../media/image25.png"/><Relationship Id="rId5"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jpg"/><Relationship Id="rId4" Type="http://schemas.openxmlformats.org/officeDocument/2006/relationships/image" Target="../media/image13.jpg"/><Relationship Id="rId5" Type="http://schemas.openxmlformats.org/officeDocument/2006/relationships/image" Target="../media/image2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4.jpg"/><Relationship Id="rId4" Type="http://schemas.openxmlformats.org/officeDocument/2006/relationships/image" Target="../media/image31.jpg"/><Relationship Id="rId5" Type="http://schemas.openxmlformats.org/officeDocument/2006/relationships/image" Target="../media/image2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7.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6.gif"/><Relationship Id="rId4" Type="http://schemas.openxmlformats.org/officeDocument/2006/relationships/image" Target="../media/image39.gif"/><Relationship Id="rId5" Type="http://schemas.openxmlformats.org/officeDocument/2006/relationships/image" Target="../media/image40.png"/><Relationship Id="rId6" Type="http://schemas.openxmlformats.org/officeDocument/2006/relationships/image" Target="../media/image41.gif"/><Relationship Id="rId7" Type="http://schemas.openxmlformats.org/officeDocument/2006/relationships/image" Target="../media/image38.gif"/><Relationship Id="rId8"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6.gif"/><Relationship Id="rId4" Type="http://schemas.openxmlformats.org/officeDocument/2006/relationships/image" Target="../media/image39.gif"/><Relationship Id="rId5" Type="http://schemas.openxmlformats.org/officeDocument/2006/relationships/image" Target="../media/image40.png"/><Relationship Id="rId6" Type="http://schemas.openxmlformats.org/officeDocument/2006/relationships/image" Target="../media/image41.gif"/><Relationship Id="rId7" Type="http://schemas.openxmlformats.org/officeDocument/2006/relationships/image" Target="../media/image38.gif"/><Relationship Id="rId8" Type="http://schemas.openxmlformats.org/officeDocument/2006/relationships/image" Target="../media/image4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jpg"/><Relationship Id="rId4" Type="http://schemas.openxmlformats.org/officeDocument/2006/relationships/image" Target="../media/image14.jpg"/><Relationship Id="rId5" Type="http://schemas.openxmlformats.org/officeDocument/2006/relationships/image" Target="../media/image12.jpg"/><Relationship Id="rId6" Type="http://schemas.openxmlformats.org/officeDocument/2006/relationships/image" Target="../media/image11.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2.png"/><Relationship Id="rId4" Type="http://schemas.openxmlformats.org/officeDocument/2006/relationships/image" Target="../media/image30.png"/><Relationship Id="rId5" Type="http://schemas.openxmlformats.org/officeDocument/2006/relationships/image" Target="../media/image26.png"/><Relationship Id="rId6" Type="http://schemas.openxmlformats.org/officeDocument/2006/relationships/image" Target="../media/image32.png"/><Relationship Id="rId7"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Agricultural Robotics 3.0</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Christian Silva, Sean Monroe</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a:t>
            </a:r>
            <a:r>
              <a:rPr lang="en-US" sz="2500"/>
              <a:t>Leonardo Bobadilla</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Summer 2017</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pic>
        <p:nvPicPr>
          <p:cNvPr id="261" name="Shape 261"/>
          <p:cNvPicPr preferRelativeResize="0"/>
          <p:nvPr/>
        </p:nvPicPr>
        <p:blipFill>
          <a:blip r:embed="rId3">
            <a:alphaModFix/>
          </a:blip>
          <a:stretch>
            <a:fillRect/>
          </a:stretch>
        </p:blipFill>
        <p:spPr>
          <a:xfrm>
            <a:off x="1668000" y="746950"/>
            <a:ext cx="5807999" cy="4682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 name="Shape 266"/>
        <p:cNvGrpSpPr/>
        <p:nvPr/>
      </p:nvGrpSpPr>
      <p:grpSpPr>
        <a:xfrm>
          <a:off x="0" y="0"/>
          <a:ext cx="0" cy="0"/>
          <a:chOff x="0" y="0"/>
          <a:chExt cx="0" cy="0"/>
        </a:xfrm>
      </p:grpSpPr>
      <p:sp>
        <p:nvSpPr>
          <p:cNvPr id="267" name="Shape 26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User Stor</a:t>
            </a:r>
            <a:r>
              <a:rPr lang="en-US" sz="3000"/>
              <a:t>y #289- GPS map</a:t>
            </a:r>
          </a:p>
        </p:txBody>
      </p:sp>
      <p:sp>
        <p:nvSpPr>
          <p:cNvPr id="268" name="Shape 26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spcBef>
                <a:spcPts val="0"/>
              </a:spcBef>
              <a:buClr>
                <a:schemeClr val="dk1"/>
              </a:buClr>
              <a:buSzPct val="61111"/>
              <a:buFont typeface="Arial"/>
              <a:buNone/>
            </a:pPr>
            <a:r>
              <a:rPr lang="en-US"/>
              <a:t>Description: </a:t>
            </a:r>
          </a:p>
          <a:p>
            <a:pPr indent="-69850" lvl="0" marL="0" rtl="0">
              <a:spcBef>
                <a:spcPts val="0"/>
              </a:spcBef>
              <a:buClr>
                <a:schemeClr val="dk1"/>
              </a:buClr>
              <a:buSzPct val="61111"/>
              <a:buFont typeface="Arial"/>
              <a:buNone/>
            </a:pPr>
            <a:r>
              <a:rPr lang="en-US" sz="1800">
                <a:solidFill>
                  <a:srgbClr val="001D4D"/>
                </a:solidFill>
              </a:rPr>
              <a:t>As a drone user, I want to be given a map with which I can interact and give the drone locations to move so that I can visually determine regions the drone should survey.</a:t>
            </a:r>
          </a:p>
          <a:p>
            <a:pPr indent="-69850" lvl="0" marL="0" rtl="0">
              <a:spcBef>
                <a:spcPts val="0"/>
              </a:spcBef>
              <a:buClr>
                <a:schemeClr val="dk1"/>
              </a:buClr>
              <a:buSzPct val="50000"/>
              <a:buFont typeface="Arial"/>
              <a:buNone/>
            </a:pPr>
            <a:r>
              <a:rPr lang="en-US"/>
              <a:t>Acceptance Criteria:</a:t>
            </a:r>
          </a:p>
          <a:p>
            <a:pPr indent="-342900" lvl="0" marL="457200" rtl="0">
              <a:spcBef>
                <a:spcPts val="0"/>
              </a:spcBef>
              <a:buClr>
                <a:srgbClr val="001D4D"/>
              </a:buClr>
              <a:buSzPct val="100000"/>
              <a:buFont typeface="Trebuchet MS"/>
              <a:buAutoNum type="arabicPeriod"/>
            </a:pPr>
            <a:r>
              <a:rPr lang="en-US" sz="1800">
                <a:solidFill>
                  <a:srgbClr val="001D4D"/>
                </a:solidFill>
              </a:rPr>
              <a:t>Fully integrated into GUI</a:t>
            </a:r>
          </a:p>
          <a:p>
            <a:pPr indent="-342900" lvl="0" marL="457200" rtl="0">
              <a:spcBef>
                <a:spcPts val="0"/>
              </a:spcBef>
              <a:buClr>
                <a:srgbClr val="001D4D"/>
              </a:buClr>
              <a:buSzPct val="100000"/>
              <a:buFont typeface="Trebuchet MS"/>
              <a:buAutoNum type="arabicPeriod"/>
            </a:pPr>
            <a:r>
              <a:rPr lang="en-US" sz="1800">
                <a:solidFill>
                  <a:srgbClr val="001D4D"/>
                </a:solidFill>
              </a:rPr>
              <a:t>“Box drawing” to provide the drone with a region of interest (ROI)</a:t>
            </a:r>
          </a:p>
          <a:p>
            <a:pPr indent="-342900" lvl="0" marL="457200" rtl="0">
              <a:spcBef>
                <a:spcPts val="0"/>
              </a:spcBef>
              <a:buClr>
                <a:srgbClr val="001D4D"/>
              </a:buClr>
              <a:buSzPct val="100000"/>
              <a:buFont typeface="Trebuchet MS"/>
              <a:buAutoNum type="arabicPeriod"/>
            </a:pPr>
            <a:r>
              <a:rPr lang="en-US" sz="1800">
                <a:solidFill>
                  <a:srgbClr val="001D4D"/>
                </a:solidFill>
              </a:rPr>
              <a:t>Uses Google API to provide or derive GPS coordinates</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pic>
        <p:nvPicPr>
          <p:cNvPr descr="user_pathing.gif" id="274" name="Shape 274"/>
          <p:cNvPicPr preferRelativeResize="0"/>
          <p:nvPr/>
        </p:nvPicPr>
        <p:blipFill>
          <a:blip r:embed="rId3">
            <a:alphaModFix/>
          </a:blip>
          <a:stretch>
            <a:fillRect/>
          </a:stretch>
        </p:blipFill>
        <p:spPr>
          <a:xfrm>
            <a:off x="458699" y="1264137"/>
            <a:ext cx="8226599" cy="36378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Shape 28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User Stor</a:t>
            </a:r>
            <a:r>
              <a:rPr lang="en-US" sz="3000"/>
              <a:t>y #289- GPS map</a:t>
            </a:r>
          </a:p>
        </p:txBody>
      </p:sp>
      <p:pic>
        <p:nvPicPr>
          <p:cNvPr id="281" name="Shape 281"/>
          <p:cNvPicPr preferRelativeResize="0"/>
          <p:nvPr/>
        </p:nvPicPr>
        <p:blipFill>
          <a:blip r:embed="rId3">
            <a:alphaModFix/>
          </a:blip>
          <a:stretch>
            <a:fillRect/>
          </a:stretch>
        </p:blipFill>
        <p:spPr>
          <a:xfrm>
            <a:off x="1311462" y="1578225"/>
            <a:ext cx="6519424" cy="4388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Shape 28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User Stor</a:t>
            </a:r>
            <a:r>
              <a:rPr lang="en-US" sz="3000"/>
              <a:t>y #262- GPS coordinate and sensor data</a:t>
            </a:r>
            <a:r>
              <a:rPr lang="en-US"/>
              <a:t> </a:t>
            </a:r>
          </a:p>
        </p:txBody>
      </p:sp>
      <p:sp>
        <p:nvSpPr>
          <p:cNvPr id="288" name="Shape 28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Description: </a:t>
            </a:r>
          </a:p>
          <a:p>
            <a:pPr indent="0" lvl="0" marL="0" marR="0" rtl="0" algn="l">
              <a:spcBef>
                <a:spcPts val="2000"/>
              </a:spcBef>
              <a:spcAft>
                <a:spcPts val="0"/>
              </a:spcAft>
              <a:buNone/>
            </a:pPr>
            <a:r>
              <a:rPr lang="en-US" sz="1800"/>
              <a:t>As a drone programmer, I want the drone to acquire its GPS coordinates and compass heading, accelerometer data, and gyroscope data </a:t>
            </a:r>
            <a:r>
              <a:rPr lang="en-US" sz="1800">
                <a:solidFill>
                  <a:srgbClr val="001D4D"/>
                </a:solidFill>
              </a:rPr>
              <a:t>so that I can successfully pilot the drone.</a:t>
            </a:r>
          </a:p>
          <a:p>
            <a:pPr indent="0" lvl="0" marL="0" marR="0" rtl="0" algn="l">
              <a:spcBef>
                <a:spcPts val="2000"/>
              </a:spcBef>
              <a:spcAft>
                <a:spcPts val="0"/>
              </a:spcAft>
              <a:buNone/>
            </a:pPr>
            <a:r>
              <a:rPr lang="en-US"/>
              <a:t>Acceptance Criteria:</a:t>
            </a:r>
          </a:p>
          <a:p>
            <a:pPr indent="-342900" lvl="0" marL="457200" marR="0" rtl="0" algn="l">
              <a:spcBef>
                <a:spcPts val="2000"/>
              </a:spcBef>
              <a:spcAft>
                <a:spcPts val="0"/>
              </a:spcAft>
              <a:buSzPct val="100000"/>
              <a:buFont typeface="Trebuchet MS"/>
              <a:buAutoNum type="arabicPeriod"/>
            </a:pPr>
            <a:r>
              <a:rPr lang="en-US" sz="1800"/>
              <a:t>Clear, sunny weather</a:t>
            </a:r>
          </a:p>
          <a:p>
            <a:pPr indent="-342900" lvl="0" marL="457200" marR="0" rtl="0" algn="l">
              <a:spcBef>
                <a:spcPts val="2000"/>
              </a:spcBef>
              <a:spcAft>
                <a:spcPts val="0"/>
              </a:spcAft>
              <a:buSzPct val="100000"/>
              <a:buFont typeface="Trebuchet MS"/>
              <a:buAutoNum type="arabicPeriod"/>
            </a:pPr>
            <a:r>
              <a:rPr lang="en-US" sz="1800"/>
              <a:t>Open area with no buildings or obstacles</a:t>
            </a:r>
          </a:p>
          <a:p>
            <a:pPr indent="0" lvl="0" marL="0" marR="0" rtl="0" algn="l">
              <a:spcBef>
                <a:spcPts val="2000"/>
              </a:spcBef>
              <a:spcAft>
                <a:spcPts val="0"/>
              </a:spcAft>
              <a:buNone/>
            </a:pPr>
            <a:r>
              <a:t/>
            </a:r>
            <a:endParaRPr sz="18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sp>
        <p:nvSpPr>
          <p:cNvPr id="294" name="Shape 29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User Stor</a:t>
            </a:r>
            <a:r>
              <a:rPr lang="en-US" sz="3000"/>
              <a:t>y #264- Flight controller</a:t>
            </a:r>
          </a:p>
        </p:txBody>
      </p:sp>
      <p:sp>
        <p:nvSpPr>
          <p:cNvPr id="295" name="Shape 29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spcBef>
                <a:spcPts val="0"/>
              </a:spcBef>
              <a:buClr>
                <a:schemeClr val="dk1"/>
              </a:buClr>
              <a:buSzPct val="50000"/>
              <a:buFont typeface="Arial"/>
              <a:buNone/>
            </a:pPr>
            <a:r>
              <a:rPr lang="en-US"/>
              <a:t>Description: </a:t>
            </a:r>
          </a:p>
          <a:p>
            <a:pPr indent="-69850" lvl="0" marL="0" rtl="0">
              <a:spcBef>
                <a:spcPts val="0"/>
              </a:spcBef>
              <a:buClr>
                <a:schemeClr val="dk1"/>
              </a:buClr>
              <a:buSzPct val="61111"/>
              <a:buFont typeface="Arial"/>
              <a:buNone/>
            </a:pPr>
            <a:r>
              <a:rPr lang="en-US" sz="1800">
                <a:solidFill>
                  <a:srgbClr val="001D4D"/>
                </a:solidFill>
              </a:rPr>
              <a:t>As a drone user, I want to have a graphical interface with the drone so that I can send it commands through button selections, view real-time sensor data, and see live video so that I can more effectively pilot the drone.</a:t>
            </a:r>
          </a:p>
          <a:p>
            <a:pPr indent="0" lvl="0" marL="0" rtl="0">
              <a:spcBef>
                <a:spcPts val="0"/>
              </a:spcBef>
              <a:buNone/>
            </a:pPr>
            <a:r>
              <a:rPr lang="en-US"/>
              <a:t>Acceptance Criteria:</a:t>
            </a:r>
          </a:p>
          <a:p>
            <a:pPr indent="-342900" lvl="0" marL="457200" rtl="0">
              <a:spcBef>
                <a:spcPts val="0"/>
              </a:spcBef>
              <a:buClr>
                <a:srgbClr val="001D4D"/>
              </a:buClr>
              <a:buSzPct val="100000"/>
              <a:buFont typeface="Trebuchet MS"/>
              <a:buAutoNum type="arabicPeriod"/>
            </a:pPr>
            <a:r>
              <a:rPr lang="en-US" sz="1800">
                <a:solidFill>
                  <a:srgbClr val="001D4D"/>
                </a:solidFill>
              </a:rPr>
              <a:t>Open area with no obstacles.</a:t>
            </a:r>
          </a:p>
          <a:p>
            <a:pPr indent="-342900" lvl="0" marL="457200" rtl="0">
              <a:spcBef>
                <a:spcPts val="0"/>
              </a:spcBef>
              <a:buClr>
                <a:srgbClr val="001D4D"/>
              </a:buClr>
              <a:buSzPct val="100000"/>
              <a:buFont typeface="Trebuchet MS"/>
              <a:buAutoNum type="arabicPeriod"/>
            </a:pPr>
            <a:r>
              <a:rPr lang="en-US" sz="1800">
                <a:solidFill>
                  <a:srgbClr val="001D4D"/>
                </a:solidFill>
              </a:rPr>
              <a:t>Python 2.7</a:t>
            </a:r>
          </a:p>
          <a:p>
            <a:pPr indent="0" lvl="0" marL="0" rtl="0">
              <a:lnSpc>
                <a:spcPct val="115000"/>
              </a:lnSpc>
              <a:spcBef>
                <a:spcPts val="0"/>
              </a:spcBef>
              <a:buNone/>
            </a:pPr>
            <a:r>
              <a:t/>
            </a:r>
            <a:endParaRPr sz="1050">
              <a:solidFill>
                <a:schemeClr val="dk1"/>
              </a:solidFill>
              <a:highlight>
                <a:srgbClr val="FFFFFF"/>
              </a:highlight>
              <a:latin typeface="Arial"/>
              <a:ea typeface="Arial"/>
              <a:cs typeface="Arial"/>
              <a:sym typeface="Arial"/>
            </a:endParaRPr>
          </a:p>
          <a:p>
            <a:pPr indent="0" lvl="0" marL="0" rtl="0">
              <a:spcBef>
                <a:spcPts val="0"/>
              </a:spcBef>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pic>
        <p:nvPicPr>
          <p:cNvPr descr="controller1.png" id="301" name="Shape 301"/>
          <p:cNvPicPr preferRelativeResize="0"/>
          <p:nvPr/>
        </p:nvPicPr>
        <p:blipFill>
          <a:blip r:embed="rId3">
            <a:alphaModFix/>
          </a:blip>
          <a:stretch>
            <a:fillRect/>
          </a:stretch>
        </p:blipFill>
        <p:spPr>
          <a:xfrm>
            <a:off x="889325" y="984100"/>
            <a:ext cx="2400300" cy="3476625"/>
          </a:xfrm>
          <a:prstGeom prst="rect">
            <a:avLst/>
          </a:prstGeom>
          <a:noFill/>
          <a:ln>
            <a:noFill/>
          </a:ln>
        </p:spPr>
      </p:pic>
      <p:pic>
        <p:nvPicPr>
          <p:cNvPr descr="controller2.png" id="302" name="Shape 302"/>
          <p:cNvPicPr preferRelativeResize="0"/>
          <p:nvPr/>
        </p:nvPicPr>
        <p:blipFill>
          <a:blip r:embed="rId4">
            <a:alphaModFix/>
          </a:blip>
          <a:stretch>
            <a:fillRect/>
          </a:stretch>
        </p:blipFill>
        <p:spPr>
          <a:xfrm>
            <a:off x="2197012" y="3570875"/>
            <a:ext cx="5953125" cy="1123950"/>
          </a:xfrm>
          <a:prstGeom prst="rect">
            <a:avLst/>
          </a:prstGeom>
          <a:noFill/>
          <a:ln>
            <a:noFill/>
          </a:ln>
        </p:spPr>
      </p:pic>
      <p:pic>
        <p:nvPicPr>
          <p:cNvPr descr="controller3.png" id="303" name="Shape 303"/>
          <p:cNvPicPr preferRelativeResize="0"/>
          <p:nvPr/>
        </p:nvPicPr>
        <p:blipFill>
          <a:blip r:embed="rId5">
            <a:alphaModFix/>
          </a:blip>
          <a:stretch>
            <a:fillRect/>
          </a:stretch>
        </p:blipFill>
        <p:spPr>
          <a:xfrm>
            <a:off x="2739175" y="530875"/>
            <a:ext cx="5410975" cy="10953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Shape 30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User Stor</a:t>
            </a:r>
            <a:r>
              <a:rPr lang="en-US" sz="3000"/>
              <a:t>y #265- Drone path navigation</a:t>
            </a:r>
          </a:p>
        </p:txBody>
      </p:sp>
      <p:sp>
        <p:nvSpPr>
          <p:cNvPr id="310" name="Shape 310"/>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spcBef>
                <a:spcPts val="0"/>
              </a:spcBef>
              <a:buClr>
                <a:schemeClr val="dk1"/>
              </a:buClr>
              <a:buSzPct val="50000"/>
              <a:buFont typeface="Arial"/>
              <a:buNone/>
            </a:pPr>
            <a:r>
              <a:rPr lang="en-US"/>
              <a:t>Description: </a:t>
            </a:r>
          </a:p>
          <a:p>
            <a:pPr indent="-69850" lvl="0" marL="0" rtl="0">
              <a:spcBef>
                <a:spcPts val="0"/>
              </a:spcBef>
              <a:buClr>
                <a:schemeClr val="dk1"/>
              </a:buClr>
              <a:buSzPct val="61111"/>
              <a:buFont typeface="Arial"/>
              <a:buNone/>
            </a:pPr>
            <a:r>
              <a:rPr lang="en-US" sz="1800">
                <a:solidFill>
                  <a:srgbClr val="001D4D"/>
                </a:solidFill>
              </a:rPr>
              <a:t>As a drone programmer, I want to establish the code necessary to have the drone be able to travel a predefined path from one GPS coordinate to another so that I do not have to manually pilot the drone through a path.</a:t>
            </a:r>
          </a:p>
          <a:p>
            <a:pPr indent="-69850" lvl="0" marL="0" rtl="0">
              <a:spcBef>
                <a:spcPts val="0"/>
              </a:spcBef>
              <a:buClr>
                <a:schemeClr val="dk1"/>
              </a:buClr>
              <a:buSzPct val="50000"/>
              <a:buFont typeface="Arial"/>
              <a:buNone/>
            </a:pPr>
            <a:r>
              <a:rPr lang="en-US"/>
              <a:t>Acceptance Criteria:</a:t>
            </a:r>
          </a:p>
          <a:p>
            <a:pPr indent="-342900" lvl="0" marL="457200" rtl="0">
              <a:spcBef>
                <a:spcPts val="0"/>
              </a:spcBef>
              <a:buClr>
                <a:srgbClr val="001D4D"/>
              </a:buClr>
              <a:buSzPct val="100000"/>
              <a:buFont typeface="Trebuchet MS"/>
              <a:buAutoNum type="arabicPeriod"/>
            </a:pPr>
            <a:r>
              <a:rPr lang="en-US" sz="1800">
                <a:solidFill>
                  <a:srgbClr val="001D4D"/>
                </a:solidFill>
              </a:rPr>
              <a:t>Clear and sunny weather</a:t>
            </a:r>
          </a:p>
          <a:p>
            <a:pPr indent="-342900" lvl="0" marL="457200" rtl="0">
              <a:spcBef>
                <a:spcPts val="0"/>
              </a:spcBef>
              <a:buClr>
                <a:srgbClr val="001D4D"/>
              </a:buClr>
              <a:buSzPct val="100000"/>
              <a:buFont typeface="Trebuchet MS"/>
              <a:buAutoNum type="arabicPeriod"/>
            </a:pPr>
            <a:r>
              <a:rPr lang="en-US" sz="1800">
                <a:solidFill>
                  <a:srgbClr val="001D4D"/>
                </a:solidFill>
              </a:rPr>
              <a:t>Open area with no obstacles</a:t>
            </a:r>
          </a:p>
          <a:p>
            <a:pPr indent="-342900" lvl="0" marL="457200" rtl="0">
              <a:spcBef>
                <a:spcPts val="0"/>
              </a:spcBef>
              <a:buClr>
                <a:srgbClr val="001D4D"/>
              </a:buClr>
              <a:buSzPct val="100000"/>
              <a:buFont typeface="Trebuchet MS"/>
              <a:buAutoNum type="arabicPeriod"/>
            </a:pPr>
            <a:r>
              <a:rPr lang="en-US" sz="1800">
                <a:solidFill>
                  <a:srgbClr val="001D4D"/>
                </a:solidFill>
              </a:rPr>
              <a:t>Clear GPS signal </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 name="Shape 315"/>
        <p:cNvGrpSpPr/>
        <p:nvPr/>
      </p:nvGrpSpPr>
      <p:grpSpPr>
        <a:xfrm>
          <a:off x="0" y="0"/>
          <a:ext cx="0" cy="0"/>
          <a:chOff x="0" y="0"/>
          <a:chExt cx="0" cy="0"/>
        </a:xfrm>
      </p:grpSpPr>
      <p:pic>
        <p:nvPicPr>
          <p:cNvPr id="316" name="Shape 316"/>
          <p:cNvPicPr preferRelativeResize="0"/>
          <p:nvPr/>
        </p:nvPicPr>
        <p:blipFill>
          <a:blip r:embed="rId3">
            <a:alphaModFix/>
          </a:blip>
          <a:stretch>
            <a:fillRect/>
          </a:stretch>
        </p:blipFill>
        <p:spPr>
          <a:xfrm>
            <a:off x="848400" y="1488725"/>
            <a:ext cx="7612174" cy="4599024"/>
          </a:xfrm>
          <a:prstGeom prst="rect">
            <a:avLst/>
          </a:prstGeom>
          <a:noFill/>
          <a:ln>
            <a:noFill/>
          </a:ln>
        </p:spPr>
      </p:pic>
      <p:sp>
        <p:nvSpPr>
          <p:cNvPr id="317" name="Shape 31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User Stor</a:t>
            </a:r>
            <a:r>
              <a:rPr lang="en-US" sz="3000"/>
              <a:t>y #265- Drone path navigation</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2" name="Shape 322"/>
        <p:cNvGrpSpPr/>
        <p:nvPr/>
      </p:nvGrpSpPr>
      <p:grpSpPr>
        <a:xfrm>
          <a:off x="0" y="0"/>
          <a:ext cx="0" cy="0"/>
          <a:chOff x="0" y="0"/>
          <a:chExt cx="0" cy="0"/>
        </a:xfrm>
      </p:grpSpPr>
      <p:sp>
        <p:nvSpPr>
          <p:cNvPr id="323" name="Shape 32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User Stor</a:t>
            </a:r>
            <a:r>
              <a:rPr lang="en-US" sz="3000"/>
              <a:t>y #290- Integrate sensor data into controls</a:t>
            </a:r>
          </a:p>
        </p:txBody>
      </p:sp>
      <p:sp>
        <p:nvSpPr>
          <p:cNvPr id="324" name="Shape 32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spcBef>
                <a:spcPts val="0"/>
              </a:spcBef>
              <a:buClr>
                <a:schemeClr val="dk1"/>
              </a:buClr>
              <a:buSzPct val="50000"/>
              <a:buFont typeface="Arial"/>
              <a:buNone/>
            </a:pPr>
            <a:r>
              <a:rPr lang="en-US"/>
              <a:t>Description: </a:t>
            </a:r>
          </a:p>
          <a:p>
            <a:pPr indent="-69850" lvl="0" marL="0" rtl="0">
              <a:spcBef>
                <a:spcPts val="0"/>
              </a:spcBef>
              <a:buClr>
                <a:schemeClr val="dk1"/>
              </a:buClr>
              <a:buSzPct val="61111"/>
              <a:buFont typeface="Arial"/>
              <a:buNone/>
            </a:pPr>
            <a:r>
              <a:rPr lang="en-US" sz="1800">
                <a:solidFill>
                  <a:srgbClr val="001D4D"/>
                </a:solidFill>
              </a:rPr>
              <a:t>As a drone programmer, I want the drone to be able to perform basic responses to its accelerometer, GPS and camera data so that I can develop mid-flight course corrections, object detection and collision avoidance.</a:t>
            </a:r>
          </a:p>
          <a:p>
            <a:pPr indent="0" lvl="0" marL="0" rtl="0">
              <a:spcBef>
                <a:spcPts val="0"/>
              </a:spcBef>
              <a:buNone/>
            </a:pPr>
            <a:r>
              <a:rPr lang="en-US"/>
              <a:t>Acceptance Criteria:</a:t>
            </a:r>
          </a:p>
          <a:p>
            <a:pPr indent="-342900" lvl="0" marL="457200" rtl="0">
              <a:spcBef>
                <a:spcPts val="0"/>
              </a:spcBef>
              <a:buClr>
                <a:srgbClr val="001D4D"/>
              </a:buClr>
              <a:buSzPct val="100000"/>
              <a:buFont typeface="Trebuchet MS"/>
              <a:buAutoNum type="arabicPeriod"/>
            </a:pPr>
            <a:r>
              <a:rPr lang="en-US" sz="1800">
                <a:solidFill>
                  <a:srgbClr val="001D4D"/>
                </a:solidFill>
              </a:rPr>
              <a:t>New waypoints inserted into current queue</a:t>
            </a:r>
          </a:p>
          <a:p>
            <a:pPr indent="-342900" lvl="0" marL="457200" rtl="0">
              <a:spcBef>
                <a:spcPts val="0"/>
              </a:spcBef>
              <a:buClr>
                <a:srgbClr val="001D4D"/>
              </a:buClr>
              <a:buSzPct val="100000"/>
              <a:buFont typeface="Trebuchet MS"/>
              <a:buAutoNum type="arabicPeriod"/>
            </a:pPr>
            <a:r>
              <a:rPr lang="en-US" sz="1800">
                <a:solidFill>
                  <a:srgbClr val="001D4D"/>
                </a:solidFill>
              </a:rPr>
              <a:t>New targets overriding current targets, with optional preservation of old target</a:t>
            </a:r>
          </a:p>
          <a:p>
            <a:pPr indent="-342900" lvl="0" marL="457200" rtl="0">
              <a:spcBef>
                <a:spcPts val="0"/>
              </a:spcBef>
              <a:buClr>
                <a:srgbClr val="001D4D"/>
              </a:buClr>
              <a:buSzPct val="100000"/>
              <a:buFont typeface="Trebuchet MS"/>
              <a:buAutoNum type="arabicPeriod"/>
            </a:pPr>
            <a:r>
              <a:rPr lang="en-US" sz="1800">
                <a:solidFill>
                  <a:srgbClr val="001D4D"/>
                </a:solidFill>
              </a:rPr>
              <a:t>Live video feed to the GUI with basic color detection</a:t>
            </a:r>
          </a:p>
          <a:p>
            <a:pPr indent="-342900" lvl="0" marL="457200" rtl="0">
              <a:spcBef>
                <a:spcPts val="0"/>
              </a:spcBef>
              <a:buClr>
                <a:srgbClr val="001D4D"/>
              </a:buClr>
              <a:buSzPct val="100000"/>
              <a:buFont typeface="Trebuchet MS"/>
              <a:buAutoNum type="arabicPeriod"/>
            </a:pPr>
            <a:r>
              <a:rPr lang="en-US" sz="1800">
                <a:solidFill>
                  <a:srgbClr val="001D4D"/>
                </a:solidFill>
              </a:rPr>
              <a:t>Manual control disengages automated control</a:t>
            </a:r>
          </a:p>
          <a:p>
            <a:pPr indent="-342900" lvl="0" marL="457200" rtl="0">
              <a:spcBef>
                <a:spcPts val="0"/>
              </a:spcBef>
              <a:buClr>
                <a:srgbClr val="001D4D"/>
              </a:buClr>
              <a:buSzPct val="100000"/>
              <a:buFont typeface="Trebuchet MS"/>
              <a:buAutoNum type="arabicPeriod"/>
            </a:pPr>
            <a:r>
              <a:rPr lang="en-US" sz="1800">
                <a:solidFill>
                  <a:srgbClr val="001D4D"/>
                </a:solidFill>
              </a:rPr>
              <a:t>Movement accommodates wind interference</a:t>
            </a:r>
          </a:p>
          <a:p>
            <a:pPr indent="0" lvl="0" marL="0" rtl="0">
              <a:spcBef>
                <a:spcPts val="0"/>
              </a:spcBef>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Shape 157"/>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sz="1800"/>
              <a:t>Improve horticultural characteristics data gathering of tropical </a:t>
            </a:r>
            <a:r>
              <a:rPr lang="en-US" sz="1800"/>
              <a:t>agriculture</a:t>
            </a:r>
            <a:r>
              <a:rPr lang="en-US" sz="1800"/>
              <a:t> to reduce production costs and environmental impacts.</a:t>
            </a:r>
          </a:p>
        </p:txBody>
      </p:sp>
      <p:sp>
        <p:nvSpPr>
          <p:cNvPr id="158" name="Shape 158"/>
          <p:cNvSpPr txBox="1"/>
          <p:nvPr>
            <p:ph idx="1" type="body"/>
          </p:nvPr>
        </p:nvSpPr>
        <p:spPr>
          <a:xfrm>
            <a:off x="779475" y="1524000"/>
            <a:ext cx="7583400" cy="44919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0" lvl="0" marL="0" marR="0" rtl="0" algn="l">
              <a:lnSpc>
                <a:spcPct val="100000"/>
              </a:lnSpc>
              <a:spcBef>
                <a:spcPts val="2000"/>
              </a:spcBef>
              <a:spcAft>
                <a:spcPts val="0"/>
              </a:spcAft>
              <a:buNone/>
            </a:pPr>
            <a:r>
              <a:t/>
            </a:r>
            <a:endParaRPr sz="1800"/>
          </a:p>
          <a:p>
            <a:pPr indent="0" lvl="0" marL="0" marR="0" rtl="0" algn="l">
              <a:lnSpc>
                <a:spcPct val="100000"/>
              </a:lnSpc>
              <a:spcBef>
                <a:spcPts val="2000"/>
              </a:spcBef>
              <a:spcAft>
                <a:spcPts val="0"/>
              </a:spcAft>
              <a:buNone/>
            </a:pPr>
            <a:r>
              <a:t/>
            </a:r>
            <a:endParaRPr sz="1800"/>
          </a:p>
          <a:p>
            <a:pPr indent="0" lvl="0" marL="0" marR="0" rtl="0" algn="l">
              <a:lnSpc>
                <a:spcPct val="100000"/>
              </a:lnSpc>
              <a:spcBef>
                <a:spcPts val="2000"/>
              </a:spcBef>
              <a:spcAft>
                <a:spcPts val="0"/>
              </a:spcAft>
              <a:buNone/>
            </a:pPr>
            <a:r>
              <a:t/>
            </a:r>
            <a:endParaRPr sz="1100"/>
          </a:p>
          <a:p>
            <a:pPr indent="0" lvl="0" marL="0" marR="0" rtl="0" algn="l">
              <a:lnSpc>
                <a:spcPct val="100000"/>
              </a:lnSpc>
              <a:spcBef>
                <a:spcPts val="2000"/>
              </a:spcBef>
              <a:spcAft>
                <a:spcPts val="0"/>
              </a:spcAft>
              <a:buNone/>
            </a:pPr>
            <a:r>
              <a:t/>
            </a:r>
            <a:endParaRPr sz="1100"/>
          </a:p>
          <a:p>
            <a:pPr indent="0" lvl="0" marL="0" marR="0" rtl="0" algn="l">
              <a:lnSpc>
                <a:spcPct val="100000"/>
              </a:lnSpc>
              <a:spcBef>
                <a:spcPts val="2000"/>
              </a:spcBef>
              <a:spcAft>
                <a:spcPts val="0"/>
              </a:spcAft>
              <a:buNone/>
            </a:pPr>
            <a:r>
              <a:t/>
            </a:r>
            <a:endParaRPr sz="1100"/>
          </a:p>
          <a:p>
            <a:pPr indent="0" lvl="0" marL="0" marR="0" rtl="0" algn="l">
              <a:lnSpc>
                <a:spcPct val="100000"/>
              </a:lnSpc>
              <a:spcBef>
                <a:spcPts val="2000"/>
              </a:spcBef>
              <a:spcAft>
                <a:spcPts val="0"/>
              </a:spcAft>
              <a:buNone/>
            </a:pPr>
            <a:r>
              <a:t/>
            </a:r>
            <a:endParaRPr sz="1100"/>
          </a:p>
          <a:p>
            <a:pPr indent="0" lvl="0" marL="0" marR="0" rtl="0" algn="l">
              <a:lnSpc>
                <a:spcPct val="100000"/>
              </a:lnSpc>
              <a:spcBef>
                <a:spcPts val="2000"/>
              </a:spcBef>
              <a:spcAft>
                <a:spcPts val="0"/>
              </a:spcAft>
              <a:buNone/>
            </a:pPr>
            <a:r>
              <a:t/>
            </a:r>
            <a:endParaRPr sz="1100"/>
          </a:p>
          <a:p>
            <a:pPr indent="0" lvl="0" marL="0" marR="0" rtl="0" algn="l">
              <a:lnSpc>
                <a:spcPct val="100000"/>
              </a:lnSpc>
              <a:spcBef>
                <a:spcPts val="0"/>
              </a:spcBef>
              <a:spcAft>
                <a:spcPts val="0"/>
              </a:spcAft>
              <a:buNone/>
            </a:pPr>
            <a:r>
              <a:t/>
            </a:r>
            <a:endParaRPr sz="1100"/>
          </a:p>
          <a:p>
            <a:pPr indent="0" lvl="0" marL="0" marR="0" rtl="0" algn="l">
              <a:lnSpc>
                <a:spcPct val="100000"/>
              </a:lnSpc>
              <a:spcBef>
                <a:spcPts val="0"/>
              </a:spcBef>
              <a:spcAft>
                <a:spcPts val="0"/>
              </a:spcAft>
              <a:buNone/>
            </a:pPr>
            <a:r>
              <a:t/>
            </a:r>
            <a:endParaRPr sz="1100"/>
          </a:p>
          <a:p>
            <a:pPr indent="-238125" lvl="0" marL="282575" marR="0" rtl="0" algn="l">
              <a:lnSpc>
                <a:spcPct val="100000"/>
              </a:lnSpc>
              <a:spcBef>
                <a:spcPts val="0"/>
              </a:spcBef>
              <a:spcAft>
                <a:spcPts val="0"/>
              </a:spcAft>
              <a:buClr>
                <a:srgbClr val="001D4D"/>
              </a:buClr>
              <a:buSzPct val="100000"/>
              <a:buFont typeface="Noto Sans Symbols"/>
              <a:buChar char="●"/>
            </a:pPr>
            <a:r>
              <a:rPr lang="en-US" sz="1100"/>
              <a:t>http://blogs.discovermagazine.com/drone360/files/2015/05/13931871659_a7188e1be8_z.jpg</a:t>
            </a:r>
          </a:p>
          <a:p>
            <a:pPr indent="-238125" lvl="0" marL="282575" marR="0" rtl="0" algn="l">
              <a:lnSpc>
                <a:spcPct val="100000"/>
              </a:lnSpc>
              <a:spcBef>
                <a:spcPts val="0"/>
              </a:spcBef>
              <a:spcAft>
                <a:spcPts val="0"/>
              </a:spcAft>
              <a:buClr>
                <a:srgbClr val="001D4D"/>
              </a:buClr>
              <a:buSzPct val="100000"/>
              <a:buFont typeface="Noto Sans Symbols"/>
              <a:buChar char="●"/>
            </a:pPr>
            <a:r>
              <a:rPr lang="en-US" sz="1100"/>
              <a:t>http://today.ucf.edu/files/2013/08/webcitrus-e1377699140828-548x365.jpg</a:t>
            </a:r>
          </a:p>
          <a:p>
            <a:pPr indent="-238125" lvl="0" marL="282575" marR="0" rtl="0" algn="l">
              <a:lnSpc>
                <a:spcPct val="100000"/>
              </a:lnSpc>
              <a:spcBef>
                <a:spcPts val="0"/>
              </a:spcBef>
              <a:spcAft>
                <a:spcPts val="0"/>
              </a:spcAft>
              <a:buClr>
                <a:srgbClr val="001D4D"/>
              </a:buClr>
              <a:buSzPct val="100000"/>
              <a:buFont typeface="Noto Sans Symbols"/>
              <a:buChar char="●"/>
            </a:pPr>
            <a:r>
              <a:rPr lang="en-US" sz="1100"/>
              <a:t>http://www.earthinstitute.columbia.edu/sitefiles/image/press_room/press_releases/2016/bauer-fertilizer.jpg</a:t>
            </a:r>
          </a:p>
        </p:txBody>
      </p:sp>
      <p:pic>
        <p:nvPicPr>
          <p:cNvPr descr="13931871659_a7188e1be8_z.jpg" id="159" name="Shape 159"/>
          <p:cNvPicPr preferRelativeResize="0"/>
          <p:nvPr/>
        </p:nvPicPr>
        <p:blipFill>
          <a:blip r:embed="rId3">
            <a:alphaModFix/>
          </a:blip>
          <a:stretch>
            <a:fillRect/>
          </a:stretch>
        </p:blipFill>
        <p:spPr>
          <a:xfrm>
            <a:off x="977575" y="1523999"/>
            <a:ext cx="3684649" cy="3604450"/>
          </a:xfrm>
          <a:prstGeom prst="rect">
            <a:avLst/>
          </a:prstGeom>
          <a:noFill/>
          <a:ln>
            <a:noFill/>
          </a:ln>
        </p:spPr>
      </p:pic>
      <p:pic>
        <p:nvPicPr>
          <p:cNvPr descr="webcitrus-e1377699140828-548x365.jpg" id="160" name="Shape 160"/>
          <p:cNvPicPr preferRelativeResize="0"/>
          <p:nvPr/>
        </p:nvPicPr>
        <p:blipFill>
          <a:blip r:embed="rId4">
            <a:alphaModFix/>
          </a:blip>
          <a:stretch>
            <a:fillRect/>
          </a:stretch>
        </p:blipFill>
        <p:spPr>
          <a:xfrm>
            <a:off x="4662225" y="1524000"/>
            <a:ext cx="3700724" cy="1754599"/>
          </a:xfrm>
          <a:prstGeom prst="rect">
            <a:avLst/>
          </a:prstGeom>
          <a:noFill/>
          <a:ln>
            <a:noFill/>
          </a:ln>
        </p:spPr>
      </p:pic>
      <p:pic>
        <p:nvPicPr>
          <p:cNvPr descr="bauer-fertilizer.jpg" id="161" name="Shape 161"/>
          <p:cNvPicPr preferRelativeResize="0"/>
          <p:nvPr/>
        </p:nvPicPr>
        <p:blipFill>
          <a:blip r:embed="rId5">
            <a:alphaModFix/>
          </a:blip>
          <a:stretch>
            <a:fillRect/>
          </a:stretch>
        </p:blipFill>
        <p:spPr>
          <a:xfrm>
            <a:off x="4662150" y="3278600"/>
            <a:ext cx="3700726" cy="184984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Shape 33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User Stor</a:t>
            </a:r>
            <a:r>
              <a:rPr lang="en-US" sz="3000"/>
              <a:t>y #290- Integrate sensor data into controls</a:t>
            </a:r>
          </a:p>
        </p:txBody>
      </p:sp>
      <p:pic>
        <p:nvPicPr>
          <p:cNvPr id="331" name="Shape 331"/>
          <p:cNvPicPr preferRelativeResize="0"/>
          <p:nvPr/>
        </p:nvPicPr>
        <p:blipFill>
          <a:blip r:embed="rId3">
            <a:alphaModFix/>
          </a:blip>
          <a:stretch>
            <a:fillRect/>
          </a:stretch>
        </p:blipFill>
        <p:spPr>
          <a:xfrm>
            <a:off x="969050" y="1369350"/>
            <a:ext cx="5100125" cy="55496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sp>
        <p:nvSpPr>
          <p:cNvPr id="337" name="Shape 33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User Stor</a:t>
            </a:r>
            <a:r>
              <a:rPr lang="en-US" sz="3000"/>
              <a:t>y #290- Integrate sensor data into controls</a:t>
            </a:r>
          </a:p>
        </p:txBody>
      </p:sp>
      <p:pic>
        <p:nvPicPr>
          <p:cNvPr id="338" name="Shape 338"/>
          <p:cNvPicPr preferRelativeResize="0"/>
          <p:nvPr/>
        </p:nvPicPr>
        <p:blipFill>
          <a:blip r:embed="rId3">
            <a:alphaModFix/>
          </a:blip>
          <a:stretch>
            <a:fillRect/>
          </a:stretch>
        </p:blipFill>
        <p:spPr>
          <a:xfrm>
            <a:off x="937299" y="1483574"/>
            <a:ext cx="2295194" cy="2018229"/>
          </a:xfrm>
          <a:prstGeom prst="rect">
            <a:avLst/>
          </a:prstGeom>
          <a:noFill/>
          <a:ln>
            <a:noFill/>
          </a:ln>
        </p:spPr>
      </p:pic>
      <p:pic>
        <p:nvPicPr>
          <p:cNvPr id="339" name="Shape 339"/>
          <p:cNvPicPr preferRelativeResize="0"/>
          <p:nvPr/>
        </p:nvPicPr>
        <p:blipFill>
          <a:blip r:embed="rId4">
            <a:alphaModFix/>
          </a:blip>
          <a:stretch>
            <a:fillRect/>
          </a:stretch>
        </p:blipFill>
        <p:spPr>
          <a:xfrm>
            <a:off x="6264100" y="3716858"/>
            <a:ext cx="2295194" cy="2018241"/>
          </a:xfrm>
          <a:prstGeom prst="rect">
            <a:avLst/>
          </a:prstGeom>
          <a:noFill/>
          <a:ln>
            <a:noFill/>
          </a:ln>
        </p:spPr>
      </p:pic>
      <p:pic>
        <p:nvPicPr>
          <p:cNvPr id="340" name="Shape 340"/>
          <p:cNvPicPr preferRelativeResize="0"/>
          <p:nvPr/>
        </p:nvPicPr>
        <p:blipFill>
          <a:blip r:embed="rId5">
            <a:alphaModFix/>
          </a:blip>
          <a:stretch>
            <a:fillRect/>
          </a:stretch>
        </p:blipFill>
        <p:spPr>
          <a:xfrm>
            <a:off x="3609975" y="2550717"/>
            <a:ext cx="2295194" cy="2018253"/>
          </a:xfrm>
          <a:prstGeom prst="rect">
            <a:avLst/>
          </a:prstGeom>
          <a:noFill/>
          <a:ln>
            <a:noFill/>
          </a:ln>
        </p:spPr>
      </p:pic>
      <p:sp>
        <p:nvSpPr>
          <p:cNvPr id="341" name="Shape 341"/>
          <p:cNvSpPr txBox="1"/>
          <p:nvPr/>
        </p:nvSpPr>
        <p:spPr>
          <a:xfrm>
            <a:off x="2848975" y="1373500"/>
            <a:ext cx="3944100" cy="855900"/>
          </a:xfrm>
          <a:prstGeom prst="rect">
            <a:avLst/>
          </a:prstGeom>
          <a:noFill/>
          <a:ln>
            <a:noFill/>
          </a:ln>
        </p:spPr>
        <p:txBody>
          <a:bodyPr anchorCtr="0" anchor="t" bIns="91425" lIns="91425" rIns="91425" tIns="91425">
            <a:noAutofit/>
          </a:bodyPr>
          <a:lstStyle/>
          <a:p>
            <a:pPr lvl="0" rtl="0" algn="ctr">
              <a:spcBef>
                <a:spcPts val="0"/>
              </a:spcBef>
              <a:buNone/>
            </a:pPr>
            <a:r>
              <a:rPr b="1" lang="en-US" sz="2400">
                <a:solidFill>
                  <a:srgbClr val="336699"/>
                </a:solidFill>
              </a:rPr>
              <a:t>Threshold mask </a:t>
            </a:r>
          </a:p>
          <a:p>
            <a:pPr lvl="0" rtl="0" algn="ctr">
              <a:spcBef>
                <a:spcPts val="0"/>
              </a:spcBef>
              <a:buClr>
                <a:schemeClr val="dk1"/>
              </a:buClr>
              <a:buSzPct val="45833"/>
              <a:buFont typeface="Arial"/>
              <a:buNone/>
            </a:pPr>
            <a:r>
              <a:rPr b="1" lang="en-US" sz="2400">
                <a:solidFill>
                  <a:srgbClr val="336699"/>
                </a:solidFill>
              </a:rPr>
              <a:t>and contour finding</a:t>
            </a:r>
            <a:br>
              <a:rPr b="1" lang="en-US" sz="2400">
                <a:solidFill>
                  <a:srgbClr val="336699"/>
                </a:solidFill>
              </a:rPr>
            </a:br>
          </a:p>
          <a:p>
            <a:pPr lvl="0">
              <a:spcBef>
                <a:spcPts val="0"/>
              </a:spcBef>
              <a:buNone/>
            </a:pPr>
            <a:r>
              <a:t/>
            </a:r>
            <a:endParaRPr/>
          </a:p>
        </p:txBody>
      </p:sp>
      <p:sp>
        <p:nvSpPr>
          <p:cNvPr id="342" name="Shape 342"/>
          <p:cNvSpPr txBox="1"/>
          <p:nvPr/>
        </p:nvSpPr>
        <p:spPr>
          <a:xfrm>
            <a:off x="2896950" y="5092850"/>
            <a:ext cx="3350100" cy="855900"/>
          </a:xfrm>
          <a:prstGeom prst="rect">
            <a:avLst/>
          </a:prstGeom>
          <a:noFill/>
          <a:ln>
            <a:noFill/>
          </a:ln>
        </p:spPr>
        <p:txBody>
          <a:bodyPr anchorCtr="0" anchor="t" bIns="91425" lIns="91425" rIns="91425" tIns="91425">
            <a:noAutofit/>
          </a:bodyPr>
          <a:lstStyle/>
          <a:p>
            <a:pPr lvl="0" rtl="0" algn="ctr">
              <a:spcBef>
                <a:spcPts val="0"/>
              </a:spcBef>
              <a:buNone/>
            </a:pPr>
            <a:r>
              <a:rPr b="1" lang="en-US" sz="2400">
                <a:solidFill>
                  <a:srgbClr val="336699"/>
                </a:solidFill>
              </a:rPr>
              <a:t>Contour drawing</a:t>
            </a:r>
          </a:p>
          <a:p>
            <a:pPr lvl="0" rtl="0" algn="ctr">
              <a:spcBef>
                <a:spcPts val="0"/>
              </a:spcBef>
              <a:buClr>
                <a:schemeClr val="dk1"/>
              </a:buClr>
              <a:buSzPct val="45833"/>
              <a:buFont typeface="Arial"/>
              <a:buNone/>
            </a:pPr>
            <a:r>
              <a:rPr b="1" lang="en-US" sz="2400">
                <a:solidFill>
                  <a:srgbClr val="336699"/>
                </a:solidFill>
              </a:rPr>
              <a:t>on original image</a:t>
            </a:r>
          </a:p>
          <a:p>
            <a:pPr lvl="0">
              <a:spcBef>
                <a:spcPts val="0"/>
              </a:spcBef>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pic>
        <p:nvPicPr>
          <p:cNvPr id="348" name="Shape 348"/>
          <p:cNvPicPr preferRelativeResize="0"/>
          <p:nvPr/>
        </p:nvPicPr>
        <p:blipFill>
          <a:blip r:embed="rId3">
            <a:alphaModFix/>
          </a:blip>
          <a:stretch>
            <a:fillRect/>
          </a:stretch>
        </p:blipFill>
        <p:spPr>
          <a:xfrm>
            <a:off x="1866337" y="921450"/>
            <a:ext cx="5411324" cy="4439749"/>
          </a:xfrm>
          <a:prstGeom prst="rect">
            <a:avLst/>
          </a:prstGeom>
          <a:noFill/>
          <a:ln>
            <a:noFill/>
          </a:ln>
        </p:spPr>
      </p:pic>
      <p:pic>
        <p:nvPicPr>
          <p:cNvPr id="349" name="Shape 349"/>
          <p:cNvPicPr preferRelativeResize="0"/>
          <p:nvPr/>
        </p:nvPicPr>
        <p:blipFill>
          <a:blip r:embed="rId4">
            <a:alphaModFix/>
          </a:blip>
          <a:stretch>
            <a:fillRect/>
          </a:stretch>
        </p:blipFill>
        <p:spPr>
          <a:xfrm>
            <a:off x="1866346" y="921450"/>
            <a:ext cx="5411300" cy="443971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sp>
        <p:nvSpPr>
          <p:cNvPr id="355" name="Shape 35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000" u="none" cap="none" strike="noStrike">
                <a:solidFill>
                  <a:srgbClr val="001D4D"/>
                </a:solidFill>
                <a:latin typeface="Trebuchet MS"/>
                <a:ea typeface="Trebuchet MS"/>
                <a:cs typeface="Trebuchet MS"/>
                <a:sym typeface="Trebuchet MS"/>
              </a:rPr>
              <a:t>Test Suites and Test Cases</a:t>
            </a:r>
          </a:p>
        </p:txBody>
      </p:sp>
      <p:sp>
        <p:nvSpPr>
          <p:cNvPr id="356" name="Shape 35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sz="1800"/>
              <a:t>Verification was performed with manual testing of the drone when in flight.</a:t>
            </a:r>
          </a:p>
        </p:txBody>
      </p:sp>
      <p:sp>
        <p:nvSpPr>
          <p:cNvPr id="357" name="Shape 357" title="20170608_141901.mp4"/>
          <p:cNvSpPr/>
          <p:nvPr/>
        </p:nvSpPr>
        <p:spPr>
          <a:xfrm>
            <a:off x="779475" y="2962775"/>
            <a:ext cx="4529450" cy="3074425"/>
          </a:xfrm>
          <a:prstGeom prst="rect">
            <a:avLst/>
          </a:prstGeom>
          <a:blipFill>
            <a:blip r:embed="rId3">
              <a:alphaModFix/>
            </a:blip>
            <a:stretch>
              <a:fillRect/>
            </a:stretch>
          </a:blipFill>
          <a:ln>
            <a:noFill/>
          </a:ln>
        </p:spPr>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sp>
        <p:nvSpPr>
          <p:cNvPr id="363" name="Shape 36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364" name="Shape 364"/>
          <p:cNvSpPr txBox="1"/>
          <p:nvPr>
            <p:ph idx="1" type="body"/>
          </p:nvPr>
        </p:nvSpPr>
        <p:spPr>
          <a:xfrm>
            <a:off x="1178520" y="2612525"/>
            <a:ext cx="4974300" cy="25422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None/>
            </a:pPr>
            <a:r>
              <a:rPr lang="en-US"/>
              <a:t>A Pythonic Drone System</a:t>
            </a:r>
          </a:p>
          <a:p>
            <a:pPr indent="0" lvl="0" marL="0" marR="0" rtl="0" algn="l">
              <a:spcBef>
                <a:spcPts val="0"/>
              </a:spcBef>
              <a:spcAft>
                <a:spcPts val="0"/>
              </a:spcAft>
              <a:buNone/>
            </a:pPr>
            <a:r>
              <a:t/>
            </a:r>
            <a:endParaRPr/>
          </a:p>
          <a:p>
            <a:pPr lvl="1" marR="0" rtl="0" algn="l">
              <a:spcBef>
                <a:spcPts val="0"/>
              </a:spcBef>
              <a:spcAft>
                <a:spcPts val="0"/>
              </a:spcAft>
            </a:pPr>
            <a:r>
              <a:rPr lang="en-US"/>
              <a:t>Agile Development</a:t>
            </a:r>
          </a:p>
          <a:p>
            <a:pPr lvl="1" marR="0" rtl="0" algn="l">
              <a:spcBef>
                <a:spcPts val="0"/>
              </a:spcBef>
              <a:spcAft>
                <a:spcPts val="0"/>
              </a:spcAft>
            </a:pPr>
            <a:r>
              <a:rPr lang="en-US"/>
              <a:t>Thoughtworks Mingle</a:t>
            </a:r>
          </a:p>
          <a:p>
            <a:pPr lvl="1" marR="0" rtl="0" algn="l">
              <a:spcBef>
                <a:spcPts val="0"/>
              </a:spcBef>
              <a:spcAft>
                <a:spcPts val="0"/>
              </a:spcAft>
            </a:pPr>
            <a:r>
              <a:rPr lang="en-US"/>
              <a:t>Github</a:t>
            </a:r>
          </a:p>
          <a:p>
            <a:pPr lvl="1" marR="0" rtl="0" algn="l">
              <a:spcBef>
                <a:spcPts val="0"/>
              </a:spcBef>
              <a:spcAft>
                <a:spcPts val="0"/>
              </a:spcAft>
            </a:pPr>
            <a:r>
              <a:rPr lang="en-US"/>
              <a:t>Google Drive Collaboration</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descr="opencv-logo2.gif" id="365" name="Shape 365"/>
          <p:cNvPicPr preferRelativeResize="0"/>
          <p:nvPr/>
        </p:nvPicPr>
        <p:blipFill>
          <a:blip r:embed="rId3">
            <a:alphaModFix/>
          </a:blip>
          <a:stretch>
            <a:fillRect/>
          </a:stretch>
        </p:blipFill>
        <p:spPr>
          <a:xfrm>
            <a:off x="7010400" y="452200"/>
            <a:ext cx="1352550" cy="1376599"/>
          </a:xfrm>
          <a:prstGeom prst="rect">
            <a:avLst/>
          </a:prstGeom>
          <a:noFill/>
          <a:ln>
            <a:noFill/>
          </a:ln>
        </p:spPr>
      </p:pic>
      <p:pic>
        <p:nvPicPr>
          <p:cNvPr descr="atomlogo.gif" id="366" name="Shape 366"/>
          <p:cNvPicPr preferRelativeResize="0"/>
          <p:nvPr/>
        </p:nvPicPr>
        <p:blipFill>
          <a:blip r:embed="rId4">
            <a:alphaModFix/>
          </a:blip>
          <a:stretch>
            <a:fillRect/>
          </a:stretch>
        </p:blipFill>
        <p:spPr>
          <a:xfrm>
            <a:off x="7339000" y="3113175"/>
            <a:ext cx="1023950" cy="1044574"/>
          </a:xfrm>
          <a:prstGeom prst="rect">
            <a:avLst/>
          </a:prstGeom>
          <a:noFill/>
          <a:ln>
            <a:noFill/>
          </a:ln>
        </p:spPr>
      </p:pic>
      <p:pic>
        <p:nvPicPr>
          <p:cNvPr descr="Parrot_AR.Drone_Logo.png" id="367" name="Shape 367"/>
          <p:cNvPicPr preferRelativeResize="0"/>
          <p:nvPr/>
        </p:nvPicPr>
        <p:blipFill>
          <a:blip r:embed="rId5">
            <a:alphaModFix/>
          </a:blip>
          <a:stretch>
            <a:fillRect/>
          </a:stretch>
        </p:blipFill>
        <p:spPr>
          <a:xfrm>
            <a:off x="5173574" y="1496775"/>
            <a:ext cx="3189374" cy="1044574"/>
          </a:xfrm>
          <a:prstGeom prst="rect">
            <a:avLst/>
          </a:prstGeom>
          <a:noFill/>
          <a:ln>
            <a:noFill/>
          </a:ln>
        </p:spPr>
      </p:pic>
      <p:pic>
        <p:nvPicPr>
          <p:cNvPr descr="archlinux.gif" id="368" name="Shape 368"/>
          <p:cNvPicPr preferRelativeResize="0"/>
          <p:nvPr/>
        </p:nvPicPr>
        <p:blipFill>
          <a:blip r:embed="rId6">
            <a:alphaModFix/>
          </a:blip>
          <a:stretch>
            <a:fillRect/>
          </a:stretch>
        </p:blipFill>
        <p:spPr>
          <a:xfrm>
            <a:off x="3895225" y="452200"/>
            <a:ext cx="1624274" cy="1082250"/>
          </a:xfrm>
          <a:prstGeom prst="rect">
            <a:avLst/>
          </a:prstGeom>
          <a:noFill/>
          <a:ln>
            <a:noFill/>
          </a:ln>
        </p:spPr>
      </p:pic>
      <p:pic>
        <p:nvPicPr>
          <p:cNvPr descr="pythonlogo.gif" id="369" name="Shape 369"/>
          <p:cNvPicPr preferRelativeResize="0"/>
          <p:nvPr/>
        </p:nvPicPr>
        <p:blipFill>
          <a:blip r:embed="rId7">
            <a:alphaModFix/>
          </a:blip>
          <a:stretch>
            <a:fillRect/>
          </a:stretch>
        </p:blipFill>
        <p:spPr>
          <a:xfrm>
            <a:off x="5298900" y="2430150"/>
            <a:ext cx="3064050" cy="683024"/>
          </a:xfrm>
          <a:prstGeom prst="rect">
            <a:avLst/>
          </a:prstGeom>
          <a:noFill/>
          <a:ln>
            <a:noFill/>
          </a:ln>
        </p:spPr>
      </p:pic>
      <p:pic>
        <p:nvPicPr>
          <p:cNvPr descr="sierra_logo.png" id="370" name="Shape 370"/>
          <p:cNvPicPr preferRelativeResize="0"/>
          <p:nvPr/>
        </p:nvPicPr>
        <p:blipFill>
          <a:blip r:embed="rId8">
            <a:alphaModFix/>
          </a:blip>
          <a:stretch>
            <a:fillRect/>
          </a:stretch>
        </p:blipFill>
        <p:spPr>
          <a:xfrm>
            <a:off x="5519500" y="452200"/>
            <a:ext cx="1352549" cy="108224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sp>
        <p:nvSpPr>
          <p:cNvPr id="376" name="Shape 376"/>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a:t>Contact Info</a:t>
            </a:r>
          </a:p>
        </p:txBody>
      </p:sp>
      <p:sp>
        <p:nvSpPr>
          <p:cNvPr id="377" name="Shape 377"/>
          <p:cNvSpPr txBox="1"/>
          <p:nvPr>
            <p:ph idx="1" type="body"/>
          </p:nvPr>
        </p:nvSpPr>
        <p:spPr>
          <a:xfrm>
            <a:off x="779475" y="1534450"/>
            <a:ext cx="4640100" cy="2112600"/>
          </a:xfrm>
          <a:prstGeom prst="rect">
            <a:avLst/>
          </a:prstGeom>
          <a:noFill/>
          <a:ln>
            <a:noFill/>
          </a:ln>
        </p:spPr>
        <p:txBody>
          <a:bodyPr anchorCtr="0" anchor="t" bIns="45700" lIns="91425" rIns="91425" tIns="45700">
            <a:noAutofit/>
          </a:bodyPr>
          <a:lstStyle/>
          <a:p>
            <a:pPr indent="0" lvl="0" marL="0" rtl="0">
              <a:spcBef>
                <a:spcPts val="0"/>
              </a:spcBef>
              <a:buNone/>
            </a:pPr>
            <a:r>
              <a:rPr lang="en-US"/>
              <a:t>Sean Monroe</a:t>
            </a:r>
          </a:p>
          <a:p>
            <a:pPr indent="0" lvl="0" marL="0" rtl="0">
              <a:spcBef>
                <a:spcPts val="0"/>
              </a:spcBef>
              <a:buNone/>
            </a:pPr>
            <a:r>
              <a:rPr lang="en-US"/>
              <a:t>Cell: 954-829-0846</a:t>
            </a:r>
          </a:p>
          <a:p>
            <a:pPr indent="0" lvl="0" marL="0" rtl="0">
              <a:spcBef>
                <a:spcPts val="0"/>
              </a:spcBef>
              <a:buNone/>
            </a:pPr>
            <a:r>
              <a:rPr lang="en-US"/>
              <a:t>Email: seanmonroe86@gmail.com</a:t>
            </a:r>
          </a:p>
          <a:p>
            <a:pPr indent="0" lvl="0" marL="0" marR="0" rtl="0" algn="l">
              <a:spcBef>
                <a:spcPts val="2000"/>
              </a:spcBef>
              <a:spcAft>
                <a:spcPts val="0"/>
              </a:spcAft>
              <a:buNone/>
            </a:pPr>
            <a:r>
              <a:t/>
            </a:r>
            <a:endParaRPr/>
          </a:p>
        </p:txBody>
      </p:sp>
      <p:pic>
        <p:nvPicPr>
          <p:cNvPr descr="opencv-logo2.gif" id="378" name="Shape 378"/>
          <p:cNvPicPr preferRelativeResize="0"/>
          <p:nvPr/>
        </p:nvPicPr>
        <p:blipFill>
          <a:blip r:embed="rId3">
            <a:alphaModFix/>
          </a:blip>
          <a:stretch>
            <a:fillRect/>
          </a:stretch>
        </p:blipFill>
        <p:spPr>
          <a:xfrm>
            <a:off x="7010400" y="452200"/>
            <a:ext cx="1352550" cy="1376599"/>
          </a:xfrm>
          <a:prstGeom prst="rect">
            <a:avLst/>
          </a:prstGeom>
          <a:noFill/>
          <a:ln>
            <a:noFill/>
          </a:ln>
        </p:spPr>
      </p:pic>
      <p:pic>
        <p:nvPicPr>
          <p:cNvPr descr="atomlogo.gif" id="379" name="Shape 379"/>
          <p:cNvPicPr preferRelativeResize="0"/>
          <p:nvPr/>
        </p:nvPicPr>
        <p:blipFill>
          <a:blip r:embed="rId4">
            <a:alphaModFix/>
          </a:blip>
          <a:stretch>
            <a:fillRect/>
          </a:stretch>
        </p:blipFill>
        <p:spPr>
          <a:xfrm>
            <a:off x="7339000" y="3113175"/>
            <a:ext cx="1023950" cy="1044574"/>
          </a:xfrm>
          <a:prstGeom prst="rect">
            <a:avLst/>
          </a:prstGeom>
          <a:noFill/>
          <a:ln>
            <a:noFill/>
          </a:ln>
        </p:spPr>
      </p:pic>
      <p:pic>
        <p:nvPicPr>
          <p:cNvPr descr="Parrot_AR.Drone_Logo.png" id="380" name="Shape 380"/>
          <p:cNvPicPr preferRelativeResize="0"/>
          <p:nvPr/>
        </p:nvPicPr>
        <p:blipFill>
          <a:blip r:embed="rId5">
            <a:alphaModFix/>
          </a:blip>
          <a:stretch>
            <a:fillRect/>
          </a:stretch>
        </p:blipFill>
        <p:spPr>
          <a:xfrm>
            <a:off x="5173574" y="1496775"/>
            <a:ext cx="3189374" cy="1044574"/>
          </a:xfrm>
          <a:prstGeom prst="rect">
            <a:avLst/>
          </a:prstGeom>
          <a:noFill/>
          <a:ln>
            <a:noFill/>
          </a:ln>
        </p:spPr>
      </p:pic>
      <p:pic>
        <p:nvPicPr>
          <p:cNvPr descr="archlinux.gif" id="381" name="Shape 381"/>
          <p:cNvPicPr preferRelativeResize="0"/>
          <p:nvPr/>
        </p:nvPicPr>
        <p:blipFill>
          <a:blip r:embed="rId6">
            <a:alphaModFix/>
          </a:blip>
          <a:stretch>
            <a:fillRect/>
          </a:stretch>
        </p:blipFill>
        <p:spPr>
          <a:xfrm>
            <a:off x="3895225" y="452200"/>
            <a:ext cx="1624274" cy="1082250"/>
          </a:xfrm>
          <a:prstGeom prst="rect">
            <a:avLst/>
          </a:prstGeom>
          <a:noFill/>
          <a:ln>
            <a:noFill/>
          </a:ln>
        </p:spPr>
      </p:pic>
      <p:pic>
        <p:nvPicPr>
          <p:cNvPr descr="pythonlogo.gif" id="382" name="Shape 382"/>
          <p:cNvPicPr preferRelativeResize="0"/>
          <p:nvPr/>
        </p:nvPicPr>
        <p:blipFill>
          <a:blip r:embed="rId7">
            <a:alphaModFix/>
          </a:blip>
          <a:stretch>
            <a:fillRect/>
          </a:stretch>
        </p:blipFill>
        <p:spPr>
          <a:xfrm>
            <a:off x="5298900" y="2430150"/>
            <a:ext cx="3064050" cy="683024"/>
          </a:xfrm>
          <a:prstGeom prst="rect">
            <a:avLst/>
          </a:prstGeom>
          <a:noFill/>
          <a:ln>
            <a:noFill/>
          </a:ln>
        </p:spPr>
      </p:pic>
      <p:pic>
        <p:nvPicPr>
          <p:cNvPr descr="sierra_logo.png" id="383" name="Shape 383"/>
          <p:cNvPicPr preferRelativeResize="0"/>
          <p:nvPr/>
        </p:nvPicPr>
        <p:blipFill>
          <a:blip r:embed="rId8">
            <a:alphaModFix/>
          </a:blip>
          <a:stretch>
            <a:fillRect/>
          </a:stretch>
        </p:blipFill>
        <p:spPr>
          <a:xfrm>
            <a:off x="5519500" y="452200"/>
            <a:ext cx="1352549" cy="1082249"/>
          </a:xfrm>
          <a:prstGeom prst="rect">
            <a:avLst/>
          </a:prstGeom>
          <a:noFill/>
          <a:ln>
            <a:noFill/>
          </a:ln>
        </p:spPr>
      </p:pic>
      <p:sp>
        <p:nvSpPr>
          <p:cNvPr id="384" name="Shape 384"/>
          <p:cNvSpPr txBox="1"/>
          <p:nvPr>
            <p:ph idx="1" type="body"/>
          </p:nvPr>
        </p:nvSpPr>
        <p:spPr>
          <a:xfrm>
            <a:off x="779482" y="3647050"/>
            <a:ext cx="4979400" cy="24789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Christian Silva</a:t>
            </a:r>
          </a:p>
          <a:p>
            <a:pPr indent="0" lvl="0" marL="0" marR="0" rtl="0" algn="l">
              <a:spcBef>
                <a:spcPts val="2000"/>
              </a:spcBef>
              <a:spcAft>
                <a:spcPts val="0"/>
              </a:spcAft>
              <a:buNone/>
            </a:pPr>
            <a:r>
              <a:rPr lang="en-US"/>
              <a:t>Cell: 786-205-4199</a:t>
            </a:r>
          </a:p>
          <a:p>
            <a:pPr indent="0" lvl="0" marL="0" marR="0" rtl="0" algn="l">
              <a:spcBef>
                <a:spcPts val="2000"/>
              </a:spcBef>
              <a:spcAft>
                <a:spcPts val="0"/>
              </a:spcAft>
              <a:buNone/>
            </a:pPr>
            <a:r>
              <a:rPr lang="en-US"/>
              <a:t>Email: cfsilva81@bellsouth.net</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Shape 167"/>
          <p:cNvSpPr txBox="1"/>
          <p:nvPr>
            <p:ph type="title"/>
          </p:nvPr>
        </p:nvSpPr>
        <p:spPr>
          <a:xfrm>
            <a:off x="780300" y="468275"/>
            <a:ext cx="7583400" cy="8892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lang="en-US" sz="1800"/>
              <a:t>Provide stakeholders with an interface that allows control of drone hardware, processing of drone sensor data, shapes detection and autonomous navigation.</a:t>
            </a:r>
          </a:p>
        </p:txBody>
      </p:sp>
      <p:sp>
        <p:nvSpPr>
          <p:cNvPr id="168" name="Shape 168"/>
          <p:cNvSpPr txBox="1"/>
          <p:nvPr>
            <p:ph idx="1" type="body"/>
          </p:nvPr>
        </p:nvSpPr>
        <p:spPr>
          <a:xfrm>
            <a:off x="779475" y="1524000"/>
            <a:ext cx="7583400" cy="4566900"/>
          </a:xfrm>
          <a:prstGeom prst="rect">
            <a:avLst/>
          </a:prstGeom>
          <a:noFill/>
          <a:ln>
            <a:noFill/>
          </a:ln>
        </p:spPr>
        <p:txBody>
          <a:bodyPr anchorCtr="0" anchor="t" bIns="45700" lIns="91425" rIns="91425" tIns="45700">
            <a:noAutofit/>
          </a:bodyPr>
          <a:lstStyle/>
          <a:p>
            <a:pPr indent="0" lvl="0" marL="0" rtl="0">
              <a:spcBef>
                <a:spcPts val="0"/>
              </a:spcBef>
              <a:buNone/>
            </a:pPr>
            <a:r>
              <a:t/>
            </a:r>
            <a:endParaRPr/>
          </a:p>
          <a:p>
            <a:pPr indent="0" lvl="0" marL="0" rtl="0">
              <a:spcBef>
                <a:spcPts val="0"/>
              </a:spcBef>
              <a:buNone/>
            </a:pPr>
            <a:r>
              <a:t/>
            </a:r>
            <a:endParaRPr sz="1100"/>
          </a:p>
          <a:p>
            <a:pPr indent="0" lvl="0" marL="0" rtl="0">
              <a:spcBef>
                <a:spcPts val="0"/>
              </a:spcBef>
              <a:buNone/>
            </a:pPr>
            <a:r>
              <a:t/>
            </a:r>
            <a:endParaRPr sz="1100"/>
          </a:p>
          <a:p>
            <a:pPr indent="0" lvl="0" marL="0" rtl="0">
              <a:spcBef>
                <a:spcPts val="0"/>
              </a:spcBef>
              <a:buNone/>
            </a:pPr>
            <a:r>
              <a:t/>
            </a:r>
            <a:endParaRPr sz="1100"/>
          </a:p>
          <a:p>
            <a:pPr indent="0" lvl="0" marL="0" rtl="0">
              <a:spcBef>
                <a:spcPts val="0"/>
              </a:spcBef>
              <a:buNone/>
            </a:pPr>
            <a:r>
              <a:t/>
            </a:r>
            <a:endParaRPr sz="1100"/>
          </a:p>
          <a:p>
            <a:pPr indent="0" lvl="0" marL="0" rtl="0">
              <a:spcBef>
                <a:spcPts val="0"/>
              </a:spcBef>
              <a:buNone/>
            </a:pPr>
            <a:r>
              <a:t/>
            </a:r>
            <a:endParaRPr sz="1100"/>
          </a:p>
          <a:p>
            <a:pPr indent="0" lvl="0" marL="0" rtl="0">
              <a:spcBef>
                <a:spcPts val="0"/>
              </a:spcBef>
              <a:buNone/>
            </a:pPr>
            <a:r>
              <a:t/>
            </a:r>
            <a:endParaRPr sz="1100"/>
          </a:p>
          <a:p>
            <a:pPr indent="0" lvl="0" marL="0" rtl="0">
              <a:spcBef>
                <a:spcPts val="0"/>
              </a:spcBef>
              <a:buNone/>
            </a:pPr>
            <a:r>
              <a:t/>
            </a:r>
            <a:endParaRPr sz="1100"/>
          </a:p>
          <a:p>
            <a:pPr indent="0" lvl="0" marL="0" rtl="0">
              <a:spcBef>
                <a:spcPts val="0"/>
              </a:spcBef>
              <a:buNone/>
            </a:pPr>
            <a:r>
              <a:t/>
            </a:r>
            <a:endParaRPr sz="1100"/>
          </a:p>
          <a:p>
            <a:pPr indent="0" lvl="0" marL="0" rtl="0">
              <a:spcBef>
                <a:spcPts val="0"/>
              </a:spcBef>
              <a:buNone/>
            </a:pPr>
            <a:r>
              <a:t/>
            </a:r>
            <a:endParaRPr sz="1100"/>
          </a:p>
        </p:txBody>
      </p:sp>
      <p:pic>
        <p:nvPicPr>
          <p:cNvPr id="169" name="Shape 169"/>
          <p:cNvPicPr preferRelativeResize="0"/>
          <p:nvPr/>
        </p:nvPicPr>
        <p:blipFill>
          <a:blip r:embed="rId3">
            <a:alphaModFix/>
          </a:blip>
          <a:stretch>
            <a:fillRect/>
          </a:stretch>
        </p:blipFill>
        <p:spPr>
          <a:xfrm>
            <a:off x="780300" y="1524000"/>
            <a:ext cx="2826599" cy="1433774"/>
          </a:xfrm>
          <a:prstGeom prst="rect">
            <a:avLst/>
          </a:prstGeom>
          <a:noFill/>
          <a:ln>
            <a:noFill/>
          </a:ln>
        </p:spPr>
      </p:pic>
      <p:pic>
        <p:nvPicPr>
          <p:cNvPr id="170" name="Shape 170"/>
          <p:cNvPicPr preferRelativeResize="0"/>
          <p:nvPr/>
        </p:nvPicPr>
        <p:blipFill>
          <a:blip r:embed="rId4">
            <a:alphaModFix/>
          </a:blip>
          <a:stretch>
            <a:fillRect/>
          </a:stretch>
        </p:blipFill>
        <p:spPr>
          <a:xfrm>
            <a:off x="780300" y="2955250"/>
            <a:ext cx="2826599" cy="1433774"/>
          </a:xfrm>
          <a:prstGeom prst="rect">
            <a:avLst/>
          </a:prstGeom>
          <a:noFill/>
          <a:ln>
            <a:noFill/>
          </a:ln>
        </p:spPr>
      </p:pic>
      <p:pic>
        <p:nvPicPr>
          <p:cNvPr id="171" name="Shape 171"/>
          <p:cNvPicPr preferRelativeResize="0"/>
          <p:nvPr/>
        </p:nvPicPr>
        <p:blipFill>
          <a:blip r:embed="rId5">
            <a:alphaModFix/>
          </a:blip>
          <a:stretch>
            <a:fillRect/>
          </a:stretch>
        </p:blipFill>
        <p:spPr>
          <a:xfrm>
            <a:off x="780300" y="4386500"/>
            <a:ext cx="2826599" cy="1433774"/>
          </a:xfrm>
          <a:prstGeom prst="rect">
            <a:avLst/>
          </a:prstGeom>
          <a:noFill/>
          <a:ln>
            <a:noFill/>
          </a:ln>
        </p:spPr>
      </p:pic>
      <p:pic>
        <p:nvPicPr>
          <p:cNvPr descr="poster.gif" id="172" name="Shape 172"/>
          <p:cNvPicPr preferRelativeResize="0"/>
          <p:nvPr/>
        </p:nvPicPr>
        <p:blipFill>
          <a:blip r:embed="rId6">
            <a:alphaModFix/>
          </a:blip>
          <a:stretch>
            <a:fillRect/>
          </a:stretch>
        </p:blipFill>
        <p:spPr>
          <a:xfrm>
            <a:off x="3606900" y="1523999"/>
            <a:ext cx="5311273" cy="42962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Shape 17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sp>
        <p:nvSpPr>
          <p:cNvPr id="179" name="Shape 179"/>
          <p:cNvSpPr/>
          <p:nvPr/>
        </p:nvSpPr>
        <p:spPr>
          <a:xfrm>
            <a:off x="1246575" y="2141775"/>
            <a:ext cx="1792800" cy="2604600"/>
          </a:xfrm>
          <a:prstGeom prst="rect">
            <a:avLst/>
          </a:prstGeom>
          <a:gradFill>
            <a:gsLst>
              <a:gs pos="0">
                <a:srgbClr val="F48208"/>
              </a:gs>
              <a:gs pos="100000">
                <a:srgbClr val="703E08"/>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0" name="Shape 180"/>
          <p:cNvSpPr/>
          <p:nvPr/>
        </p:nvSpPr>
        <p:spPr>
          <a:xfrm>
            <a:off x="1347525" y="3726725"/>
            <a:ext cx="1590900" cy="616800"/>
          </a:xfrm>
          <a:prstGeom prst="ellipse">
            <a:avLst/>
          </a:prstGeom>
          <a:gradFill>
            <a:gsLst>
              <a:gs pos="0">
                <a:srgbClr val="F2F2F2"/>
              </a:gs>
              <a:gs pos="100000">
                <a:srgbClr val="A6A6A6"/>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a:solidFill>
                  <a:schemeClr val="dk1"/>
                </a:solidFill>
              </a:rPr>
              <a:t>viewShape</a:t>
            </a:r>
          </a:p>
          <a:p>
            <a:pPr lvl="0" rtl="0" algn="ctr">
              <a:spcBef>
                <a:spcPts val="0"/>
              </a:spcBef>
              <a:buNone/>
            </a:pPr>
            <a:r>
              <a:rPr b="1" lang="en-US">
                <a:solidFill>
                  <a:schemeClr val="dk1"/>
                </a:solidFill>
              </a:rPr>
              <a:t>Detection</a:t>
            </a:r>
          </a:p>
        </p:txBody>
      </p:sp>
      <p:sp>
        <p:nvSpPr>
          <p:cNvPr id="181" name="Shape 181"/>
          <p:cNvSpPr/>
          <p:nvPr/>
        </p:nvSpPr>
        <p:spPr>
          <a:xfrm>
            <a:off x="1347525" y="2979375"/>
            <a:ext cx="1590900" cy="616800"/>
          </a:xfrm>
          <a:prstGeom prst="ellipse">
            <a:avLst/>
          </a:prstGeom>
          <a:gradFill>
            <a:gsLst>
              <a:gs pos="0">
                <a:srgbClr val="F2F2F2"/>
              </a:gs>
              <a:gs pos="100000">
                <a:srgbClr val="A6A6A6"/>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a:solidFill>
                  <a:schemeClr val="dk1"/>
                </a:solidFill>
              </a:rPr>
              <a:t>selectPath</a:t>
            </a:r>
          </a:p>
        </p:txBody>
      </p:sp>
      <p:sp>
        <p:nvSpPr>
          <p:cNvPr id="182" name="Shape 182"/>
          <p:cNvSpPr/>
          <p:nvPr/>
        </p:nvSpPr>
        <p:spPr>
          <a:xfrm>
            <a:off x="1347525" y="2232025"/>
            <a:ext cx="1590900" cy="616800"/>
          </a:xfrm>
          <a:prstGeom prst="ellipse">
            <a:avLst/>
          </a:prstGeom>
          <a:gradFill>
            <a:gsLst>
              <a:gs pos="0">
                <a:srgbClr val="F2F2F2"/>
              </a:gs>
              <a:gs pos="100000">
                <a:srgbClr val="A6A6A6"/>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a:solidFill>
                  <a:schemeClr val="dk1"/>
                </a:solidFill>
              </a:rPr>
              <a:t>flyDrone</a:t>
            </a:r>
          </a:p>
        </p:txBody>
      </p:sp>
      <p:cxnSp>
        <p:nvCxnSpPr>
          <p:cNvPr id="183" name="Shape 183"/>
          <p:cNvCxnSpPr>
            <a:stCxn id="182" idx="2"/>
          </p:cNvCxnSpPr>
          <p:nvPr/>
        </p:nvCxnSpPr>
        <p:spPr>
          <a:xfrm flipH="1">
            <a:off x="926325" y="2540425"/>
            <a:ext cx="421200" cy="645000"/>
          </a:xfrm>
          <a:prstGeom prst="straightConnector1">
            <a:avLst/>
          </a:prstGeom>
          <a:noFill/>
          <a:ln cap="flat" cmpd="sng" w="9525">
            <a:solidFill>
              <a:srgbClr val="000000"/>
            </a:solidFill>
            <a:prstDash val="solid"/>
            <a:round/>
            <a:headEnd len="lg" w="lg" type="none"/>
            <a:tailEnd len="lg" w="lg" type="none"/>
          </a:ln>
        </p:spPr>
      </p:cxnSp>
      <p:cxnSp>
        <p:nvCxnSpPr>
          <p:cNvPr id="184" name="Shape 184"/>
          <p:cNvCxnSpPr>
            <a:stCxn id="181" idx="2"/>
          </p:cNvCxnSpPr>
          <p:nvPr/>
        </p:nvCxnSpPr>
        <p:spPr>
          <a:xfrm rot="10800000">
            <a:off x="922725" y="3283275"/>
            <a:ext cx="424800" cy="4500"/>
          </a:xfrm>
          <a:prstGeom prst="straightConnector1">
            <a:avLst/>
          </a:prstGeom>
          <a:noFill/>
          <a:ln cap="flat" cmpd="sng" w="9525">
            <a:solidFill>
              <a:schemeClr val="dk2"/>
            </a:solidFill>
            <a:prstDash val="solid"/>
            <a:round/>
            <a:headEnd len="lg" w="lg" type="none"/>
            <a:tailEnd len="lg" w="lg" type="none"/>
          </a:ln>
        </p:spPr>
      </p:cxnSp>
      <p:cxnSp>
        <p:nvCxnSpPr>
          <p:cNvPr id="185" name="Shape 185"/>
          <p:cNvCxnSpPr>
            <a:stCxn id="180" idx="2"/>
          </p:cNvCxnSpPr>
          <p:nvPr/>
        </p:nvCxnSpPr>
        <p:spPr>
          <a:xfrm rot="10800000">
            <a:off x="918825" y="3366125"/>
            <a:ext cx="428700" cy="669000"/>
          </a:xfrm>
          <a:prstGeom prst="straightConnector1">
            <a:avLst/>
          </a:prstGeom>
          <a:noFill/>
          <a:ln cap="flat" cmpd="sng" w="9525">
            <a:solidFill>
              <a:schemeClr val="dk2"/>
            </a:solidFill>
            <a:prstDash val="solid"/>
            <a:round/>
            <a:headEnd len="lg" w="lg" type="none"/>
            <a:tailEnd len="lg" w="lg" type="none"/>
          </a:ln>
        </p:spPr>
      </p:cxnSp>
      <p:sp>
        <p:nvSpPr>
          <p:cNvPr id="186" name="Shape 186"/>
          <p:cNvSpPr/>
          <p:nvPr/>
        </p:nvSpPr>
        <p:spPr>
          <a:xfrm>
            <a:off x="4142986" y="1678425"/>
            <a:ext cx="1653300" cy="2060100"/>
          </a:xfrm>
          <a:prstGeom prst="rect">
            <a:avLst/>
          </a:prstGeom>
          <a:gradFill>
            <a:gsLst>
              <a:gs pos="0">
                <a:srgbClr val="F48208"/>
              </a:gs>
              <a:gs pos="100000">
                <a:srgbClr val="703E08"/>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7" name="Shape 187"/>
          <p:cNvSpPr/>
          <p:nvPr/>
        </p:nvSpPr>
        <p:spPr>
          <a:xfrm>
            <a:off x="4236076" y="1811975"/>
            <a:ext cx="1467300" cy="616800"/>
          </a:xfrm>
          <a:prstGeom prst="ellipse">
            <a:avLst/>
          </a:prstGeom>
          <a:gradFill>
            <a:gsLst>
              <a:gs pos="0">
                <a:srgbClr val="F2F2F2"/>
              </a:gs>
              <a:gs pos="100000">
                <a:srgbClr val="A6A6A6"/>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a:solidFill>
                  <a:schemeClr val="dk1"/>
                </a:solidFill>
              </a:rPr>
              <a:t>Flight</a:t>
            </a:r>
          </a:p>
          <a:p>
            <a:pPr lvl="0" rtl="0" algn="ctr">
              <a:spcBef>
                <a:spcPts val="0"/>
              </a:spcBef>
              <a:buNone/>
            </a:pPr>
            <a:r>
              <a:rPr b="1" lang="en-US">
                <a:solidFill>
                  <a:schemeClr val="dk1"/>
                </a:solidFill>
              </a:rPr>
              <a:t>Controller</a:t>
            </a:r>
          </a:p>
        </p:txBody>
      </p:sp>
      <p:sp>
        <p:nvSpPr>
          <p:cNvPr id="188" name="Shape 188"/>
          <p:cNvSpPr/>
          <p:nvPr/>
        </p:nvSpPr>
        <p:spPr>
          <a:xfrm>
            <a:off x="4236076" y="2566225"/>
            <a:ext cx="1467300" cy="616800"/>
          </a:xfrm>
          <a:prstGeom prst="ellipse">
            <a:avLst/>
          </a:prstGeom>
          <a:gradFill>
            <a:gsLst>
              <a:gs pos="0">
                <a:srgbClr val="F2F2F2"/>
              </a:gs>
              <a:gs pos="100000">
                <a:srgbClr val="A6A6A6"/>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a:solidFill>
                  <a:schemeClr val="dk1"/>
                </a:solidFill>
              </a:rPr>
              <a:t>GPSMap</a:t>
            </a:r>
          </a:p>
        </p:txBody>
      </p:sp>
      <p:sp>
        <p:nvSpPr>
          <p:cNvPr id="189" name="Shape 189"/>
          <p:cNvSpPr/>
          <p:nvPr/>
        </p:nvSpPr>
        <p:spPr>
          <a:xfrm>
            <a:off x="7029175" y="1699650"/>
            <a:ext cx="1792800" cy="3985200"/>
          </a:xfrm>
          <a:prstGeom prst="rect">
            <a:avLst/>
          </a:prstGeom>
          <a:gradFill>
            <a:gsLst>
              <a:gs pos="0">
                <a:srgbClr val="F48208"/>
              </a:gs>
              <a:gs pos="100000">
                <a:srgbClr val="703E08"/>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0" name="Shape 190"/>
          <p:cNvSpPr/>
          <p:nvPr/>
        </p:nvSpPr>
        <p:spPr>
          <a:xfrm>
            <a:off x="7079575" y="1833200"/>
            <a:ext cx="1692000" cy="740100"/>
          </a:xfrm>
          <a:prstGeom prst="ellipse">
            <a:avLst/>
          </a:prstGeom>
          <a:gradFill>
            <a:gsLst>
              <a:gs pos="0">
                <a:srgbClr val="F2F2F2"/>
              </a:gs>
              <a:gs pos="100000">
                <a:srgbClr val="A6A6A6"/>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a:t>GPS</a:t>
            </a:r>
          </a:p>
          <a:p>
            <a:pPr lvl="0" rtl="0" algn="ctr">
              <a:spcBef>
                <a:spcPts val="0"/>
              </a:spcBef>
              <a:buNone/>
            </a:pPr>
            <a:r>
              <a:rPr b="1" lang="en-US"/>
              <a:t>CoordinateSensorData</a:t>
            </a:r>
          </a:p>
        </p:txBody>
      </p:sp>
      <p:sp>
        <p:nvSpPr>
          <p:cNvPr id="191" name="Shape 191"/>
          <p:cNvSpPr/>
          <p:nvPr/>
        </p:nvSpPr>
        <p:spPr>
          <a:xfrm>
            <a:off x="7079575" y="2658950"/>
            <a:ext cx="1692000" cy="740100"/>
          </a:xfrm>
          <a:prstGeom prst="ellipse">
            <a:avLst/>
          </a:prstGeom>
          <a:gradFill>
            <a:gsLst>
              <a:gs pos="0">
                <a:srgbClr val="F2F2F2"/>
              </a:gs>
              <a:gs pos="100000">
                <a:srgbClr val="A6A6A6"/>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a:t>DronePathNavigation</a:t>
            </a:r>
          </a:p>
        </p:txBody>
      </p:sp>
      <p:sp>
        <p:nvSpPr>
          <p:cNvPr id="192" name="Shape 192"/>
          <p:cNvSpPr/>
          <p:nvPr/>
        </p:nvSpPr>
        <p:spPr>
          <a:xfrm>
            <a:off x="7079575" y="3484700"/>
            <a:ext cx="1692000" cy="740100"/>
          </a:xfrm>
          <a:prstGeom prst="ellipse">
            <a:avLst/>
          </a:prstGeom>
          <a:gradFill>
            <a:gsLst>
              <a:gs pos="0">
                <a:srgbClr val="F2F2F2"/>
              </a:gs>
              <a:gs pos="100000">
                <a:srgbClr val="A6A6A6"/>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a:t>SensorDataIntegration</a:t>
            </a:r>
          </a:p>
        </p:txBody>
      </p:sp>
      <p:sp>
        <p:nvSpPr>
          <p:cNvPr id="193" name="Shape 193"/>
          <p:cNvSpPr/>
          <p:nvPr/>
        </p:nvSpPr>
        <p:spPr>
          <a:xfrm>
            <a:off x="7079575" y="4376450"/>
            <a:ext cx="1692000" cy="740100"/>
          </a:xfrm>
          <a:prstGeom prst="ellipse">
            <a:avLst/>
          </a:prstGeom>
          <a:gradFill>
            <a:gsLst>
              <a:gs pos="0">
                <a:srgbClr val="F2F2F2"/>
              </a:gs>
              <a:gs pos="100000">
                <a:srgbClr val="A6A6A6"/>
              </a:gs>
            </a:gsLst>
            <a:lin ang="5400012" scaled="0"/>
          </a:gra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lgn="ctr">
              <a:spcBef>
                <a:spcPts val="0"/>
              </a:spcBef>
              <a:buNone/>
            </a:pPr>
            <a:r>
              <a:rPr b="1" lang="en-US"/>
              <a:t>Multiple</a:t>
            </a:r>
          </a:p>
          <a:p>
            <a:pPr lvl="0" rtl="0" algn="ctr">
              <a:spcBef>
                <a:spcPts val="0"/>
              </a:spcBef>
              <a:buNone/>
            </a:pPr>
            <a:r>
              <a:rPr b="1" lang="en-US"/>
              <a:t>Waypoint</a:t>
            </a:r>
          </a:p>
          <a:p>
            <a:pPr lvl="0" rtl="0" algn="ctr">
              <a:spcBef>
                <a:spcPts val="0"/>
              </a:spcBef>
              <a:buNone/>
            </a:pPr>
            <a:r>
              <a:rPr b="1" lang="en-US"/>
              <a:t>Navigation</a:t>
            </a:r>
          </a:p>
        </p:txBody>
      </p:sp>
      <p:cxnSp>
        <p:nvCxnSpPr>
          <p:cNvPr id="194" name="Shape 194"/>
          <p:cNvCxnSpPr>
            <a:stCxn id="187" idx="2"/>
          </p:cNvCxnSpPr>
          <p:nvPr/>
        </p:nvCxnSpPr>
        <p:spPr>
          <a:xfrm flipH="1">
            <a:off x="3652876" y="2120375"/>
            <a:ext cx="583200" cy="1174500"/>
          </a:xfrm>
          <a:prstGeom prst="straightConnector1">
            <a:avLst/>
          </a:prstGeom>
          <a:noFill/>
          <a:ln cap="flat" cmpd="sng" w="9525">
            <a:solidFill>
              <a:schemeClr val="dk2"/>
            </a:solidFill>
            <a:prstDash val="solid"/>
            <a:round/>
            <a:headEnd len="lg" w="lg" type="none"/>
            <a:tailEnd len="lg" w="lg" type="none"/>
          </a:ln>
        </p:spPr>
      </p:cxnSp>
      <p:cxnSp>
        <p:nvCxnSpPr>
          <p:cNvPr id="195" name="Shape 195"/>
          <p:cNvCxnSpPr>
            <a:stCxn id="188" idx="2"/>
          </p:cNvCxnSpPr>
          <p:nvPr/>
        </p:nvCxnSpPr>
        <p:spPr>
          <a:xfrm flipH="1">
            <a:off x="3652876" y="2874625"/>
            <a:ext cx="583200" cy="458100"/>
          </a:xfrm>
          <a:prstGeom prst="straightConnector1">
            <a:avLst/>
          </a:prstGeom>
          <a:noFill/>
          <a:ln cap="flat" cmpd="sng" w="9525">
            <a:solidFill>
              <a:schemeClr val="dk2"/>
            </a:solidFill>
            <a:prstDash val="solid"/>
            <a:round/>
            <a:headEnd len="lg" w="lg" type="none"/>
            <a:tailEnd len="lg" w="lg" type="none"/>
          </a:ln>
        </p:spPr>
      </p:cxnSp>
      <p:cxnSp>
        <p:nvCxnSpPr>
          <p:cNvPr id="196" name="Shape 196"/>
          <p:cNvCxnSpPr/>
          <p:nvPr/>
        </p:nvCxnSpPr>
        <p:spPr>
          <a:xfrm flipH="1">
            <a:off x="6447162" y="2174700"/>
            <a:ext cx="632400" cy="1174500"/>
          </a:xfrm>
          <a:prstGeom prst="straightConnector1">
            <a:avLst/>
          </a:prstGeom>
          <a:noFill/>
          <a:ln cap="flat" cmpd="sng" w="9525">
            <a:solidFill>
              <a:schemeClr val="dk2"/>
            </a:solidFill>
            <a:prstDash val="solid"/>
            <a:round/>
            <a:headEnd len="lg" w="lg" type="none"/>
            <a:tailEnd len="lg" w="lg" type="none"/>
          </a:ln>
        </p:spPr>
      </p:cxnSp>
      <p:cxnSp>
        <p:nvCxnSpPr>
          <p:cNvPr id="197" name="Shape 197"/>
          <p:cNvCxnSpPr/>
          <p:nvPr/>
        </p:nvCxnSpPr>
        <p:spPr>
          <a:xfrm flipH="1">
            <a:off x="6441762" y="3012300"/>
            <a:ext cx="637800" cy="409200"/>
          </a:xfrm>
          <a:prstGeom prst="straightConnector1">
            <a:avLst/>
          </a:prstGeom>
          <a:noFill/>
          <a:ln cap="flat" cmpd="sng" w="9525">
            <a:solidFill>
              <a:schemeClr val="dk2"/>
            </a:solidFill>
            <a:prstDash val="solid"/>
            <a:round/>
            <a:headEnd len="lg" w="lg" type="none"/>
            <a:tailEnd len="lg" w="lg" type="none"/>
          </a:ln>
        </p:spPr>
      </p:cxnSp>
      <p:cxnSp>
        <p:nvCxnSpPr>
          <p:cNvPr id="198" name="Shape 198"/>
          <p:cNvCxnSpPr>
            <a:stCxn id="192" idx="2"/>
          </p:cNvCxnSpPr>
          <p:nvPr/>
        </p:nvCxnSpPr>
        <p:spPr>
          <a:xfrm rot="10800000">
            <a:off x="6441775" y="3526850"/>
            <a:ext cx="637800" cy="327900"/>
          </a:xfrm>
          <a:prstGeom prst="straightConnector1">
            <a:avLst/>
          </a:prstGeom>
          <a:noFill/>
          <a:ln cap="flat" cmpd="sng" w="9525">
            <a:solidFill>
              <a:schemeClr val="dk2"/>
            </a:solidFill>
            <a:prstDash val="solid"/>
            <a:round/>
            <a:headEnd len="lg" w="lg" type="none"/>
            <a:tailEnd len="lg" w="lg" type="none"/>
          </a:ln>
        </p:spPr>
      </p:cxnSp>
      <p:cxnSp>
        <p:nvCxnSpPr>
          <p:cNvPr id="199" name="Shape 199"/>
          <p:cNvCxnSpPr>
            <a:stCxn id="193" idx="2"/>
          </p:cNvCxnSpPr>
          <p:nvPr/>
        </p:nvCxnSpPr>
        <p:spPr>
          <a:xfrm rot="10800000">
            <a:off x="6449275" y="3587000"/>
            <a:ext cx="630300" cy="1159500"/>
          </a:xfrm>
          <a:prstGeom prst="straightConnector1">
            <a:avLst/>
          </a:prstGeom>
          <a:noFill/>
          <a:ln cap="flat" cmpd="sng" w="9525">
            <a:solidFill>
              <a:schemeClr val="dk2"/>
            </a:solidFill>
            <a:prstDash val="solid"/>
            <a:round/>
            <a:headEnd len="lg" w="lg" type="none"/>
            <a:tailEnd len="lg" w="lg" type="none"/>
          </a:ln>
        </p:spPr>
      </p:cxnSp>
      <p:sp>
        <p:nvSpPr>
          <p:cNvPr id="200" name="Shape 200"/>
          <p:cNvSpPr/>
          <p:nvPr/>
        </p:nvSpPr>
        <p:spPr>
          <a:xfrm>
            <a:off x="524100" y="3021100"/>
            <a:ext cx="221700" cy="199200"/>
          </a:xfrm>
          <a:prstGeom prst="flowChartConnector">
            <a:avLst/>
          </a:prstGeom>
          <a:solidFill>
            <a:srgbClr val="FFFFFF"/>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201" name="Shape 201"/>
          <p:cNvCxnSpPr>
            <a:stCxn id="200" idx="4"/>
          </p:cNvCxnSpPr>
          <p:nvPr/>
        </p:nvCxnSpPr>
        <p:spPr>
          <a:xfrm flipH="1">
            <a:off x="633150" y="3220300"/>
            <a:ext cx="1800" cy="225600"/>
          </a:xfrm>
          <a:prstGeom prst="straightConnector1">
            <a:avLst/>
          </a:prstGeom>
          <a:noFill/>
          <a:ln cap="flat" cmpd="sng" w="9525">
            <a:solidFill>
              <a:schemeClr val="dk2"/>
            </a:solidFill>
            <a:prstDash val="solid"/>
            <a:round/>
            <a:headEnd len="lg" w="lg" type="none"/>
            <a:tailEnd len="lg" w="lg" type="none"/>
          </a:ln>
        </p:spPr>
      </p:cxnSp>
      <p:cxnSp>
        <p:nvCxnSpPr>
          <p:cNvPr id="202" name="Shape 202"/>
          <p:cNvCxnSpPr/>
          <p:nvPr/>
        </p:nvCxnSpPr>
        <p:spPr>
          <a:xfrm flipH="1">
            <a:off x="531725" y="3438450"/>
            <a:ext cx="101400" cy="131400"/>
          </a:xfrm>
          <a:prstGeom prst="straightConnector1">
            <a:avLst/>
          </a:prstGeom>
          <a:noFill/>
          <a:ln cap="flat" cmpd="sng" w="9525">
            <a:solidFill>
              <a:schemeClr val="dk2"/>
            </a:solidFill>
            <a:prstDash val="solid"/>
            <a:round/>
            <a:headEnd len="lg" w="lg" type="none"/>
            <a:tailEnd len="lg" w="lg" type="none"/>
          </a:ln>
        </p:spPr>
      </p:cxnSp>
      <p:cxnSp>
        <p:nvCxnSpPr>
          <p:cNvPr id="203" name="Shape 203"/>
          <p:cNvCxnSpPr/>
          <p:nvPr/>
        </p:nvCxnSpPr>
        <p:spPr>
          <a:xfrm>
            <a:off x="633150" y="3438450"/>
            <a:ext cx="101400" cy="131400"/>
          </a:xfrm>
          <a:prstGeom prst="straightConnector1">
            <a:avLst/>
          </a:prstGeom>
          <a:noFill/>
          <a:ln cap="flat" cmpd="sng" w="9525">
            <a:solidFill>
              <a:schemeClr val="dk2"/>
            </a:solidFill>
            <a:prstDash val="solid"/>
            <a:round/>
            <a:headEnd len="lg" w="lg" type="none"/>
            <a:tailEnd len="lg" w="lg" type="none"/>
          </a:ln>
        </p:spPr>
      </p:cxnSp>
      <p:cxnSp>
        <p:nvCxnSpPr>
          <p:cNvPr id="204" name="Shape 204"/>
          <p:cNvCxnSpPr/>
          <p:nvPr/>
        </p:nvCxnSpPr>
        <p:spPr>
          <a:xfrm>
            <a:off x="512825" y="3299325"/>
            <a:ext cx="255600" cy="0"/>
          </a:xfrm>
          <a:prstGeom prst="straightConnector1">
            <a:avLst/>
          </a:prstGeom>
          <a:noFill/>
          <a:ln cap="flat" cmpd="sng" w="9525">
            <a:solidFill>
              <a:schemeClr val="dk2"/>
            </a:solidFill>
            <a:prstDash val="solid"/>
            <a:round/>
            <a:headEnd len="lg" w="lg" type="none"/>
            <a:tailEnd len="lg" w="lg" type="none"/>
          </a:ln>
        </p:spPr>
      </p:cxnSp>
      <p:sp>
        <p:nvSpPr>
          <p:cNvPr id="205" name="Shape 205"/>
          <p:cNvSpPr/>
          <p:nvPr/>
        </p:nvSpPr>
        <p:spPr>
          <a:xfrm>
            <a:off x="3427628" y="3028950"/>
            <a:ext cx="204300" cy="199200"/>
          </a:xfrm>
          <a:prstGeom prst="flowChartConnector">
            <a:avLst/>
          </a:prstGeom>
          <a:solidFill>
            <a:srgbClr val="FFFFFF"/>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206" name="Shape 206"/>
          <p:cNvCxnSpPr>
            <a:stCxn id="205" idx="4"/>
          </p:cNvCxnSpPr>
          <p:nvPr/>
        </p:nvCxnSpPr>
        <p:spPr>
          <a:xfrm flipH="1">
            <a:off x="3527978" y="3228150"/>
            <a:ext cx="1800" cy="225600"/>
          </a:xfrm>
          <a:prstGeom prst="straightConnector1">
            <a:avLst/>
          </a:prstGeom>
          <a:noFill/>
          <a:ln cap="flat" cmpd="sng" w="9525">
            <a:solidFill>
              <a:schemeClr val="dk2"/>
            </a:solidFill>
            <a:prstDash val="solid"/>
            <a:round/>
            <a:headEnd len="lg" w="lg" type="none"/>
            <a:tailEnd len="lg" w="lg" type="none"/>
          </a:ln>
        </p:spPr>
      </p:cxnSp>
      <p:cxnSp>
        <p:nvCxnSpPr>
          <p:cNvPr id="207" name="Shape 207"/>
          <p:cNvCxnSpPr/>
          <p:nvPr/>
        </p:nvCxnSpPr>
        <p:spPr>
          <a:xfrm flipH="1">
            <a:off x="3434563" y="3446300"/>
            <a:ext cx="93600" cy="131400"/>
          </a:xfrm>
          <a:prstGeom prst="straightConnector1">
            <a:avLst/>
          </a:prstGeom>
          <a:noFill/>
          <a:ln cap="flat" cmpd="sng" w="9525">
            <a:solidFill>
              <a:schemeClr val="dk2"/>
            </a:solidFill>
            <a:prstDash val="solid"/>
            <a:round/>
            <a:headEnd len="lg" w="lg" type="none"/>
            <a:tailEnd len="lg" w="lg" type="none"/>
          </a:ln>
        </p:spPr>
      </p:cxnSp>
      <p:cxnSp>
        <p:nvCxnSpPr>
          <p:cNvPr id="208" name="Shape 208"/>
          <p:cNvCxnSpPr/>
          <p:nvPr/>
        </p:nvCxnSpPr>
        <p:spPr>
          <a:xfrm>
            <a:off x="3528186" y="3446300"/>
            <a:ext cx="93600" cy="131400"/>
          </a:xfrm>
          <a:prstGeom prst="straightConnector1">
            <a:avLst/>
          </a:prstGeom>
          <a:noFill/>
          <a:ln cap="flat" cmpd="sng" w="9525">
            <a:solidFill>
              <a:schemeClr val="dk2"/>
            </a:solidFill>
            <a:prstDash val="solid"/>
            <a:round/>
            <a:headEnd len="lg" w="lg" type="none"/>
            <a:tailEnd len="lg" w="lg" type="none"/>
          </a:ln>
        </p:spPr>
      </p:cxnSp>
      <p:cxnSp>
        <p:nvCxnSpPr>
          <p:cNvPr id="209" name="Shape 209"/>
          <p:cNvCxnSpPr/>
          <p:nvPr/>
        </p:nvCxnSpPr>
        <p:spPr>
          <a:xfrm>
            <a:off x="3417230" y="3307175"/>
            <a:ext cx="235500" cy="0"/>
          </a:xfrm>
          <a:prstGeom prst="straightConnector1">
            <a:avLst/>
          </a:prstGeom>
          <a:noFill/>
          <a:ln cap="flat" cmpd="sng" w="9525">
            <a:solidFill>
              <a:schemeClr val="dk2"/>
            </a:solidFill>
            <a:prstDash val="solid"/>
            <a:round/>
            <a:headEnd len="lg" w="lg" type="none"/>
            <a:tailEnd len="lg" w="lg" type="none"/>
          </a:ln>
        </p:spPr>
      </p:cxnSp>
      <p:sp>
        <p:nvSpPr>
          <p:cNvPr id="210" name="Shape 210"/>
          <p:cNvSpPr/>
          <p:nvPr/>
        </p:nvSpPr>
        <p:spPr>
          <a:xfrm>
            <a:off x="6183200" y="3154625"/>
            <a:ext cx="221700" cy="199200"/>
          </a:xfrm>
          <a:prstGeom prst="flowChartConnector">
            <a:avLst/>
          </a:prstGeom>
          <a:solidFill>
            <a:srgbClr val="FFFFFF"/>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211" name="Shape 211"/>
          <p:cNvCxnSpPr>
            <a:stCxn id="210" idx="4"/>
          </p:cNvCxnSpPr>
          <p:nvPr/>
        </p:nvCxnSpPr>
        <p:spPr>
          <a:xfrm flipH="1">
            <a:off x="6292250" y="3353825"/>
            <a:ext cx="1800" cy="225600"/>
          </a:xfrm>
          <a:prstGeom prst="straightConnector1">
            <a:avLst/>
          </a:prstGeom>
          <a:noFill/>
          <a:ln cap="flat" cmpd="sng" w="9525">
            <a:solidFill>
              <a:schemeClr val="dk2"/>
            </a:solidFill>
            <a:prstDash val="solid"/>
            <a:round/>
            <a:headEnd len="lg" w="lg" type="none"/>
            <a:tailEnd len="lg" w="lg" type="none"/>
          </a:ln>
        </p:spPr>
      </p:cxnSp>
      <p:cxnSp>
        <p:nvCxnSpPr>
          <p:cNvPr id="212" name="Shape 212"/>
          <p:cNvCxnSpPr/>
          <p:nvPr/>
        </p:nvCxnSpPr>
        <p:spPr>
          <a:xfrm flipH="1">
            <a:off x="6190825" y="3571975"/>
            <a:ext cx="101400" cy="131400"/>
          </a:xfrm>
          <a:prstGeom prst="straightConnector1">
            <a:avLst/>
          </a:prstGeom>
          <a:noFill/>
          <a:ln cap="flat" cmpd="sng" w="9525">
            <a:solidFill>
              <a:schemeClr val="dk2"/>
            </a:solidFill>
            <a:prstDash val="solid"/>
            <a:round/>
            <a:headEnd len="lg" w="lg" type="none"/>
            <a:tailEnd len="lg" w="lg" type="none"/>
          </a:ln>
        </p:spPr>
      </p:cxnSp>
      <p:cxnSp>
        <p:nvCxnSpPr>
          <p:cNvPr id="213" name="Shape 213"/>
          <p:cNvCxnSpPr/>
          <p:nvPr/>
        </p:nvCxnSpPr>
        <p:spPr>
          <a:xfrm>
            <a:off x="6292250" y="3571975"/>
            <a:ext cx="101400" cy="131400"/>
          </a:xfrm>
          <a:prstGeom prst="straightConnector1">
            <a:avLst/>
          </a:prstGeom>
          <a:noFill/>
          <a:ln cap="flat" cmpd="sng" w="9525">
            <a:solidFill>
              <a:schemeClr val="dk2"/>
            </a:solidFill>
            <a:prstDash val="solid"/>
            <a:round/>
            <a:headEnd len="lg" w="lg" type="none"/>
            <a:tailEnd len="lg" w="lg" type="none"/>
          </a:ln>
        </p:spPr>
      </p:cxnSp>
      <p:cxnSp>
        <p:nvCxnSpPr>
          <p:cNvPr id="214" name="Shape 214"/>
          <p:cNvCxnSpPr/>
          <p:nvPr/>
        </p:nvCxnSpPr>
        <p:spPr>
          <a:xfrm>
            <a:off x="6171925" y="3432850"/>
            <a:ext cx="255600" cy="0"/>
          </a:xfrm>
          <a:prstGeom prst="straightConnector1">
            <a:avLst/>
          </a:prstGeom>
          <a:noFill/>
          <a:ln cap="flat" cmpd="sng" w="9525">
            <a:solidFill>
              <a:schemeClr val="dk2"/>
            </a:solidFill>
            <a:prstDash val="solid"/>
            <a:round/>
            <a:headEnd len="lg" w="lg" type="none"/>
            <a:tailEnd len="lg" w="lg" type="none"/>
          </a:ln>
        </p:spPr>
      </p:cxnSp>
      <p:sp>
        <p:nvSpPr>
          <p:cNvPr id="215" name="Shape 215"/>
          <p:cNvSpPr txBox="1"/>
          <p:nvPr/>
        </p:nvSpPr>
        <p:spPr>
          <a:xfrm>
            <a:off x="184575" y="3536675"/>
            <a:ext cx="1062000" cy="327900"/>
          </a:xfrm>
          <a:prstGeom prst="rect">
            <a:avLst/>
          </a:prstGeom>
          <a:noFill/>
          <a:ln>
            <a:noFill/>
          </a:ln>
        </p:spPr>
        <p:txBody>
          <a:bodyPr anchorCtr="0" anchor="t" bIns="91425" lIns="91425" rIns="91425" tIns="91425">
            <a:noAutofit/>
          </a:bodyPr>
          <a:lstStyle/>
          <a:p>
            <a:pPr lvl="0" algn="ctr">
              <a:spcBef>
                <a:spcPts val="0"/>
              </a:spcBef>
              <a:buNone/>
            </a:pPr>
            <a:r>
              <a:rPr b="1" lang="en-US" sz="1200"/>
              <a:t>Stakeholder</a:t>
            </a:r>
          </a:p>
        </p:txBody>
      </p:sp>
      <p:sp>
        <p:nvSpPr>
          <p:cNvPr id="216" name="Shape 216"/>
          <p:cNvSpPr txBox="1"/>
          <p:nvPr/>
        </p:nvSpPr>
        <p:spPr>
          <a:xfrm>
            <a:off x="3039362" y="3553775"/>
            <a:ext cx="978900" cy="559500"/>
          </a:xfrm>
          <a:prstGeom prst="rect">
            <a:avLst/>
          </a:prstGeom>
          <a:noFill/>
          <a:ln>
            <a:noFill/>
          </a:ln>
        </p:spPr>
        <p:txBody>
          <a:bodyPr anchorCtr="0" anchor="t" bIns="91425" lIns="91425" rIns="91425" tIns="91425">
            <a:noAutofit/>
          </a:bodyPr>
          <a:lstStyle/>
          <a:p>
            <a:pPr lvl="0" rtl="0" algn="ctr">
              <a:spcBef>
                <a:spcPts val="0"/>
              </a:spcBef>
              <a:buNone/>
            </a:pPr>
            <a:r>
              <a:rPr b="1" lang="en-US" sz="1200"/>
              <a:t>Software</a:t>
            </a:r>
          </a:p>
          <a:p>
            <a:pPr lvl="0" rtl="0" algn="ctr">
              <a:spcBef>
                <a:spcPts val="0"/>
              </a:spcBef>
              <a:buNone/>
            </a:pPr>
            <a:r>
              <a:rPr b="1" lang="en-US" sz="1200"/>
              <a:t>Engineer</a:t>
            </a:r>
          </a:p>
        </p:txBody>
      </p:sp>
      <p:sp>
        <p:nvSpPr>
          <p:cNvPr id="217" name="Shape 217"/>
          <p:cNvSpPr txBox="1"/>
          <p:nvPr/>
        </p:nvSpPr>
        <p:spPr>
          <a:xfrm>
            <a:off x="5710525" y="3703375"/>
            <a:ext cx="1062000" cy="559500"/>
          </a:xfrm>
          <a:prstGeom prst="rect">
            <a:avLst/>
          </a:prstGeom>
          <a:noFill/>
          <a:ln>
            <a:noFill/>
          </a:ln>
        </p:spPr>
        <p:txBody>
          <a:bodyPr anchorCtr="0" anchor="t" bIns="91425" lIns="91425" rIns="91425" tIns="91425">
            <a:noAutofit/>
          </a:bodyPr>
          <a:lstStyle/>
          <a:p>
            <a:pPr lvl="0" rtl="0" algn="ctr">
              <a:spcBef>
                <a:spcPts val="0"/>
              </a:spcBef>
              <a:buNone/>
            </a:pPr>
            <a:r>
              <a:rPr b="1" lang="en-US" sz="1200"/>
              <a:t>Software</a:t>
            </a:r>
          </a:p>
          <a:p>
            <a:pPr lvl="0" rtl="0" algn="ctr">
              <a:spcBef>
                <a:spcPts val="0"/>
              </a:spcBef>
              <a:buNone/>
            </a:pPr>
            <a:r>
              <a:rPr b="1" lang="en-US" sz="1200"/>
              <a:t>Engineer</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Shape 22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id="224" name="Shape 224"/>
          <p:cNvPicPr preferRelativeResize="0"/>
          <p:nvPr/>
        </p:nvPicPr>
        <p:blipFill>
          <a:blip r:embed="rId3">
            <a:alphaModFix/>
          </a:blip>
          <a:stretch>
            <a:fillRect/>
          </a:stretch>
        </p:blipFill>
        <p:spPr>
          <a:xfrm>
            <a:off x="779475" y="1425600"/>
            <a:ext cx="7583400" cy="45411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Shape 23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id="231" name="Shape 231"/>
          <p:cNvPicPr preferRelativeResize="0"/>
          <p:nvPr/>
        </p:nvPicPr>
        <p:blipFill>
          <a:blip r:embed="rId3">
            <a:alphaModFix/>
          </a:blip>
          <a:stretch>
            <a:fillRect/>
          </a:stretch>
        </p:blipFill>
        <p:spPr>
          <a:xfrm>
            <a:off x="1423162" y="1633675"/>
            <a:ext cx="6296025" cy="39528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sp>
        <p:nvSpPr>
          <p:cNvPr id="237" name="Shape 23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238" name="Shape 23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AutoNum type="arabicPeriod"/>
            </a:pPr>
            <a:r>
              <a:rPr lang="en-US"/>
              <a:t>#292- Multiple-waypoint navigation</a:t>
            </a:r>
          </a:p>
          <a:p>
            <a:pPr indent="-228600" lvl="0" marL="457200" rtl="0">
              <a:spcBef>
                <a:spcPts val="0"/>
              </a:spcBef>
              <a:buAutoNum type="arabicPeriod"/>
            </a:pPr>
            <a:r>
              <a:rPr lang="en-US"/>
              <a:t>#289- GPS map</a:t>
            </a:r>
          </a:p>
          <a:p>
            <a:pPr indent="-228600" lvl="0" marL="457200" marR="0" rtl="0" algn="l">
              <a:spcBef>
                <a:spcPts val="2000"/>
              </a:spcBef>
              <a:spcAft>
                <a:spcPts val="0"/>
              </a:spcAft>
              <a:buAutoNum type="arabicPeriod"/>
            </a:pPr>
            <a:r>
              <a:rPr lang="en-US"/>
              <a:t>#262- GPS coordinate and sensor data</a:t>
            </a:r>
          </a:p>
          <a:p>
            <a:pPr indent="-228600" lvl="0" marL="457200" marR="0" rtl="0" algn="l">
              <a:spcBef>
                <a:spcPts val="2000"/>
              </a:spcBef>
              <a:spcAft>
                <a:spcPts val="0"/>
              </a:spcAft>
              <a:buAutoNum type="arabicPeriod"/>
            </a:pPr>
            <a:r>
              <a:rPr lang="en-US"/>
              <a:t>#264- Flight controller</a:t>
            </a:r>
          </a:p>
          <a:p>
            <a:pPr indent="-228600" lvl="0" marL="457200" marR="0" rtl="0" algn="l">
              <a:spcBef>
                <a:spcPts val="2000"/>
              </a:spcBef>
              <a:spcAft>
                <a:spcPts val="0"/>
              </a:spcAft>
              <a:buAutoNum type="arabicPeriod"/>
            </a:pPr>
            <a:r>
              <a:rPr lang="en-US"/>
              <a:t>#265- Drone path navigation</a:t>
            </a:r>
          </a:p>
          <a:p>
            <a:pPr indent="-228600" lvl="0" marL="457200" marR="0" rtl="0" algn="l">
              <a:spcBef>
                <a:spcPts val="2000"/>
              </a:spcBef>
              <a:spcAft>
                <a:spcPts val="0"/>
              </a:spcAft>
              <a:buAutoNum type="arabicPeriod"/>
            </a:pPr>
            <a:r>
              <a:rPr lang="en-US"/>
              <a:t>#290- Integrate sensor data into controls</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Shape 244"/>
          <p:cNvSpPr txBox="1"/>
          <p:nvPr>
            <p:ph idx="1" type="body"/>
          </p:nvPr>
        </p:nvSpPr>
        <p:spPr>
          <a:xfrm>
            <a:off x="779462" y="1828800"/>
            <a:ext cx="7583400" cy="4208400"/>
          </a:xfrm>
          <a:prstGeom prst="rect">
            <a:avLst/>
          </a:prstGeom>
        </p:spPr>
        <p:txBody>
          <a:bodyPr anchorCtr="0" anchor="t" bIns="91425" lIns="91425" rIns="91425" tIns="91425">
            <a:noAutofit/>
          </a:bodyPr>
          <a:lstStyle/>
          <a:p>
            <a:pPr indent="0" lvl="0" marL="0" rtl="0">
              <a:spcBef>
                <a:spcPts val="0"/>
              </a:spcBef>
              <a:buNone/>
            </a:pPr>
            <a:r>
              <a:rPr lang="en-US"/>
              <a:t>Description: </a:t>
            </a:r>
          </a:p>
          <a:p>
            <a:pPr indent="0" lvl="0" marL="0" rtl="0">
              <a:spcBef>
                <a:spcPts val="0"/>
              </a:spcBef>
              <a:buNone/>
            </a:pPr>
            <a:r>
              <a:t/>
            </a:r>
            <a:endParaRPr/>
          </a:p>
          <a:p>
            <a:pPr indent="0" lvl="0" marL="0" rtl="0">
              <a:spcBef>
                <a:spcPts val="0"/>
              </a:spcBef>
              <a:buNone/>
            </a:pPr>
            <a:r>
              <a:rPr lang="en-US" sz="1800">
                <a:solidFill>
                  <a:srgbClr val="001D4D"/>
                </a:solidFill>
              </a:rPr>
              <a:t>As a drone programmer, I want the drone to be able to be given a list of waypoints and determine an ideal path through them so that I do not have to manually determine the ideal flight path.</a:t>
            </a:r>
          </a:p>
          <a:p>
            <a:pPr indent="0" lvl="0" marL="0" rtl="0">
              <a:spcBef>
                <a:spcPts val="0"/>
              </a:spcBef>
              <a:buNone/>
            </a:pPr>
            <a:r>
              <a:t/>
            </a:r>
            <a:endParaRPr sz="1800">
              <a:solidFill>
                <a:srgbClr val="001D4D"/>
              </a:solidFill>
              <a:latin typeface="Arial"/>
              <a:ea typeface="Arial"/>
              <a:cs typeface="Arial"/>
              <a:sym typeface="Arial"/>
            </a:endParaRPr>
          </a:p>
          <a:p>
            <a:pPr indent="0" lvl="0" marL="0" rtl="0">
              <a:spcBef>
                <a:spcPts val="0"/>
              </a:spcBef>
              <a:buNone/>
            </a:pPr>
            <a:r>
              <a:rPr lang="en-US">
                <a:solidFill>
                  <a:srgbClr val="001D4D"/>
                </a:solidFill>
              </a:rPr>
              <a:t>Acceptance Criteria</a:t>
            </a:r>
            <a:r>
              <a:rPr lang="en-US">
                <a:solidFill>
                  <a:srgbClr val="001D4D"/>
                </a:solidFill>
                <a:latin typeface="Arial"/>
                <a:ea typeface="Arial"/>
                <a:cs typeface="Arial"/>
                <a:sym typeface="Arial"/>
              </a:rPr>
              <a:t>:</a:t>
            </a:r>
          </a:p>
          <a:p>
            <a:pPr indent="0" lvl="0" marL="0" rtl="0">
              <a:spcBef>
                <a:spcPts val="0"/>
              </a:spcBef>
              <a:buNone/>
            </a:pPr>
            <a:r>
              <a:t/>
            </a:r>
            <a:endParaRPr>
              <a:latin typeface="Arial"/>
              <a:ea typeface="Arial"/>
              <a:cs typeface="Arial"/>
              <a:sym typeface="Arial"/>
            </a:endParaRPr>
          </a:p>
          <a:p>
            <a:pPr indent="-342900" lvl="0" marL="457200" rtl="0">
              <a:spcBef>
                <a:spcPts val="0"/>
              </a:spcBef>
              <a:buClr>
                <a:srgbClr val="001D4D"/>
              </a:buClr>
              <a:buSzPct val="100000"/>
              <a:buFont typeface="Trebuchet MS"/>
              <a:buAutoNum type="arabicPeriod"/>
            </a:pPr>
            <a:r>
              <a:rPr lang="en-US" sz="1800">
                <a:solidFill>
                  <a:srgbClr val="001D4D"/>
                </a:solidFill>
              </a:rPr>
              <a:t>Uses shortest paths possible</a:t>
            </a:r>
          </a:p>
          <a:p>
            <a:pPr indent="-342900" lvl="0" marL="457200" rtl="0">
              <a:spcBef>
                <a:spcPts val="0"/>
              </a:spcBef>
              <a:buClr>
                <a:srgbClr val="001D4D"/>
              </a:buClr>
              <a:buSzPct val="100000"/>
              <a:buFont typeface="Trebuchet MS"/>
              <a:buAutoNum type="arabicPeriod"/>
            </a:pPr>
            <a:r>
              <a:rPr lang="en-US" sz="1800">
                <a:solidFill>
                  <a:srgbClr val="001D4D"/>
                </a:solidFill>
              </a:rPr>
              <a:t>Does not use obstacle maps or avoidance</a:t>
            </a:r>
          </a:p>
          <a:p>
            <a:pPr indent="0" lvl="0" marL="0" rtl="0">
              <a:spcBef>
                <a:spcPts val="0"/>
              </a:spcBef>
              <a:buNone/>
            </a:pPr>
            <a:r>
              <a:t/>
            </a:r>
            <a:endParaRPr sz="1800">
              <a:latin typeface="Arial"/>
              <a:ea typeface="Arial"/>
              <a:cs typeface="Arial"/>
              <a:sym typeface="Arial"/>
            </a:endParaRPr>
          </a:p>
        </p:txBody>
      </p:sp>
      <p:sp>
        <p:nvSpPr>
          <p:cNvPr id="245" name="Shape 245"/>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Clr>
                <a:schemeClr val="dk1"/>
              </a:buClr>
              <a:buSzPct val="25000"/>
              <a:buFont typeface="Arial"/>
              <a:buNone/>
            </a:pPr>
            <a:r>
              <a:rPr lang="en-US" sz="3000"/>
              <a:t>User Story #292- Multiple-waypoint navigation</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pic>
        <p:nvPicPr>
          <p:cNvPr id="251" name="Shape 251"/>
          <p:cNvPicPr preferRelativeResize="0"/>
          <p:nvPr/>
        </p:nvPicPr>
        <p:blipFill>
          <a:blip r:embed="rId3">
            <a:alphaModFix/>
          </a:blip>
          <a:stretch>
            <a:fillRect/>
          </a:stretch>
        </p:blipFill>
        <p:spPr>
          <a:xfrm>
            <a:off x="1367174" y="337975"/>
            <a:ext cx="6251775" cy="5129299"/>
          </a:xfrm>
          <a:prstGeom prst="rect">
            <a:avLst/>
          </a:prstGeom>
          <a:noFill/>
          <a:ln>
            <a:noFill/>
          </a:ln>
        </p:spPr>
      </p:pic>
      <p:pic>
        <p:nvPicPr>
          <p:cNvPr id="252" name="Shape 252"/>
          <p:cNvPicPr preferRelativeResize="0"/>
          <p:nvPr/>
        </p:nvPicPr>
        <p:blipFill>
          <a:blip r:embed="rId4">
            <a:alphaModFix/>
          </a:blip>
          <a:stretch>
            <a:fillRect/>
          </a:stretch>
        </p:blipFill>
        <p:spPr>
          <a:xfrm>
            <a:off x="1367175" y="337975"/>
            <a:ext cx="6251775" cy="5129290"/>
          </a:xfrm>
          <a:prstGeom prst="rect">
            <a:avLst/>
          </a:prstGeom>
          <a:noFill/>
          <a:ln>
            <a:noFill/>
          </a:ln>
        </p:spPr>
      </p:pic>
      <p:pic>
        <p:nvPicPr>
          <p:cNvPr id="253" name="Shape 253"/>
          <p:cNvPicPr preferRelativeResize="0"/>
          <p:nvPr/>
        </p:nvPicPr>
        <p:blipFill>
          <a:blip r:embed="rId5">
            <a:alphaModFix/>
          </a:blip>
          <a:stretch>
            <a:fillRect/>
          </a:stretch>
        </p:blipFill>
        <p:spPr>
          <a:xfrm>
            <a:off x="1367172" y="337975"/>
            <a:ext cx="6251775" cy="5129286"/>
          </a:xfrm>
          <a:prstGeom prst="rect">
            <a:avLst/>
          </a:prstGeom>
          <a:noFill/>
          <a:ln>
            <a:noFill/>
          </a:ln>
        </p:spPr>
      </p:pic>
      <p:pic>
        <p:nvPicPr>
          <p:cNvPr id="254" name="Shape 254"/>
          <p:cNvPicPr preferRelativeResize="0"/>
          <p:nvPr/>
        </p:nvPicPr>
        <p:blipFill>
          <a:blip r:embed="rId6">
            <a:alphaModFix/>
          </a:blip>
          <a:stretch>
            <a:fillRect/>
          </a:stretch>
        </p:blipFill>
        <p:spPr>
          <a:xfrm>
            <a:off x="1367172" y="337975"/>
            <a:ext cx="6251775" cy="5129286"/>
          </a:xfrm>
          <a:prstGeom prst="rect">
            <a:avLst/>
          </a:prstGeom>
          <a:noFill/>
          <a:ln>
            <a:noFill/>
          </a:ln>
        </p:spPr>
      </p:pic>
      <p:pic>
        <p:nvPicPr>
          <p:cNvPr id="255" name="Shape 255"/>
          <p:cNvPicPr preferRelativeResize="0"/>
          <p:nvPr/>
        </p:nvPicPr>
        <p:blipFill>
          <a:blip r:embed="rId7">
            <a:alphaModFix/>
          </a:blip>
          <a:stretch>
            <a:fillRect/>
          </a:stretch>
        </p:blipFill>
        <p:spPr>
          <a:xfrm>
            <a:off x="1367172" y="337975"/>
            <a:ext cx="6251775" cy="512928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