
<file path=[Content_Types].xml><?xml version="1.0" encoding="utf-8"?>
<Types xmlns="http://schemas.openxmlformats.org/package/2006/content-types"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1pPr>
            <a:lvl2pPr indent="0" lvl="1" marL="4572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2pPr>
            <a:lvl3pPr indent="0" lvl="2" marL="9144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3pPr>
            <a:lvl4pPr indent="0" lvl="3" marL="13716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4pPr>
            <a:lvl5pPr indent="0" lvl="4" marL="18288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5pPr>
            <a:lvl6pPr indent="0" lvl="5" marL="22860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6pPr>
            <a:lvl7pPr indent="0" lvl="6" marL="27432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7pPr>
            <a:lvl8pPr indent="0" lvl="7" marL="32004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8pPr>
            <a:lvl9pPr indent="0" lvl="8" marL="36576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Font typeface="Arial"/>
              <a:buNone/>
            </a:pPr>
            <a:r>
              <a:t/>
            </a:r>
            <a:endParaRPr b="0" i="0" sz="1800" u="none" cap="none" strike="noStrik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">
  <p:cSld name="Title and Conten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Shape 80"/>
          <p:cNvSpPr txBox="1"/>
          <p:nvPr>
            <p:ph idx="1" type="subTitle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vertTitleAndTx">
  <p:cSld name="Vertical Title and 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vertTx">
  <p:cSld name="Title and Vertical 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picTx">
  <p:cSld name="Picture with Caption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Shape 33"/>
          <p:cNvSpPr/>
          <p:nvPr>
            <p:ph idx="2" type="pic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Tx">
  <p:cSld name="Content with Ca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00150" lvl="0" marL="16065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992187" lvl="1" marL="3481388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771525" lvl="2" marL="5356225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17563" lvl="3" marL="749776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7088" lvl="4" marL="96408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7088" lvl="5" marL="100980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7088" lvl="6" marL="105552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7088" lvl="7" marL="110124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7088" lvl="8" marL="114696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2" type="body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TxTwoObj">
  <p:cSld name="Comparison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2" type="body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01750" lvl="0" marL="16065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93787" lvl="1" marL="34813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47725" lvl="2" marL="5356225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68363" lvl="3" marL="749776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77888" lvl="4" marL="96408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77888" lvl="5" marL="100980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77888" lvl="6" marL="105552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77888" lvl="7" marL="110124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77888" lvl="8" marL="114696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3" type="body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4" type="body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01750" lvl="0" marL="16065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93787" lvl="1" marL="34813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47725" lvl="2" marL="5356225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68363" lvl="3" marL="749776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77888" lvl="4" marL="96408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77888" lvl="5" marL="100980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77888" lvl="6" marL="105552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77888" lvl="7" marL="110124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77888" lvl="8" marL="114696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">
  <p:cSld name="Two Conten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0950" lvl="0" marL="16065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42987" lvl="1" marL="3481388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22325" lvl="2" marL="53562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42963" lvl="3" marL="749776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52488" lvl="4" marL="96408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52488" lvl="5" marL="100980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52488" lvl="6" marL="105552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52488" lvl="7" marL="110124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52488" lvl="8" marL="114696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2" type="body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0950" lvl="0" marL="16065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42987" lvl="1" marL="3481388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22325" lvl="2" marL="53562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42963" lvl="3" marL="749776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52488" lvl="4" marL="96408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52488" lvl="5" marL="100980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52488" lvl="6" marL="105552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52488" lvl="7" marL="110124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52488" lvl="8" marL="114696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secHead">
  <p:cSld name="Section 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hyperlink" Target="http://www.playsheep.de/drone" TargetMode="External"/><Relationship Id="rId10" Type="http://schemas.openxmlformats.org/officeDocument/2006/relationships/image" Target="../media/image4.gif"/><Relationship Id="rId9" Type="http://schemas.openxmlformats.org/officeDocument/2006/relationships/image" Target="../media/image7.png"/><Relationship Id="rId5" Type="http://schemas.openxmlformats.org/officeDocument/2006/relationships/image" Target="../media/image1.gif"/><Relationship Id="rId6" Type="http://schemas.openxmlformats.org/officeDocument/2006/relationships/image" Target="../media/image2.gif"/><Relationship Id="rId7" Type="http://schemas.openxmlformats.org/officeDocument/2006/relationships/image" Target="../media/image3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FFFFFF"/>
            </a:gs>
            <a:gs pos="100000">
              <a:srgbClr val="A8CFD4"/>
            </a:gs>
          </a:gsLst>
          <a:lin ang="5400012" scaled="0"/>
        </a:gra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10856700" y="1600200"/>
            <a:ext cx="112050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b="1" lang="en-US" sz="6000">
                <a:solidFill>
                  <a:schemeClr val="dk1"/>
                </a:solidFill>
              </a:rPr>
              <a:t>CIS 4911, 2017</a:t>
            </a:r>
            <a:r>
              <a:rPr b="1" i="0" lang="en-US" sz="6000" u="none" cap="none" strike="noStrike">
                <a:solidFill>
                  <a:schemeClr val="dk1"/>
                </a:solidFill>
              </a:rPr>
              <a:t>, </a:t>
            </a:r>
            <a:r>
              <a:rPr b="1" lang="en-US" sz="6000">
                <a:solidFill>
                  <a:schemeClr val="dk1"/>
                </a:solidFill>
              </a:rPr>
              <a:t>Summer C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4642425" y="2678100"/>
            <a:ext cx="25057500" cy="290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lang="en-US" sz="9000">
                <a:solidFill>
                  <a:srgbClr val="38761D"/>
                </a:solidFill>
              </a:rPr>
              <a:t>Agricultural Robotics 3.0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>
                <a:solidFill>
                  <a:srgbClr val="3333CC"/>
                </a:solidFill>
              </a:rPr>
              <a:t>Christian Silva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  <a:r>
              <a:rPr lang="en-US"/>
              <a:t>	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-US" sz="3500">
                <a:solidFill>
                  <a:srgbClr val="3333CC"/>
                </a:solidFill>
              </a:rPr>
              <a:t>Dr. Leonardo Bobadilla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-US" sz="3500">
                <a:solidFill>
                  <a:srgbClr val="3333CC"/>
                </a:solidFill>
              </a:rPr>
              <a:t>Florida International University</a:t>
            </a:r>
            <a:r>
              <a:rPr lang="en-US" sz="3500">
                <a:solidFill>
                  <a:srgbClr val="3333CC"/>
                </a:solidFill>
              </a:rPr>
              <a:t>	</a:t>
            </a: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996850" y="5493600"/>
            <a:ext cx="9424500" cy="543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❏"/>
            </a:pPr>
            <a:r>
              <a:rPr lang="en-US" sz="3600">
                <a:solidFill>
                  <a:srgbClr val="336699"/>
                </a:solidFill>
              </a:rPr>
              <a:t>Studies of horticultural characteristics of tropical agriculture require large data sets for adequate research of (HC).</a:t>
            </a: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❏"/>
            </a:pPr>
            <a:r>
              <a:rPr lang="en-US" sz="3600">
                <a:solidFill>
                  <a:srgbClr val="336699"/>
                </a:solidFill>
              </a:rPr>
              <a:t>Gathering data manually is inefficient(i.e. researchers physically survey areas of agricultural cultivation). 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noFill/>
          <a:ln cap="flat" cmpd="sng" w="1905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b="1" i="0" lang="en-US" sz="32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82600" y="381000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12097425" y="5493600"/>
            <a:ext cx="9153300" cy="5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❏"/>
            </a:pPr>
            <a:r>
              <a:rPr lang="en-US" sz="3600">
                <a:solidFill>
                  <a:srgbClr val="336699"/>
                </a:solidFill>
              </a:rPr>
              <a:t>Web application written in Javascript</a:t>
            </a:r>
            <a:r>
              <a:rPr b="0" i="0" lang="en-US" sz="36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❏"/>
            </a:pPr>
            <a:r>
              <a:rPr lang="en-US" sz="3600">
                <a:solidFill>
                  <a:srgbClr val="336699"/>
                </a:solidFill>
              </a:rPr>
              <a:t>Front-End utilizes pre-existing Android mobile client for drone controller interface.</a:t>
            </a: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❏"/>
            </a:pPr>
            <a:r>
              <a:rPr lang="en-US" sz="3600">
                <a:solidFill>
                  <a:srgbClr val="336699"/>
                </a:solidFill>
              </a:rPr>
              <a:t>Back-End utilizes Django framework for storing data dispatched from the drone.</a:t>
            </a: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❏"/>
            </a:pPr>
            <a:r>
              <a:rPr lang="en-US" sz="3600">
                <a:solidFill>
                  <a:srgbClr val="336699"/>
                </a:solidFill>
              </a:rPr>
              <a:t>Computer vision enabled with openCV.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22689200" y="5333837"/>
            <a:ext cx="9249000" cy="65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Requirements:</a:t>
            </a:r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❏"/>
            </a:pPr>
            <a:r>
              <a:rPr lang="en-US" sz="3600">
                <a:solidFill>
                  <a:srgbClr val="336699"/>
                </a:solidFill>
              </a:rPr>
              <a:t>Drone Controller interface shall be written in Python 2.7</a:t>
            </a:r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❏"/>
            </a:pPr>
            <a:r>
              <a:rPr lang="en-US" sz="3600">
                <a:solidFill>
                  <a:srgbClr val="336699"/>
                </a:solidFill>
              </a:rPr>
              <a:t>Interface shall provide manual flight controls.</a:t>
            </a:r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❏"/>
            </a:pPr>
            <a:r>
              <a:rPr lang="en-US" sz="3600">
                <a:solidFill>
                  <a:srgbClr val="336699"/>
                </a:solidFill>
              </a:rPr>
              <a:t>Interface shall implement OpenCV to include live camera display and color detection.</a:t>
            </a:r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❏"/>
            </a:pPr>
            <a:r>
              <a:rPr lang="en-US" sz="3600">
                <a:solidFill>
                  <a:srgbClr val="336699"/>
                </a:solidFill>
              </a:rPr>
              <a:t>Interface shall include interactive map that allows path planning (i.e. operator selects map locations the drone will navigate).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840100" y="20704800"/>
            <a:ext cx="9975600" cy="11423700"/>
          </a:xfrm>
          <a:prstGeom prst="rect">
            <a:avLst/>
          </a:prstGeom>
          <a:noFill/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3458500" y="32952450"/>
            <a:ext cx="7933800" cy="716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❏"/>
            </a:pPr>
            <a:r>
              <a:rPr lang="en-US" sz="3600">
                <a:solidFill>
                  <a:srgbClr val="336699"/>
                </a:solidFill>
              </a:rPr>
              <a:t>Graphical user interface is implemented using Tkinter for interface between Tk GUI toolkit and Python 2.7.</a:t>
            </a:r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❏"/>
            </a:pPr>
            <a:r>
              <a:rPr lang="en-US" sz="3600">
                <a:solidFill>
                  <a:srgbClr val="336699"/>
                </a:solidFill>
              </a:rPr>
              <a:t>Control of drone hardware through gui controller is implemented using third-party Python 2.7 Parrot AR.Drone 2.0  API</a:t>
            </a:r>
            <a:r>
              <a:rPr baseline="30000" lang="en-US" sz="3600">
                <a:solidFill>
                  <a:srgbClr val="336699"/>
                </a:solidFill>
              </a:rPr>
              <a:t>1</a:t>
            </a:r>
            <a:r>
              <a:rPr lang="en-US" sz="3600">
                <a:solidFill>
                  <a:srgbClr val="336699"/>
                </a:solidFill>
              </a:rPr>
              <a:t> .</a:t>
            </a:r>
          </a:p>
          <a:p>
            <a:pPr indent="-457200" lvl="0" marL="45720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❏"/>
            </a:pPr>
            <a:r>
              <a:rPr lang="en-US" sz="3600">
                <a:solidFill>
                  <a:srgbClr val="336699"/>
                </a:solidFill>
              </a:rPr>
              <a:t>Controller display of drone camera output is implemented with OpenCV 3 computer vision library.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Shape 100"/>
          <p:cNvSpPr txBox="1"/>
          <p:nvPr/>
        </p:nvSpPr>
        <p:spPr>
          <a:xfrm>
            <a:off x="840100" y="32725050"/>
            <a:ext cx="10016700" cy="762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All testing was performed manually with drone grounded or in-flight. </a:t>
            </a: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Grounded testing included path selection feedback. The drone operator would select multiple points on the provided map area, and selections were rendered and updated in a list of locations. </a:t>
            </a:r>
          </a:p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In-flight testing executed multiple movement commands. The drone operator would select a move command (e.g. “forward,” “turnright”), and the drone continuously performed each action until new command was dispatched.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2292875" y="12458400"/>
            <a:ext cx="19635000" cy="119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2" name="Shape 102"/>
          <p:cNvSpPr txBox="1"/>
          <p:nvPr/>
        </p:nvSpPr>
        <p:spPr>
          <a:xfrm>
            <a:off x="23994000" y="33179850"/>
            <a:ext cx="8181900" cy="716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336699"/>
                </a:solidFill>
              </a:rPr>
              <a:t>Agricultural Robotics version 3 concentrates on designing a research tool component, written in Python, for processing sensor data, and providing autonomous navigation. This component would extend drone operability, allowing stakeholders to survey larger agricultural areas.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990600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4" name="Shape 104"/>
          <p:cNvSpPr txBox="1"/>
          <p:nvPr/>
        </p:nvSpPr>
        <p:spPr>
          <a:xfrm>
            <a:off x="27203400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5" name="Shape 105"/>
          <p:cNvSpPr txBox="1"/>
          <p:nvPr/>
        </p:nvSpPr>
        <p:spPr>
          <a:xfrm>
            <a:off x="996850" y="11352300"/>
            <a:ext cx="9662100" cy="81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❏"/>
            </a:pPr>
            <a:r>
              <a:rPr lang="en-US" sz="3600">
                <a:solidFill>
                  <a:srgbClr val="336699"/>
                </a:solidFill>
              </a:rPr>
              <a:t>Develop software platform combined with drone hardware to produce research data.</a:t>
            </a: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❏"/>
            </a:pPr>
            <a:r>
              <a:rPr lang="en-US" sz="3600">
                <a:solidFill>
                  <a:srgbClr val="336699"/>
                </a:solidFill>
              </a:rPr>
              <a:t>Drone deployment will collect horticultural characteristics, and process sensor data.</a:t>
            </a: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❏"/>
            </a:pPr>
            <a:r>
              <a:rPr lang="en-US" sz="3600">
                <a:solidFill>
                  <a:srgbClr val="336699"/>
                </a:solidFill>
              </a:rPr>
              <a:t>Provide stakeholders with visualization of data analysis using different interfaces.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336699"/>
              </a:solidFill>
            </a:endParaRPr>
          </a:p>
          <a:p>
            <a:pPr indent="-482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❏"/>
            </a:pPr>
            <a:r>
              <a:rPr lang="en-US" sz="4000">
                <a:solidFill>
                  <a:srgbClr val="336699"/>
                </a:solidFill>
              </a:rPr>
              <a:t>Project Contribution</a:t>
            </a: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❏"/>
            </a:pPr>
            <a:r>
              <a:rPr lang="en-US" sz="3600">
                <a:solidFill>
                  <a:srgbClr val="336699"/>
                </a:solidFill>
              </a:rPr>
              <a:t>Develop a graphical user interface to command drone hardware.</a:t>
            </a: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❏"/>
            </a:pPr>
            <a:r>
              <a:rPr lang="en-US" sz="3600">
                <a:solidFill>
                  <a:srgbClr val="336699"/>
                </a:solidFill>
              </a:rPr>
              <a:t>Implement interface navigation options that allow pre-defining paths for autonomous drone flight.</a:t>
            </a: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❏"/>
            </a:pPr>
            <a:r>
              <a:rPr lang="en-US" sz="3600">
                <a:solidFill>
                  <a:srgbClr val="336699"/>
                </a:solidFill>
              </a:rPr>
              <a:t>Display useful sensor data within user interface.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6343000" y="40942550"/>
            <a:ext cx="25737000" cy="2029500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The material presented in this poster is based upon the work supported by Dr. Leonardo Bobadilla. I am thankful to the help that I received from my group member, Sean Monroe.</a:t>
            </a:r>
          </a:p>
          <a:p>
            <a:pPr indent="0" lvl="0" marL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3000">
              <a:solidFill>
                <a:schemeClr val="dk1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1.	Philipp de Graaff, J., “PS_DRONE Programming a Parrot AR. Drone 2.0 with Python - The Easy Way,” </a:t>
            </a:r>
            <a:r>
              <a:rPr lang="en-US" sz="3000" u="sng">
                <a:solidFill>
                  <a:schemeClr val="hlink"/>
                </a:solidFill>
                <a:hlinkClick r:id="rId4"/>
              </a:rPr>
              <a:t>www.playsheep.de/drone</a:t>
            </a:r>
            <a:r>
              <a:rPr lang="en-US" sz="3000">
                <a:solidFill>
                  <a:schemeClr val="dk1"/>
                </a:solidFill>
              </a:rPr>
              <a:t>, 2014 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descr="Postergif1.gif" id="107" name="Shape 10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96849" y="609600"/>
            <a:ext cx="7933800" cy="36609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ostergif2.gif" id="108" name="Shape 10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758625" y="627600"/>
            <a:ext cx="7417175" cy="36249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ystemdiagram.png" id="109" name="Shape 10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00400" y="21689274"/>
            <a:ext cx="9424500" cy="10086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roneflight.png" id="110" name="Shape 11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524900" y="10391500"/>
            <a:ext cx="11205000" cy="71660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roneflight2.png" id="111" name="Shape 11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0791900" y="12034049"/>
            <a:ext cx="11135899" cy="71660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oster.gif" id="112" name="Shape 11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2097425" y="18430987"/>
            <a:ext cx="19830375" cy="136974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