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3"/>
  </p:notesMasterIdLst>
  <p:sldIdLst>
    <p:sldId id="256" r:id="rId2"/>
  </p:sldIdLst>
  <p:sldSz cx="32918400" cy="438912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33" d="100"/>
          <a:sy n="33" d="100"/>
        </p:scale>
        <p:origin x="-1352" y="4712"/>
      </p:cViewPr>
      <p:guideLst>
        <p:guide orient="horz" pos="13824"/>
        <p:guide pos="1036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2143125" y="685800"/>
            <a:ext cx="257174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1pPr>
            <a:lvl2pPr marL="457200" marR="0" lvl="1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2pPr>
            <a:lvl3pPr marL="914400" marR="0" lvl="2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3pPr>
            <a:lvl4pPr marL="1371600" marR="0" lvl="3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4pPr>
            <a:lvl5pPr marL="1828800" marR="0" lvl="4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5pPr>
            <a:lvl6pPr marL="2286000" marR="0" lvl="5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6pPr>
            <a:lvl7pPr marL="2743200" marR="0" lvl="6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7pPr>
            <a:lvl8pPr marL="3200400" marR="0" lvl="7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8pPr>
            <a:lvl9pPr marL="3657600" marR="0" lvl="8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868521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84612" y="868521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05009275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Font typeface="Arial"/>
              <a:buNone/>
            </a:pPr>
            <a:endParaRPr sz="1800" b="0" i="0" u="none" strike="noStrike" cap="none"/>
          </a:p>
        </p:txBody>
      </p:sp>
      <p:sp>
        <p:nvSpPr>
          <p:cNvPr id="87" name="Shape 87"/>
          <p:cNvSpPr txBox="1"/>
          <p:nvPr/>
        </p:nvSpPr>
        <p:spPr>
          <a:xfrm>
            <a:off x="3884612" y="868521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fld>
            <a:endParaRPr lang="en-US"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" name="Shape 17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>
            <a:spLocks noGrp="1"/>
          </p:cNvSpPr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>
            <a:off x="1646235" y="10242550"/>
            <a:ext cx="29627511" cy="289639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29845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309562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346075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122236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>
            <a:spLocks noGrp="1"/>
          </p:cNvSpPr>
          <p:nvPr>
            <p:ph type="ctrTitle"/>
          </p:nvPr>
        </p:nvSpPr>
        <p:spPr>
          <a:xfrm>
            <a:off x="2469358" y="13635320"/>
            <a:ext cx="27979685" cy="940845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subTitle" idx="1"/>
          </p:nvPr>
        </p:nvSpPr>
        <p:spPr>
          <a:xfrm>
            <a:off x="4937523" y="24872579"/>
            <a:ext cx="23043355" cy="1121484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ctr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ctr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3" name="Shape 83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>
            <a:spLocks noGrp="1"/>
          </p:cNvSpPr>
          <p:nvPr>
            <p:ph type="title"/>
          </p:nvPr>
        </p:nvSpPr>
        <p:spPr>
          <a:xfrm rot="5400000">
            <a:off x="8844488" y="16778673"/>
            <a:ext cx="37450057" cy="740687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body" idx="1"/>
          </p:nvPr>
        </p:nvSpPr>
        <p:spPr>
          <a:xfrm rot="5400000">
            <a:off x="-6026415" y="9428945"/>
            <a:ext cx="37450057" cy="2210633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29845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309562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346075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122236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body" idx="1"/>
          </p:nvPr>
        </p:nvSpPr>
        <p:spPr>
          <a:xfrm rot="5400000">
            <a:off x="1978025" y="9910762"/>
            <a:ext cx="28963937" cy="2962751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29845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309562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346075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122236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 txBox="1">
            <a:spLocks noGrp="1"/>
          </p:cNvSpPr>
          <p:nvPr>
            <p:ph type="title"/>
          </p:nvPr>
        </p:nvSpPr>
        <p:spPr>
          <a:xfrm>
            <a:off x="6451998" y="30724287"/>
            <a:ext cx="19751276" cy="362622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3" name="Shape 33"/>
          <p:cNvSpPr>
            <a:spLocks noGrp="1"/>
          </p:cNvSpPr>
          <p:nvPr>
            <p:ph type="pic" idx="2"/>
          </p:nvPr>
        </p:nvSpPr>
        <p:spPr>
          <a:xfrm>
            <a:off x="6451998" y="3922057"/>
            <a:ext cx="19751276" cy="263338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body" idx="1"/>
          </p:nvPr>
        </p:nvSpPr>
        <p:spPr>
          <a:xfrm>
            <a:off x="6451998" y="34350512"/>
            <a:ext cx="19751276" cy="515246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 txBox="1">
            <a:spLocks noGrp="1"/>
          </p:cNvSpPr>
          <p:nvPr>
            <p:ph type="title"/>
          </p:nvPr>
        </p:nvSpPr>
        <p:spPr>
          <a:xfrm>
            <a:off x="1645443" y="1748116"/>
            <a:ext cx="10829926" cy="74362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1"/>
          </p:nvPr>
        </p:nvSpPr>
        <p:spPr>
          <a:xfrm>
            <a:off x="12870656" y="1748116"/>
            <a:ext cx="18402298" cy="374590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-120015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992187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771525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81756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82708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82708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82708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82708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82708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2"/>
          </p:nvPr>
        </p:nvSpPr>
        <p:spPr>
          <a:xfrm>
            <a:off x="1645443" y="9184339"/>
            <a:ext cx="10829926" cy="30022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>
            <a:spLocks noGrp="1"/>
          </p:cNvSpPr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1645442" y="9825317"/>
            <a:ext cx="14544675" cy="409462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body" idx="2"/>
          </p:nvPr>
        </p:nvSpPr>
        <p:spPr>
          <a:xfrm>
            <a:off x="1645442" y="13919948"/>
            <a:ext cx="14544675" cy="2528719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-130175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1093787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847725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868363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body" idx="3"/>
          </p:nvPr>
        </p:nvSpPr>
        <p:spPr>
          <a:xfrm>
            <a:off x="16722328" y="9825317"/>
            <a:ext cx="14550627" cy="409462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body" idx="4"/>
          </p:nvPr>
        </p:nvSpPr>
        <p:spPr>
          <a:xfrm>
            <a:off x="16722328" y="13919948"/>
            <a:ext cx="14550627" cy="2528719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-130175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1093787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847725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868363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>
            <a:spLocks noGrp="1"/>
          </p:cNvSpPr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body" idx="1"/>
          </p:nvPr>
        </p:nvSpPr>
        <p:spPr>
          <a:xfrm>
            <a:off x="1645443" y="10242177"/>
            <a:ext cx="14756605" cy="2896496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-12509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1042987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822325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842963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body" idx="2"/>
          </p:nvPr>
        </p:nvSpPr>
        <p:spPr>
          <a:xfrm>
            <a:off x="16516351" y="10242177"/>
            <a:ext cx="14756605" cy="2896496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-12509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1042987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822325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842963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 txBox="1">
            <a:spLocks noGrp="1"/>
          </p:cNvSpPr>
          <p:nvPr>
            <p:ph type="title"/>
          </p:nvPr>
        </p:nvSpPr>
        <p:spPr>
          <a:xfrm>
            <a:off x="2600325" y="28205209"/>
            <a:ext cx="27980878" cy="871593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4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2600325" y="18604006"/>
            <a:ext cx="27980878" cy="9601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body" idx="1"/>
          </p:nvPr>
        </p:nvSpPr>
        <p:spPr>
          <a:xfrm>
            <a:off x="1646235" y="10242550"/>
            <a:ext cx="29627511" cy="289639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29845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309562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346075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122236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9.png"/><Relationship Id="rId12" Type="http://schemas.openxmlformats.org/officeDocument/2006/relationships/image" Target="../media/image10.png"/><Relationship Id="rId13" Type="http://schemas.openxmlformats.org/officeDocument/2006/relationships/image" Target="../media/image11.png"/><Relationship Id="rId14" Type="http://schemas.openxmlformats.org/officeDocument/2006/relationships/image" Target="../media/image12.png"/><Relationship Id="rId15" Type="http://schemas.openxmlformats.org/officeDocument/2006/relationships/image" Target="../media/image13.png"/><Relationship Id="rId16" Type="http://schemas.openxmlformats.org/officeDocument/2006/relationships/image" Target="../media/image14.png"/><Relationship Id="rId17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6" Type="http://schemas.openxmlformats.org/officeDocument/2006/relationships/image" Target="../media/image4.png"/><Relationship Id="rId7" Type="http://schemas.openxmlformats.org/officeDocument/2006/relationships/image" Target="../media/image5.png"/><Relationship Id="rId8" Type="http://schemas.openxmlformats.org/officeDocument/2006/relationships/image" Target="../media/image6.png"/><Relationship Id="rId9" Type="http://schemas.openxmlformats.org/officeDocument/2006/relationships/image" Target="../media/image7.png"/><Relationship Id="rId10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 txBox="1"/>
          <p:nvPr/>
        </p:nvSpPr>
        <p:spPr>
          <a:xfrm>
            <a:off x="9401325" y="2182900"/>
            <a:ext cx="15357300" cy="1077900"/>
          </a:xfrm>
          <a:prstGeom prst="rect">
            <a:avLst/>
          </a:prstGeom>
          <a:noFill/>
          <a:ln>
            <a:noFill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en-US" sz="7200" b="1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Senior Project, 2017</a:t>
            </a:r>
            <a:r>
              <a:rPr lang="en-US" sz="7200" b="1" i="0" u="none" strike="noStrike" cap="none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Summer</a:t>
            </a:r>
            <a:endParaRPr lang="en-US" sz="7200" b="1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90" name="Shape 90"/>
          <p:cNvSpPr txBox="1"/>
          <p:nvPr/>
        </p:nvSpPr>
        <p:spPr>
          <a:xfrm>
            <a:off x="6567485" y="2590800"/>
            <a:ext cx="19797600" cy="2452800"/>
          </a:xfrm>
          <a:prstGeom prst="rect">
            <a:avLst/>
          </a:prstGeom>
          <a:noFill/>
          <a:ln>
            <a:noFill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lang="en-US" sz="6000" b="1" dirty="0" smtClean="0">
                <a:solidFill>
                  <a:srgbClr val="3333CC"/>
                </a:solidFill>
              </a:rPr>
              <a:t>Tidbit: Automated Document Summarization 1.0</a:t>
            </a:r>
            <a:endParaRPr lang="en-US" sz="6000" b="1" i="0" u="none" strike="noStrike" cap="none" dirty="0">
              <a:solidFill>
                <a:srgbClr val="3333CC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lang="en-US" sz="3500" b="1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Student: </a:t>
            </a:r>
            <a:r>
              <a:rPr lang="en-US" sz="3500" b="0" i="0" u="none" strike="noStrike" cap="none" dirty="0" smtClean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Alberto Mizrahi, </a:t>
            </a:r>
            <a:r>
              <a:rPr lang="en-US" sz="3500" b="0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</a:p>
          <a:p>
            <a:pPr lvl="0" algn="ctr">
              <a:buClr>
                <a:srgbClr val="3333CC"/>
              </a:buClr>
              <a:buSzPct val="25000"/>
            </a:pPr>
            <a:r>
              <a:rPr lang="en-US" sz="3500" b="1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Mentor</a:t>
            </a:r>
            <a:r>
              <a:rPr lang="en-US" sz="3500" b="1" dirty="0">
                <a:solidFill>
                  <a:srgbClr val="3333CC"/>
                </a:solidFill>
              </a:rPr>
              <a:t>: </a:t>
            </a:r>
            <a:r>
              <a:rPr lang="en-US" sz="3500" dirty="0" err="1">
                <a:solidFill>
                  <a:srgbClr val="3333CC"/>
                </a:solidFill>
              </a:rPr>
              <a:t>Nagarajan</a:t>
            </a:r>
            <a:r>
              <a:rPr lang="en-US" sz="3500" dirty="0">
                <a:solidFill>
                  <a:srgbClr val="3333CC"/>
                </a:solidFill>
              </a:rPr>
              <a:t> </a:t>
            </a:r>
            <a:r>
              <a:rPr lang="en-US" sz="3500" dirty="0" err="1">
                <a:solidFill>
                  <a:srgbClr val="3333CC"/>
                </a:solidFill>
              </a:rPr>
              <a:t>Prabakar</a:t>
            </a:r>
            <a:r>
              <a:rPr lang="en-US" sz="3500" b="0" u="none" strike="noStrike" cap="none" dirty="0" smtClean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, Florida International University</a:t>
            </a:r>
            <a:endParaRPr lang="en-US" sz="3500" b="0" u="none" strike="noStrike" cap="none" dirty="0">
              <a:solidFill>
                <a:srgbClr val="3333CC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lang="en-US" sz="3500" b="1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Instructor:</a:t>
            </a:r>
            <a:r>
              <a:rPr lang="en-US" sz="3500" b="1" i="1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 b="0" i="0" u="none" strike="noStrike" cap="none" dirty="0" err="1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Masoud</a:t>
            </a:r>
            <a:r>
              <a:rPr lang="en-US" sz="3500" b="0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 b="0" i="0" u="none" strike="noStrike" cap="none" dirty="0" err="1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Sadjadi</a:t>
            </a:r>
            <a:r>
              <a:rPr lang="en-US" sz="3500" b="0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, Florida International University</a:t>
            </a:r>
          </a:p>
        </p:txBody>
      </p:sp>
      <p:sp>
        <p:nvSpPr>
          <p:cNvPr id="91" name="Shape 91"/>
          <p:cNvSpPr txBox="1"/>
          <p:nvPr/>
        </p:nvSpPr>
        <p:spPr>
          <a:xfrm>
            <a:off x="990600" y="5493600"/>
            <a:ext cx="31089600" cy="35661600"/>
          </a:xfrm>
          <a:prstGeom prst="rect">
            <a:avLst/>
          </a:prstGeom>
          <a:noFill/>
          <a:ln w="63500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8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Shape 92"/>
          <p:cNvSpPr txBox="1"/>
          <p:nvPr/>
        </p:nvSpPr>
        <p:spPr>
          <a:xfrm>
            <a:off x="1636400" y="6095923"/>
            <a:ext cx="9424500" cy="7104149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tx1">
                <a:lumMod val="95000"/>
                <a:lumOff val="5000"/>
              </a:schemeClr>
            </a:solidFill>
            <a:prstDash val="solid"/>
            <a:miter/>
            <a:headEnd type="none" w="med" len="med"/>
            <a:tailEnd type="none" w="med" len="me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endParaRPr lang="en-US" sz="4100" b="1" i="0" u="none" strike="noStrike" cap="none" dirty="0" smtClean="0">
              <a:solidFill>
                <a:schemeClr val="tx1">
                  <a:lumMod val="95000"/>
                  <a:lumOff val="5000"/>
                </a:schemeClr>
              </a:solidFill>
              <a:latin typeface="Arial"/>
              <a:ea typeface="Arial"/>
              <a:cs typeface="Arial"/>
              <a:sym typeface="Arial"/>
            </a:endParaRPr>
          </a:p>
          <a:p>
            <a:pPr marL="571500" marR="0" lvl="0" indent="-5715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</a:pPr>
            <a:endParaRPr lang="en-US" sz="41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571500" marR="0" lvl="0" indent="-5715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</a:pPr>
            <a:r>
              <a:rPr lang="en-US" sz="41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During the course of their day, professionals have to constantly read articles and documents to keep their knowledge up to date.</a:t>
            </a:r>
          </a:p>
          <a:p>
            <a:pPr marL="571500" marR="0" lvl="0" indent="-5715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</a:pPr>
            <a:endParaRPr lang="en-US" sz="41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571500" marR="0" lvl="0" indent="-5715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</a:pPr>
            <a:r>
              <a:rPr lang="en-US" sz="4100" b="0" i="0" u="none" strike="noStrike" cap="none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This process requires a great deal of effort as well as a significant time investment.</a:t>
            </a:r>
          </a:p>
        </p:txBody>
      </p:sp>
      <p:sp>
        <p:nvSpPr>
          <p:cNvPr id="94" name="Shape 94"/>
          <p:cNvSpPr txBox="1"/>
          <p:nvPr/>
        </p:nvSpPr>
        <p:spPr>
          <a:xfrm>
            <a:off x="15925800" y="446087"/>
            <a:ext cx="4724400" cy="1077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Arial"/>
              <a:buNone/>
            </a:pPr>
            <a:r>
              <a:rPr lang="en-US" sz="32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School of Computing &amp; Information Sciences</a:t>
            </a:r>
          </a:p>
        </p:txBody>
      </p:sp>
      <p:pic>
        <p:nvPicPr>
          <p:cNvPr id="95" name="Shape 9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182600" y="381000"/>
            <a:ext cx="2630400" cy="1219200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Shape 96"/>
          <p:cNvSpPr txBox="1"/>
          <p:nvPr/>
        </p:nvSpPr>
        <p:spPr>
          <a:xfrm>
            <a:off x="22967950" y="6095924"/>
            <a:ext cx="8349300" cy="7104148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D0D0D"/>
            </a:solidFill>
            <a:prstDash val="solid"/>
            <a:miter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8650" tIns="49325" rIns="98650" bIns="49325" anchor="t" anchorCtr="0">
            <a:noAutofit/>
          </a:bodyPr>
          <a:lstStyle/>
          <a:p>
            <a:pPr marL="571500" lvl="0" indent="-571500" algn="just">
              <a:buFont typeface="Arial"/>
              <a:buChar char="•"/>
            </a:pPr>
            <a:endParaRPr lang="en-US" sz="4100" dirty="0" smtClean="0">
              <a:solidFill>
                <a:srgbClr val="0D0D0D"/>
              </a:solidFill>
            </a:endParaRPr>
          </a:p>
          <a:p>
            <a:pPr marL="571500" lvl="0" indent="-571500" algn="just">
              <a:buFont typeface="Arial"/>
              <a:buChar char="•"/>
            </a:pPr>
            <a:endParaRPr lang="en-US" sz="4100" dirty="0" smtClean="0">
              <a:solidFill>
                <a:srgbClr val="0D0D0D"/>
              </a:solidFill>
            </a:endParaRPr>
          </a:p>
          <a:p>
            <a:pPr marL="571500" lvl="0" indent="-571500" algn="just">
              <a:buFont typeface="Arial"/>
              <a:buChar char="•"/>
            </a:pPr>
            <a:r>
              <a:rPr lang="en-US" sz="4100" dirty="0" smtClean="0">
                <a:solidFill>
                  <a:srgbClr val="0D0D0D"/>
                </a:solidFill>
              </a:rPr>
              <a:t>Tidbit </a:t>
            </a:r>
            <a:r>
              <a:rPr lang="en-US" sz="4100" dirty="0">
                <a:solidFill>
                  <a:srgbClr val="0D0D0D"/>
                </a:solidFill>
              </a:rPr>
              <a:t>is a web application that takes the URL of an article, extracts its contents and then summarizes it using Natural Language Processing (NLP)</a:t>
            </a:r>
            <a:r>
              <a:rPr lang="en-US" sz="4100" dirty="0" smtClean="0">
                <a:solidFill>
                  <a:srgbClr val="0D0D0D"/>
                </a:solidFill>
              </a:rPr>
              <a:t>.</a:t>
            </a:r>
          </a:p>
          <a:p>
            <a:pPr marL="571500" lvl="0" indent="-571500" algn="just">
              <a:buFont typeface="Arial"/>
              <a:buChar char="•"/>
            </a:pPr>
            <a:r>
              <a:rPr lang="en-US" sz="4100" dirty="0" smtClean="0">
                <a:solidFill>
                  <a:srgbClr val="0D0D0D"/>
                </a:solidFill>
              </a:rPr>
              <a:t>Tidbit’s backend contains a powerful API and its frontend provides a user-friendly interface that connects to it.</a:t>
            </a:r>
          </a:p>
        </p:txBody>
      </p:sp>
      <p:sp>
        <p:nvSpPr>
          <p:cNvPr id="97" name="Shape 97"/>
          <p:cNvSpPr txBox="1"/>
          <p:nvPr/>
        </p:nvSpPr>
        <p:spPr>
          <a:xfrm>
            <a:off x="1734981" y="23063149"/>
            <a:ext cx="9887239" cy="9455977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D0D0D"/>
            </a:solidFill>
            <a:prstDash val="solid"/>
            <a:miter/>
            <a:headEnd type="none" w="med" len="med"/>
            <a:tailEnd type="none" w="med" len="me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98650" tIns="49325" rIns="98650" bIns="49325" anchor="t" anchorCtr="0">
            <a:noAutofit/>
          </a:bodyPr>
          <a:lstStyle/>
          <a:p>
            <a:pPr marL="571500" lvl="0" indent="-571500">
              <a:buFont typeface="Arial"/>
              <a:buChar char="•"/>
            </a:pPr>
            <a:endParaRPr lang="en-US" sz="4100" dirty="0" smtClean="0">
              <a:solidFill>
                <a:srgbClr val="0D0D0D"/>
              </a:solidFill>
            </a:endParaRPr>
          </a:p>
          <a:p>
            <a:pPr marL="571500" lvl="0" indent="-571500">
              <a:buFont typeface="Arial"/>
              <a:buChar char="•"/>
            </a:pPr>
            <a:endParaRPr lang="en-US" sz="4100" dirty="0" smtClean="0">
              <a:solidFill>
                <a:srgbClr val="0D0D0D"/>
              </a:solidFill>
            </a:endParaRPr>
          </a:p>
          <a:p>
            <a:pPr marL="571500" lvl="0" indent="-571500">
              <a:buFont typeface="Arial"/>
              <a:buChar char="•"/>
            </a:pPr>
            <a:r>
              <a:rPr lang="en-US" sz="4100" dirty="0" smtClean="0">
                <a:solidFill>
                  <a:srgbClr val="0D0D0D"/>
                </a:solidFill>
              </a:rPr>
              <a:t>The application must be able to accept a URL that points to the document to be summarized.</a:t>
            </a:r>
          </a:p>
          <a:p>
            <a:pPr marL="571500" lvl="0" indent="-571500">
              <a:buFont typeface="Arial"/>
              <a:buChar char="•"/>
            </a:pPr>
            <a:r>
              <a:rPr lang="en-US" sz="4100" i="0" u="none" strike="noStrike" cap="none" dirty="0" smtClean="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The system must then be able to extract the main content of the web page.</a:t>
            </a:r>
          </a:p>
          <a:p>
            <a:pPr marL="571500" lvl="0" indent="-571500">
              <a:buFont typeface="Arial"/>
              <a:buChar char="•"/>
            </a:pPr>
            <a:r>
              <a:rPr lang="en-US" sz="4100" i="0" u="none" strike="noStrike" cap="none" dirty="0" smtClean="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The system should allow the user to choose from multiple NLP summarization algorithms.</a:t>
            </a:r>
          </a:p>
          <a:p>
            <a:pPr marL="571500" lvl="0" indent="-571500">
              <a:buFont typeface="Arial"/>
              <a:buChar char="•"/>
            </a:pPr>
            <a:r>
              <a:rPr lang="en-US" sz="4100" dirty="0" smtClean="0">
                <a:solidFill>
                  <a:srgbClr val="0D0D0D"/>
                </a:solidFill>
              </a:rPr>
              <a:t>Using the chosen algorithm, the system must then summarize the document into a few sentences.</a:t>
            </a:r>
            <a:endParaRPr lang="en-US" sz="4100" i="0" u="none" strike="noStrike" cap="none" dirty="0" smtClean="0">
              <a:solidFill>
                <a:srgbClr val="0D0D0D"/>
              </a:solidFill>
              <a:sym typeface="Arial"/>
            </a:endParaRPr>
          </a:p>
          <a:p>
            <a:pPr marL="571500" lvl="0" indent="-571500" algn="just">
              <a:buFont typeface="Arial"/>
              <a:buChar char="•"/>
            </a:pPr>
            <a:endParaRPr sz="4100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" name="Shape 98"/>
          <p:cNvSpPr txBox="1"/>
          <p:nvPr/>
        </p:nvSpPr>
        <p:spPr>
          <a:xfrm>
            <a:off x="12183375" y="23063150"/>
            <a:ext cx="9975600" cy="9455976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D0D0D"/>
            </a:solidFill>
            <a:prstDash val="solid"/>
            <a:miter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98650" tIns="49325" rIns="98650" bIns="49325" anchor="t" anchorCtr="0">
            <a:noAutofit/>
          </a:bodyPr>
          <a:lstStyle/>
          <a:p>
            <a:pPr marL="571500" lvl="0" indent="-571500">
              <a:buFont typeface="Arial"/>
              <a:buChar char="•"/>
            </a:pPr>
            <a:endParaRPr lang="en-US" sz="4100" dirty="0" smtClean="0">
              <a:solidFill>
                <a:srgbClr val="0D0D0D"/>
              </a:solidFill>
            </a:endParaRPr>
          </a:p>
          <a:p>
            <a:pPr marL="571500" lvl="0" indent="-571500">
              <a:buFont typeface="Arial"/>
              <a:buChar char="•"/>
            </a:pPr>
            <a:endParaRPr lang="en-US" sz="4100" dirty="0" smtClean="0">
              <a:solidFill>
                <a:srgbClr val="0D0D0D"/>
              </a:solidFill>
            </a:endParaRPr>
          </a:p>
          <a:p>
            <a:pPr marL="571500" lvl="0" indent="-571500">
              <a:buFont typeface="Arial"/>
              <a:buChar char="•"/>
            </a:pPr>
            <a:r>
              <a:rPr lang="en-US" sz="4100" dirty="0" smtClean="0">
                <a:solidFill>
                  <a:srgbClr val="0D0D0D"/>
                </a:solidFill>
              </a:rPr>
              <a:t>The team decided to design Tidbit using the Model-View-Controller (MVC) paradigm as well as the Client-Server architecture.</a:t>
            </a:r>
            <a:endParaRPr lang="en-US" sz="4100" b="1" i="0" u="none" strike="noStrike" cap="none" dirty="0">
              <a:solidFill>
                <a:srgbClr val="0D0D0D"/>
              </a:solidFill>
              <a:sym typeface="Arial"/>
            </a:endParaRPr>
          </a:p>
        </p:txBody>
      </p:sp>
      <p:sp>
        <p:nvSpPr>
          <p:cNvPr id="99" name="Shape 99"/>
          <p:cNvSpPr txBox="1"/>
          <p:nvPr/>
        </p:nvSpPr>
        <p:spPr>
          <a:xfrm>
            <a:off x="12144891" y="33085224"/>
            <a:ext cx="9975600" cy="7592548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D0D0D"/>
            </a:solidFill>
            <a:prstDash val="solid"/>
            <a:miter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endParaRPr lang="en-US" sz="4100" b="1" i="0" u="none" strike="noStrike" cap="none" dirty="0">
              <a:solidFill>
                <a:srgbClr val="0D0D0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" name="Shape 100"/>
          <p:cNvSpPr txBox="1"/>
          <p:nvPr/>
        </p:nvSpPr>
        <p:spPr>
          <a:xfrm>
            <a:off x="22967950" y="23063124"/>
            <a:ext cx="8348950" cy="9456001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D0D0D"/>
            </a:solidFill>
            <a:prstDash val="solid"/>
            <a:miter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8650" tIns="49325" rIns="98650" bIns="49325" anchor="t" anchorCtr="0">
            <a:noAutofit/>
          </a:bodyPr>
          <a:lstStyle/>
          <a:p>
            <a:pPr marL="571500" lvl="0" indent="-571500">
              <a:buFont typeface="Arial"/>
              <a:buChar char="•"/>
            </a:pPr>
            <a:endParaRPr lang="en-US" sz="4100" dirty="0" smtClean="0">
              <a:solidFill>
                <a:srgbClr val="0D0D0D"/>
              </a:solidFill>
            </a:endParaRPr>
          </a:p>
          <a:p>
            <a:pPr marL="571500" lvl="0" indent="-571500">
              <a:buFont typeface="Arial"/>
              <a:buChar char="•"/>
            </a:pPr>
            <a:endParaRPr lang="en-US" sz="4100" dirty="0" smtClean="0">
              <a:solidFill>
                <a:srgbClr val="0D0D0D"/>
              </a:solidFill>
            </a:endParaRPr>
          </a:p>
          <a:p>
            <a:pPr marL="571500" lvl="0" indent="-571500">
              <a:buFont typeface="Arial"/>
              <a:buChar char="•"/>
            </a:pPr>
            <a:r>
              <a:rPr lang="en-US" sz="4100" dirty="0" smtClean="0">
                <a:solidFill>
                  <a:srgbClr val="0D0D0D"/>
                </a:solidFill>
              </a:rPr>
              <a:t>Tidbit’s backend was implemented as an API with Python, Flask and </a:t>
            </a:r>
            <a:r>
              <a:rPr lang="en-US" sz="4100" dirty="0" err="1" smtClean="0">
                <a:solidFill>
                  <a:srgbClr val="0D0D0D"/>
                </a:solidFill>
              </a:rPr>
              <a:t>PostgreSQL</a:t>
            </a:r>
            <a:r>
              <a:rPr lang="en-US" sz="4100" dirty="0" smtClean="0">
                <a:solidFill>
                  <a:srgbClr val="0D0D0D"/>
                </a:solidFill>
              </a:rPr>
              <a:t>.</a:t>
            </a:r>
          </a:p>
          <a:p>
            <a:pPr marL="571500" lvl="0" indent="-571500">
              <a:buFont typeface="Arial"/>
              <a:buChar char="•"/>
            </a:pPr>
            <a:endParaRPr lang="en-US" sz="4100" dirty="0" smtClean="0">
              <a:solidFill>
                <a:srgbClr val="0D0D0D"/>
              </a:solidFill>
            </a:endParaRPr>
          </a:p>
          <a:p>
            <a:pPr marL="571500" lvl="0" indent="-571500">
              <a:buFont typeface="Arial"/>
              <a:buChar char="•"/>
            </a:pPr>
            <a:r>
              <a:rPr lang="en-US" sz="4100" dirty="0" smtClean="0">
                <a:solidFill>
                  <a:srgbClr val="0D0D0D"/>
                </a:solidFill>
              </a:rPr>
              <a:t>Tidbit’s frontend was developed with HTML, Bootstrap and </a:t>
            </a:r>
            <a:r>
              <a:rPr lang="en-US" sz="4100" dirty="0" err="1" smtClean="0">
                <a:solidFill>
                  <a:srgbClr val="0D0D0D"/>
                </a:solidFill>
              </a:rPr>
              <a:t>React.js</a:t>
            </a:r>
            <a:r>
              <a:rPr lang="en-US" sz="4100" dirty="0" smtClean="0">
                <a:solidFill>
                  <a:srgbClr val="0D0D0D"/>
                </a:solidFill>
              </a:rPr>
              <a:t>.</a:t>
            </a:r>
          </a:p>
          <a:p>
            <a:pPr marL="571500" lvl="0" indent="-571500">
              <a:buFont typeface="Arial"/>
              <a:buChar char="•"/>
            </a:pPr>
            <a:endParaRPr lang="en-US" sz="4100" dirty="0" smtClean="0">
              <a:solidFill>
                <a:srgbClr val="0D0D0D"/>
              </a:solidFill>
            </a:endParaRPr>
          </a:p>
          <a:p>
            <a:pPr marL="571500" lvl="0" indent="-571500">
              <a:buFont typeface="Arial"/>
              <a:buChar char="•"/>
            </a:pPr>
            <a:r>
              <a:rPr lang="en-US" sz="4100" dirty="0" smtClean="0">
                <a:solidFill>
                  <a:srgbClr val="0D0D0D"/>
                </a:solidFill>
              </a:rPr>
              <a:t>The system </a:t>
            </a:r>
            <a:r>
              <a:rPr lang="en-US" sz="4100" dirty="0" smtClean="0">
                <a:solidFill>
                  <a:srgbClr val="0D0D0D"/>
                </a:solidFill>
              </a:rPr>
              <a:t>implements t</a:t>
            </a:r>
            <a:r>
              <a:rPr lang="en-US" sz="4100" i="0" u="none" strike="noStrike" cap="none" dirty="0" smtClean="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hree </a:t>
            </a:r>
            <a:r>
              <a:rPr lang="en-US" sz="4100" i="0" u="none" strike="noStrike" cap="none" dirty="0" smtClean="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NLP summarization </a:t>
            </a:r>
            <a:r>
              <a:rPr lang="en-US" sz="4100" i="0" u="none" strike="noStrike" cap="none" dirty="0" smtClean="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algorithms in Python: </a:t>
            </a:r>
            <a:r>
              <a:rPr lang="en-US" sz="4100" i="0" u="none" strike="noStrike" cap="none" dirty="0" smtClean="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frequency-based, </a:t>
            </a:r>
            <a:r>
              <a:rPr lang="en-US" sz="4100" i="0" u="none" strike="noStrike" cap="none" dirty="0" err="1" smtClean="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Luhn’s</a:t>
            </a:r>
            <a:r>
              <a:rPr lang="en-US" sz="4100" i="0" u="none" strike="noStrike" cap="none" dirty="0" smtClean="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 algorithm and </a:t>
            </a:r>
            <a:r>
              <a:rPr lang="en-US" sz="4100" i="0" u="none" strike="noStrike" cap="none" dirty="0" err="1" smtClean="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SumBasic</a:t>
            </a:r>
            <a:r>
              <a:rPr lang="en-US" sz="4100" i="0" u="none" strike="noStrike" cap="none" dirty="0" smtClean="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sz="4100" i="0" u="none" strike="noStrike" cap="none" dirty="0">
              <a:solidFill>
                <a:srgbClr val="0D0D0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Shape 101"/>
          <p:cNvSpPr txBox="1"/>
          <p:nvPr/>
        </p:nvSpPr>
        <p:spPr>
          <a:xfrm>
            <a:off x="22942800" y="13622360"/>
            <a:ext cx="8374500" cy="9083302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D0D0D"/>
            </a:solidFill>
            <a:prstDash val="solid"/>
            <a:miter/>
            <a:headEnd type="none" w="med" len="med"/>
            <a:tailEnd type="none" w="med" len="me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98650" tIns="49325" rIns="98650" bIns="49325" anchor="t" anchorCtr="0">
            <a:noAutofit/>
          </a:bodyPr>
          <a:lstStyle/>
          <a:p>
            <a:pPr marL="571500" lvl="0" indent="-571500">
              <a:buFont typeface="Arial"/>
              <a:buChar char="•"/>
            </a:pPr>
            <a:endParaRPr lang="en-US" sz="4100" dirty="0" smtClean="0">
              <a:solidFill>
                <a:srgbClr val="0D0D0D"/>
              </a:solidFill>
            </a:endParaRPr>
          </a:p>
          <a:p>
            <a:pPr marL="571500" lvl="0" indent="-571500">
              <a:buFont typeface="Arial"/>
              <a:buChar char="•"/>
            </a:pPr>
            <a:endParaRPr lang="en-US" sz="4100" dirty="0" smtClean="0">
              <a:solidFill>
                <a:srgbClr val="0D0D0D"/>
              </a:solidFill>
            </a:endParaRPr>
          </a:p>
          <a:p>
            <a:pPr marL="571500" lvl="0" indent="-571500">
              <a:buFont typeface="Arial"/>
              <a:buChar char="•"/>
            </a:pPr>
            <a:r>
              <a:rPr lang="en-US" sz="4100" dirty="0" smtClean="0">
                <a:solidFill>
                  <a:srgbClr val="0D0D0D"/>
                </a:solidFill>
              </a:rPr>
              <a:t>Implemented the NLP summarization algorithms: </a:t>
            </a:r>
            <a:r>
              <a:rPr lang="en-US" sz="4100" dirty="0">
                <a:solidFill>
                  <a:srgbClr val="0D0D0D"/>
                </a:solidFill>
              </a:rPr>
              <a:t>frequency-based, </a:t>
            </a:r>
            <a:r>
              <a:rPr lang="en-US" sz="4100" dirty="0" err="1">
                <a:solidFill>
                  <a:srgbClr val="0D0D0D"/>
                </a:solidFill>
              </a:rPr>
              <a:t>Luhn’s</a:t>
            </a:r>
            <a:r>
              <a:rPr lang="en-US" sz="4100" dirty="0">
                <a:solidFill>
                  <a:srgbClr val="0D0D0D"/>
                </a:solidFill>
              </a:rPr>
              <a:t> algorithm and </a:t>
            </a:r>
            <a:r>
              <a:rPr lang="en-US" sz="4100" dirty="0" err="1" smtClean="0">
                <a:solidFill>
                  <a:srgbClr val="0D0D0D"/>
                </a:solidFill>
              </a:rPr>
              <a:t>SumBasic</a:t>
            </a:r>
            <a:r>
              <a:rPr lang="en-US" sz="4100" dirty="0" smtClean="0">
                <a:solidFill>
                  <a:srgbClr val="0D0D0D"/>
                </a:solidFill>
              </a:rPr>
              <a:t>.</a:t>
            </a:r>
          </a:p>
          <a:p>
            <a:pPr marL="571500" lvl="0" indent="-571500">
              <a:buFont typeface="Arial"/>
              <a:buChar char="•"/>
            </a:pPr>
            <a:r>
              <a:rPr lang="en-US" sz="4100" dirty="0" smtClean="0">
                <a:solidFill>
                  <a:srgbClr val="0D0D0D"/>
                </a:solidFill>
              </a:rPr>
              <a:t>Developed the </a:t>
            </a:r>
            <a:r>
              <a:rPr lang="en-US" sz="4100" dirty="0">
                <a:solidFill>
                  <a:srgbClr val="0D0D0D"/>
                </a:solidFill>
              </a:rPr>
              <a:t>s</a:t>
            </a:r>
            <a:r>
              <a:rPr lang="en-US" sz="4100" dirty="0" smtClean="0">
                <a:solidFill>
                  <a:srgbClr val="0D0D0D"/>
                </a:solidFill>
              </a:rPr>
              <a:t>ummarization functionality to the backend API.</a:t>
            </a:r>
          </a:p>
          <a:p>
            <a:pPr marL="571500" lvl="0" indent="-571500">
              <a:buFont typeface="Arial"/>
              <a:buChar char="•"/>
            </a:pPr>
            <a:r>
              <a:rPr lang="en-US" sz="4100" dirty="0" smtClean="0">
                <a:solidFill>
                  <a:srgbClr val="0D0D0D"/>
                </a:solidFill>
              </a:rPr>
              <a:t>Created comprehensive test suites for the backend functionality.</a:t>
            </a:r>
          </a:p>
          <a:p>
            <a:pPr marL="571500" lvl="0" indent="-571500">
              <a:buFont typeface="Arial"/>
              <a:buChar char="•"/>
            </a:pPr>
            <a:r>
              <a:rPr lang="en-US" sz="4100" dirty="0" smtClean="0">
                <a:solidFill>
                  <a:srgbClr val="0D0D0D"/>
                </a:solidFill>
              </a:rPr>
              <a:t>Coded the article extraction and tokenization algorithms using NLP.</a:t>
            </a:r>
            <a:endParaRPr lang="en-US" sz="4100" b="1" i="0" u="none" strike="noStrike" cap="none" dirty="0" smtClean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Char char="•"/>
            </a:pPr>
            <a:endParaRPr lang="en-US" sz="4100" b="1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Char char="•"/>
            </a:pPr>
            <a:endParaRPr lang="en-US" sz="4100" b="1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" name="Shape 102"/>
          <p:cNvSpPr txBox="1"/>
          <p:nvPr/>
        </p:nvSpPr>
        <p:spPr>
          <a:xfrm>
            <a:off x="1636401" y="13623396"/>
            <a:ext cx="20522573" cy="9082266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D0D0D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endParaRPr lang="en-US" sz="4100" b="1" i="0" u="none" strike="noStrike" cap="none" dirty="0">
              <a:solidFill>
                <a:srgbClr val="0D0D0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" name="Shape 103"/>
          <p:cNvSpPr txBox="1"/>
          <p:nvPr/>
        </p:nvSpPr>
        <p:spPr>
          <a:xfrm>
            <a:off x="22967950" y="33020500"/>
            <a:ext cx="8349350" cy="7657272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D0D0D"/>
            </a:solidFill>
            <a:prstDash val="solid"/>
            <a:miter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endParaRPr lang="en-US" sz="4100" b="1" dirty="0">
              <a:solidFill>
                <a:srgbClr val="0D0D0D"/>
              </a:solidFill>
            </a:endParaRPr>
          </a:p>
          <a:p>
            <a:pPr marL="571500" lvl="0" indent="-571500">
              <a:buFont typeface="Arial"/>
              <a:buChar char="•"/>
            </a:pPr>
            <a:endParaRPr lang="en-US" sz="4100" dirty="0" smtClean="0">
              <a:solidFill>
                <a:srgbClr val="0D0D0D"/>
              </a:solidFill>
            </a:endParaRPr>
          </a:p>
          <a:p>
            <a:pPr marL="571500" lvl="0" indent="-571500">
              <a:buFont typeface="Arial"/>
              <a:buChar char="•"/>
            </a:pPr>
            <a:r>
              <a:rPr lang="en-US" sz="4100" dirty="0" smtClean="0">
                <a:solidFill>
                  <a:srgbClr val="0D0D0D"/>
                </a:solidFill>
              </a:rPr>
              <a:t>Tidbit is a web application that utilizes advanced NLP algorithms to summarize documents and articles</a:t>
            </a:r>
            <a:r>
              <a:rPr lang="en-US" sz="4100" dirty="0" smtClean="0">
                <a:solidFill>
                  <a:srgbClr val="0D0D0D"/>
                </a:solidFill>
              </a:rPr>
              <a:t>.</a:t>
            </a:r>
          </a:p>
          <a:p>
            <a:pPr marL="571500" indent="-571500">
              <a:buFont typeface="Arial"/>
              <a:buChar char="•"/>
            </a:pPr>
            <a:r>
              <a:rPr lang="en-US" sz="4100" dirty="0">
                <a:solidFill>
                  <a:srgbClr val="0D0D0D"/>
                </a:solidFill>
              </a:rPr>
              <a:t>Robust testing suites ensure Tidbit’s correct functioning</a:t>
            </a:r>
            <a:r>
              <a:rPr lang="en-US" sz="4100" dirty="0" smtClean="0">
                <a:solidFill>
                  <a:srgbClr val="0D0D0D"/>
                </a:solidFill>
              </a:rPr>
              <a:t>.</a:t>
            </a:r>
            <a:endParaRPr lang="en-US" sz="4100" dirty="0" smtClean="0">
              <a:solidFill>
                <a:srgbClr val="0D0D0D"/>
              </a:solidFill>
            </a:endParaRPr>
          </a:p>
          <a:p>
            <a:pPr marL="571500" lvl="0" indent="-571500">
              <a:buFont typeface="Arial"/>
              <a:buChar char="•"/>
            </a:pPr>
            <a:r>
              <a:rPr lang="en-US" sz="4100" dirty="0" smtClean="0">
                <a:solidFill>
                  <a:srgbClr val="0D0D0D"/>
                </a:solidFill>
              </a:rPr>
              <a:t>This author contributed to the implementation of the backend, NLP algorithms and testing.</a:t>
            </a:r>
            <a:endParaRPr lang="en-US" sz="4100" dirty="0" smtClean="0">
              <a:solidFill>
                <a:srgbClr val="0D0D0D"/>
              </a:solidFill>
            </a:endParaRPr>
          </a:p>
        </p:txBody>
      </p:sp>
      <p:sp>
        <p:nvSpPr>
          <p:cNvPr id="106" name="Shape 106"/>
          <p:cNvSpPr txBox="1"/>
          <p:nvPr/>
        </p:nvSpPr>
        <p:spPr>
          <a:xfrm>
            <a:off x="11891610" y="6095924"/>
            <a:ext cx="10267365" cy="7104148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D0D0D"/>
            </a:solidFill>
            <a:prstDash val="solid"/>
            <a:miter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endParaRPr lang="en-US" sz="4100" b="1" i="0" u="none" strike="noStrike" cap="none" dirty="0">
              <a:solidFill>
                <a:srgbClr val="0D0D0D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71500" lvl="0" indent="-571500">
              <a:buFont typeface="Arial"/>
              <a:buChar char="•"/>
            </a:pPr>
            <a:endParaRPr lang="en-US" sz="4100" dirty="0" smtClean="0">
              <a:solidFill>
                <a:srgbClr val="0D0D0D"/>
              </a:solidFill>
            </a:endParaRPr>
          </a:p>
          <a:p>
            <a:pPr marL="571500" lvl="0" indent="-571500">
              <a:buFont typeface="Arial"/>
              <a:buChar char="•"/>
            </a:pPr>
            <a:r>
              <a:rPr lang="en-US" sz="4100" dirty="0" smtClean="0">
                <a:solidFill>
                  <a:srgbClr val="0D0D0D"/>
                </a:solidFill>
              </a:rPr>
              <a:t>An application that </a:t>
            </a:r>
            <a:r>
              <a:rPr lang="en-US" sz="4100" dirty="0">
                <a:solidFill>
                  <a:srgbClr val="0D0D0D"/>
                </a:solidFill>
              </a:rPr>
              <a:t>would summarize </a:t>
            </a:r>
            <a:r>
              <a:rPr lang="en-US" sz="4100" dirty="0" smtClean="0">
                <a:solidFill>
                  <a:srgbClr val="0D0D0D"/>
                </a:solidFill>
              </a:rPr>
              <a:t>articles and documents </a:t>
            </a:r>
            <a:r>
              <a:rPr lang="en-US" sz="4100" dirty="0">
                <a:solidFill>
                  <a:srgbClr val="0D0D0D"/>
                </a:solidFill>
              </a:rPr>
              <a:t>would save a tremendous amount of </a:t>
            </a:r>
            <a:r>
              <a:rPr lang="en-US" sz="4100" dirty="0" smtClean="0">
                <a:solidFill>
                  <a:srgbClr val="0D0D0D"/>
                </a:solidFill>
              </a:rPr>
              <a:t>time and energy.</a:t>
            </a:r>
          </a:p>
          <a:p>
            <a:pPr marL="571500" lvl="0" indent="-571500">
              <a:buFont typeface="Arial"/>
              <a:buChar char="•"/>
            </a:pPr>
            <a:r>
              <a:rPr lang="en-US" sz="4100" dirty="0" smtClean="0">
                <a:solidFill>
                  <a:srgbClr val="0D0D0D"/>
                </a:solidFill>
              </a:rPr>
              <a:t>For ease of use and efficiency, the application should allow the user to provide a URL that points to the article.</a:t>
            </a:r>
          </a:p>
          <a:p>
            <a:pPr marL="571500" lvl="0" indent="-571500">
              <a:buFont typeface="Arial"/>
              <a:buChar char="•"/>
            </a:pPr>
            <a:r>
              <a:rPr lang="en-US" sz="4100" dirty="0" smtClean="0">
                <a:solidFill>
                  <a:srgbClr val="0D0D0D"/>
                </a:solidFill>
              </a:rPr>
              <a:t>The system should then present the user with a concise summary of the most important ideas of the document.</a:t>
            </a:r>
          </a:p>
          <a:p>
            <a:pPr marL="571500" lvl="0" indent="-571500" algn="just">
              <a:buFont typeface="Arial"/>
              <a:buChar char="•"/>
            </a:pPr>
            <a:endParaRPr lang="en-US" sz="4100" dirty="0" smtClean="0">
              <a:solidFill>
                <a:srgbClr val="336699"/>
              </a:solidFill>
            </a:endParaRPr>
          </a:p>
          <a:p>
            <a:pPr marL="571500" lvl="0" indent="-571500" algn="just">
              <a:buFont typeface="Arial"/>
              <a:buChar char="•"/>
            </a:pPr>
            <a:endParaRPr lang="en-US" sz="4100" dirty="0">
              <a:solidFill>
                <a:srgbClr val="336699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sz="4100" b="0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sz="4100" b="0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" name="Shape 107"/>
          <p:cNvSpPr txBox="1"/>
          <p:nvPr/>
        </p:nvSpPr>
        <p:spPr>
          <a:xfrm>
            <a:off x="6343000" y="41615475"/>
            <a:ext cx="25737000" cy="1356600"/>
          </a:xfrm>
          <a:prstGeom prst="rect">
            <a:avLst/>
          </a:prstGeom>
          <a:noFill/>
          <a:ln w="63500" cap="flat" cmpd="sng">
            <a:solidFill>
              <a:srgbClr val="333399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buClr>
                <a:schemeClr val="dk1"/>
              </a:buClr>
              <a:buSzPct val="25000"/>
            </a:pPr>
            <a:r>
              <a:rPr lang="en-US" sz="3000" dirty="0"/>
              <a:t>The material presented in this poster is based upon the work supported by </a:t>
            </a:r>
            <a:r>
              <a:rPr lang="en-US" sz="3000" dirty="0" smtClean="0"/>
              <a:t>Prof</a:t>
            </a:r>
            <a:r>
              <a:rPr lang="en-US" sz="3000" dirty="0"/>
              <a:t>. </a:t>
            </a:r>
            <a:r>
              <a:rPr lang="en-US" sz="3000" dirty="0" err="1"/>
              <a:t>Nagarajan</a:t>
            </a:r>
            <a:r>
              <a:rPr lang="en-US" sz="3000" dirty="0"/>
              <a:t> </a:t>
            </a:r>
            <a:r>
              <a:rPr lang="en-US" sz="3000" dirty="0" err="1" smtClean="0"/>
              <a:t>Prabakar</a:t>
            </a:r>
            <a:r>
              <a:rPr lang="en-US" sz="3000" dirty="0" smtClean="0"/>
              <a:t>, Prof</a:t>
            </a:r>
            <a:r>
              <a:rPr lang="en-US" sz="3000" dirty="0"/>
              <a:t>. </a:t>
            </a:r>
            <a:r>
              <a:rPr lang="en-US" sz="3000" dirty="0" err="1"/>
              <a:t>Masoud</a:t>
            </a:r>
            <a:r>
              <a:rPr lang="en-US" sz="3000" dirty="0"/>
              <a:t> </a:t>
            </a:r>
            <a:r>
              <a:rPr lang="en-US" sz="3000" dirty="0" err="1" smtClean="0"/>
              <a:t>Sadjadi</a:t>
            </a:r>
            <a:r>
              <a:rPr lang="en-US" sz="3000" dirty="0" smtClean="0"/>
              <a:t> and Ms. Leila </a:t>
            </a:r>
            <a:r>
              <a:rPr lang="en-US" sz="3000" dirty="0" err="1" smtClean="0"/>
              <a:t>Zahedi</a:t>
            </a:r>
            <a:r>
              <a:rPr lang="en-US" sz="3000" dirty="0" smtClean="0"/>
              <a:t>. </a:t>
            </a:r>
            <a:r>
              <a:rPr lang="en-US" sz="3000" dirty="0"/>
              <a:t>I am thankful to the help that I received from my </a:t>
            </a:r>
            <a:r>
              <a:rPr lang="en-US" sz="3000" dirty="0" smtClean="0"/>
              <a:t>teammate Alastair </a:t>
            </a:r>
            <a:r>
              <a:rPr lang="en-US" sz="3000" dirty="0" err="1" smtClean="0"/>
              <a:t>Paragas</a:t>
            </a:r>
            <a:r>
              <a:rPr lang="en-US" sz="3000" dirty="0" smtClean="0"/>
              <a:t>.</a:t>
            </a:r>
            <a:endParaRPr lang="en-US" sz="3000" dirty="0"/>
          </a:p>
          <a:p>
            <a:pPr lvl="0">
              <a:spcBef>
                <a:spcPts val="0"/>
              </a:spcBef>
              <a:buNone/>
            </a:pPr>
            <a:endParaRPr dirty="0"/>
          </a:p>
        </p:txBody>
      </p:sp>
      <p:pic>
        <p:nvPicPr>
          <p:cNvPr id="2" name="Picture 1" descr="python-logo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014" y="458380"/>
            <a:ext cx="5105599" cy="172452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0612" y="3593912"/>
            <a:ext cx="4158601" cy="162739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864790" y="874462"/>
            <a:ext cx="2685103" cy="226018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303776" y="2869085"/>
            <a:ext cx="2540000" cy="23368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053197" y="3477716"/>
            <a:ext cx="3862514" cy="156588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9303776" y="835977"/>
            <a:ext cx="2368179" cy="197032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502682" y="1990857"/>
            <a:ext cx="5015036" cy="139585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606588" y="3847921"/>
            <a:ext cx="3437193" cy="103115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981903" y="612316"/>
            <a:ext cx="3071630" cy="1218060"/>
          </a:xfrm>
          <a:prstGeom prst="rect">
            <a:avLst/>
          </a:prstGeom>
        </p:spPr>
      </p:pic>
      <p:pic>
        <p:nvPicPr>
          <p:cNvPr id="13" name="Picture 12" descr="Model View Controller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84325" y="27239363"/>
            <a:ext cx="9197603" cy="1334503"/>
          </a:xfrm>
          <a:prstGeom prst="rect">
            <a:avLst/>
          </a:prstGeom>
        </p:spPr>
      </p:pic>
      <p:pic>
        <p:nvPicPr>
          <p:cNvPr id="14" name="Picture 13" descr="Client-Server Architecture.p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51208" y="28798857"/>
            <a:ext cx="5873775" cy="3468027"/>
          </a:xfrm>
          <a:prstGeom prst="rect">
            <a:avLst/>
          </a:prstGeom>
        </p:spPr>
      </p:pic>
      <p:pic>
        <p:nvPicPr>
          <p:cNvPr id="11" name="Picture 10" descr="Screen Shot 2017-07-17 at 9.47.42 AM.pn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0900" y="15201249"/>
            <a:ext cx="10034972" cy="531081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3182600" y="20806788"/>
            <a:ext cx="65038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Reference: </a:t>
            </a:r>
            <a:r>
              <a:rPr lang="en-US" i="1" dirty="0" err="1" smtClean="0"/>
              <a:t>Vanderwende</a:t>
            </a:r>
            <a:r>
              <a:rPr lang="en-US" i="1" dirty="0"/>
              <a:t>, Lucy, Hisami Suzuki, Chris Brockett, and </a:t>
            </a:r>
            <a:r>
              <a:rPr lang="en-US" i="1" dirty="0" err="1"/>
              <a:t>Ani</a:t>
            </a:r>
            <a:r>
              <a:rPr lang="en-US" i="1" dirty="0"/>
              <a:t> </a:t>
            </a:r>
            <a:r>
              <a:rPr lang="en-US" i="1" dirty="0" err="1"/>
              <a:t>Nenkova</a:t>
            </a:r>
            <a:r>
              <a:rPr lang="en-US" i="1" dirty="0"/>
              <a:t>. "Beyond </a:t>
            </a:r>
            <a:r>
              <a:rPr lang="en-US" i="1" dirty="0" err="1"/>
              <a:t>SumBasic</a:t>
            </a:r>
            <a:r>
              <a:rPr lang="en-US" i="1" dirty="0"/>
              <a:t>: Task-focused Summarization with Sentence Simplification and Lexical Expansion." Information Processing &amp; Management 43.6 (2007): 1606-618. Web.</a:t>
            </a:r>
          </a:p>
        </p:txBody>
      </p:sp>
      <p:pic>
        <p:nvPicPr>
          <p:cNvPr id="16" name="Picture 15" descr="Screen Shot 2017-07-17 at 3.08.37 PM.png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9681" y="14711288"/>
            <a:ext cx="8288013" cy="7648505"/>
          </a:xfrm>
          <a:prstGeom prst="rect">
            <a:avLst/>
          </a:prstGeom>
        </p:spPr>
      </p:pic>
      <p:sp>
        <p:nvSpPr>
          <p:cNvPr id="35" name="Rectangle: Top Corners One Rounded and One Snipped 46"/>
          <p:cNvSpPr/>
          <p:nvPr/>
        </p:nvSpPr>
        <p:spPr>
          <a:xfrm>
            <a:off x="1636401" y="6086868"/>
            <a:ext cx="9424500" cy="1109671"/>
          </a:xfrm>
          <a:prstGeom prst="snipRoundRect">
            <a:avLst>
              <a:gd name="adj1" fmla="val 0"/>
              <a:gd name="adj2" fmla="val 0"/>
            </a:avLst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buClr>
                <a:srgbClr val="336699"/>
              </a:buClr>
              <a:buSzPct val="25000"/>
            </a:pPr>
            <a:r>
              <a:rPr lang="en-US" sz="4800" b="1" dirty="0" smtClean="0">
                <a:solidFill>
                  <a:schemeClr val="accent3"/>
                </a:solidFill>
                <a:latin typeface="+mj-lt"/>
                <a:ea typeface="Arial"/>
                <a:cs typeface="Arial"/>
              </a:rPr>
              <a:t>Problem</a:t>
            </a:r>
            <a:endParaRPr lang="en-US" sz="4800" b="1" dirty="0">
              <a:solidFill>
                <a:schemeClr val="accent3"/>
              </a:solidFill>
              <a:latin typeface="+mj-lt"/>
              <a:ea typeface="Arial"/>
              <a:cs typeface="Arial"/>
            </a:endParaRPr>
          </a:p>
        </p:txBody>
      </p:sp>
      <p:sp>
        <p:nvSpPr>
          <p:cNvPr id="36" name="Rectangle: Top Corners One Rounded and One Snipped 46"/>
          <p:cNvSpPr/>
          <p:nvPr/>
        </p:nvSpPr>
        <p:spPr>
          <a:xfrm>
            <a:off x="11891609" y="6095923"/>
            <a:ext cx="10267365" cy="1100615"/>
          </a:xfrm>
          <a:prstGeom prst="snipRoundRect">
            <a:avLst>
              <a:gd name="adj1" fmla="val 0"/>
              <a:gd name="adj2" fmla="val 0"/>
            </a:avLst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buClr>
                <a:srgbClr val="336699"/>
              </a:buClr>
              <a:buSzPct val="25000"/>
            </a:pPr>
            <a:r>
              <a:rPr lang="en-US" sz="4800" b="1" dirty="0" smtClean="0">
                <a:solidFill>
                  <a:schemeClr val="accent3"/>
                </a:solidFill>
                <a:latin typeface="+mj-lt"/>
                <a:ea typeface="Arial"/>
                <a:cs typeface="Arial"/>
              </a:rPr>
              <a:t>Solution</a:t>
            </a:r>
            <a:endParaRPr lang="en-US" sz="4800" b="1" dirty="0">
              <a:solidFill>
                <a:schemeClr val="accent3"/>
              </a:solidFill>
              <a:latin typeface="+mj-lt"/>
              <a:ea typeface="Arial"/>
              <a:cs typeface="Arial"/>
            </a:endParaRPr>
          </a:p>
        </p:txBody>
      </p:sp>
      <p:sp>
        <p:nvSpPr>
          <p:cNvPr id="38" name="Rectangle: Top Corners One Rounded and One Snipped 46"/>
          <p:cNvSpPr/>
          <p:nvPr/>
        </p:nvSpPr>
        <p:spPr>
          <a:xfrm>
            <a:off x="22967951" y="6095924"/>
            <a:ext cx="8348950" cy="1100614"/>
          </a:xfrm>
          <a:prstGeom prst="snipRoundRect">
            <a:avLst>
              <a:gd name="adj1" fmla="val 0"/>
              <a:gd name="adj2" fmla="val 0"/>
            </a:avLst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buClr>
                <a:srgbClr val="336699"/>
              </a:buClr>
              <a:buSzPct val="25000"/>
            </a:pPr>
            <a:r>
              <a:rPr lang="en-US" sz="4800" b="1" dirty="0" smtClean="0">
                <a:solidFill>
                  <a:schemeClr val="accent3"/>
                </a:solidFill>
                <a:latin typeface="+mj-lt"/>
                <a:ea typeface="Arial"/>
                <a:cs typeface="Arial"/>
              </a:rPr>
              <a:t>Current System</a:t>
            </a:r>
            <a:endParaRPr lang="en-US" sz="4800" b="1" dirty="0">
              <a:solidFill>
                <a:schemeClr val="accent3"/>
              </a:solidFill>
              <a:latin typeface="+mj-lt"/>
              <a:ea typeface="Arial"/>
              <a:cs typeface="Arial"/>
            </a:endParaRPr>
          </a:p>
        </p:txBody>
      </p:sp>
      <p:sp>
        <p:nvSpPr>
          <p:cNvPr id="39" name="Rectangle: Top Corners One Rounded and One Snipped 46"/>
          <p:cNvSpPr/>
          <p:nvPr/>
        </p:nvSpPr>
        <p:spPr>
          <a:xfrm>
            <a:off x="1734982" y="23063123"/>
            <a:ext cx="9887238" cy="1181905"/>
          </a:xfrm>
          <a:prstGeom prst="snipRoundRect">
            <a:avLst>
              <a:gd name="adj1" fmla="val 0"/>
              <a:gd name="adj2" fmla="val 0"/>
            </a:avLst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buClr>
                <a:srgbClr val="336699"/>
              </a:buClr>
              <a:buSzPct val="25000"/>
            </a:pPr>
            <a:r>
              <a:rPr lang="en-US" sz="4800" b="1" dirty="0" smtClean="0">
                <a:solidFill>
                  <a:schemeClr val="accent3"/>
                </a:solidFill>
                <a:latin typeface="+mj-lt"/>
                <a:ea typeface="Arial"/>
                <a:cs typeface="Arial"/>
              </a:rPr>
              <a:t>Requirements</a:t>
            </a:r>
            <a:endParaRPr lang="en-US" sz="4800" b="1" dirty="0">
              <a:solidFill>
                <a:schemeClr val="accent3"/>
              </a:solidFill>
              <a:latin typeface="+mj-lt"/>
              <a:ea typeface="Arial"/>
              <a:cs typeface="Arial"/>
            </a:endParaRPr>
          </a:p>
        </p:txBody>
      </p:sp>
      <p:sp>
        <p:nvSpPr>
          <p:cNvPr id="40" name="Rectangle: Top Corners One Rounded and One Snipped 46"/>
          <p:cNvSpPr/>
          <p:nvPr/>
        </p:nvSpPr>
        <p:spPr>
          <a:xfrm>
            <a:off x="12183375" y="23063150"/>
            <a:ext cx="9975600" cy="1181878"/>
          </a:xfrm>
          <a:prstGeom prst="snipRoundRect">
            <a:avLst>
              <a:gd name="adj1" fmla="val 0"/>
              <a:gd name="adj2" fmla="val 0"/>
            </a:avLst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buClr>
                <a:srgbClr val="336699"/>
              </a:buClr>
              <a:buSzPct val="25000"/>
            </a:pPr>
            <a:r>
              <a:rPr lang="en-US" sz="4800" b="1" dirty="0" smtClean="0">
                <a:solidFill>
                  <a:schemeClr val="accent3"/>
                </a:solidFill>
                <a:latin typeface="+mj-lt"/>
                <a:ea typeface="Arial"/>
                <a:cs typeface="Arial"/>
              </a:rPr>
              <a:t>System Design</a:t>
            </a:r>
            <a:endParaRPr lang="en-US" sz="4800" b="1" dirty="0">
              <a:solidFill>
                <a:schemeClr val="accent3"/>
              </a:solidFill>
              <a:latin typeface="+mj-lt"/>
              <a:ea typeface="Arial"/>
              <a:cs typeface="Arial"/>
            </a:endParaRPr>
          </a:p>
        </p:txBody>
      </p:sp>
      <p:sp>
        <p:nvSpPr>
          <p:cNvPr id="41" name="Rectangle: Top Corners One Rounded and One Snipped 46"/>
          <p:cNvSpPr/>
          <p:nvPr/>
        </p:nvSpPr>
        <p:spPr>
          <a:xfrm>
            <a:off x="22942800" y="23063123"/>
            <a:ext cx="8374500" cy="1181878"/>
          </a:xfrm>
          <a:prstGeom prst="snipRoundRect">
            <a:avLst>
              <a:gd name="adj1" fmla="val 0"/>
              <a:gd name="adj2" fmla="val 0"/>
            </a:avLst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buClr>
                <a:srgbClr val="336699"/>
              </a:buClr>
              <a:buSzPct val="25000"/>
            </a:pPr>
            <a:r>
              <a:rPr lang="en-US" sz="4800" b="1" dirty="0" smtClean="0">
                <a:solidFill>
                  <a:schemeClr val="accent3"/>
                </a:solidFill>
                <a:latin typeface="+mj-lt"/>
                <a:ea typeface="Arial"/>
                <a:cs typeface="Arial"/>
              </a:rPr>
              <a:t>Implementation</a:t>
            </a:r>
            <a:endParaRPr lang="en-US" sz="4800" b="1" dirty="0">
              <a:solidFill>
                <a:schemeClr val="accent3"/>
              </a:solidFill>
              <a:latin typeface="+mj-lt"/>
              <a:ea typeface="Arial"/>
              <a:cs typeface="Arial"/>
            </a:endParaRPr>
          </a:p>
        </p:txBody>
      </p:sp>
      <p:sp>
        <p:nvSpPr>
          <p:cNvPr id="42" name="Rectangle: Top Corners One Rounded and One Snipped 46"/>
          <p:cNvSpPr/>
          <p:nvPr/>
        </p:nvSpPr>
        <p:spPr>
          <a:xfrm>
            <a:off x="22942800" y="13622360"/>
            <a:ext cx="8374500" cy="874007"/>
          </a:xfrm>
          <a:prstGeom prst="snipRoundRect">
            <a:avLst>
              <a:gd name="adj1" fmla="val 0"/>
              <a:gd name="adj2" fmla="val 0"/>
            </a:avLst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buClr>
                <a:srgbClr val="336699"/>
              </a:buClr>
              <a:buSzPct val="25000"/>
            </a:pPr>
            <a:r>
              <a:rPr lang="en-US" sz="4800" b="1" dirty="0" smtClean="0">
                <a:solidFill>
                  <a:schemeClr val="accent3"/>
                </a:solidFill>
                <a:latin typeface="+mj-lt"/>
                <a:ea typeface="Arial"/>
                <a:cs typeface="Arial"/>
              </a:rPr>
              <a:t>Contributions</a:t>
            </a:r>
            <a:endParaRPr lang="en-US" sz="4800" b="1" dirty="0">
              <a:solidFill>
                <a:schemeClr val="accent3"/>
              </a:solidFill>
              <a:latin typeface="+mj-lt"/>
              <a:ea typeface="Arial"/>
              <a:cs typeface="Arial"/>
            </a:endParaRPr>
          </a:p>
        </p:txBody>
      </p:sp>
      <p:sp>
        <p:nvSpPr>
          <p:cNvPr id="43" name="Rectangle: Top Corners One Rounded and One Snipped 46"/>
          <p:cNvSpPr/>
          <p:nvPr/>
        </p:nvSpPr>
        <p:spPr>
          <a:xfrm>
            <a:off x="12135899" y="33085224"/>
            <a:ext cx="10023076" cy="747576"/>
          </a:xfrm>
          <a:prstGeom prst="snipRoundRect">
            <a:avLst>
              <a:gd name="adj1" fmla="val 0"/>
              <a:gd name="adj2" fmla="val 0"/>
            </a:avLst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buClr>
                <a:srgbClr val="336699"/>
              </a:buClr>
              <a:buSzPct val="25000"/>
            </a:pPr>
            <a:r>
              <a:rPr lang="en-US" sz="4800" b="1" dirty="0" smtClean="0">
                <a:solidFill>
                  <a:schemeClr val="accent3"/>
                </a:solidFill>
                <a:latin typeface="+mj-lt"/>
                <a:ea typeface="Arial"/>
                <a:cs typeface="Arial"/>
              </a:rPr>
              <a:t>Object Design</a:t>
            </a:r>
            <a:endParaRPr lang="en-US" sz="4800" b="1" dirty="0">
              <a:solidFill>
                <a:schemeClr val="accent3"/>
              </a:solidFill>
              <a:latin typeface="+mj-lt"/>
              <a:ea typeface="Arial"/>
              <a:cs typeface="Arial"/>
            </a:endParaRPr>
          </a:p>
        </p:txBody>
      </p:sp>
      <p:sp>
        <p:nvSpPr>
          <p:cNvPr id="44" name="Rectangle: Top Corners One Rounded and One Snipped 46"/>
          <p:cNvSpPr/>
          <p:nvPr/>
        </p:nvSpPr>
        <p:spPr>
          <a:xfrm>
            <a:off x="22942800" y="33034424"/>
            <a:ext cx="8374500" cy="1117154"/>
          </a:xfrm>
          <a:prstGeom prst="snipRoundRect">
            <a:avLst>
              <a:gd name="adj1" fmla="val 0"/>
              <a:gd name="adj2" fmla="val 0"/>
            </a:avLst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buClr>
                <a:srgbClr val="336699"/>
              </a:buClr>
              <a:buSzPct val="25000"/>
            </a:pPr>
            <a:r>
              <a:rPr lang="en-US" sz="4800" b="1" dirty="0" smtClean="0">
                <a:solidFill>
                  <a:schemeClr val="accent3"/>
                </a:solidFill>
                <a:latin typeface="+mj-lt"/>
                <a:ea typeface="Arial"/>
                <a:cs typeface="Arial"/>
              </a:rPr>
              <a:t>Summary</a:t>
            </a:r>
            <a:endParaRPr lang="en-US" sz="4800" b="1" dirty="0">
              <a:solidFill>
                <a:schemeClr val="accent3"/>
              </a:solidFill>
              <a:latin typeface="+mj-lt"/>
              <a:ea typeface="Arial"/>
              <a:cs typeface="Arial"/>
            </a:endParaRPr>
          </a:p>
        </p:txBody>
      </p:sp>
      <p:sp>
        <p:nvSpPr>
          <p:cNvPr id="45" name="Rectangle: Top Corners One Rounded and One Snipped 46"/>
          <p:cNvSpPr/>
          <p:nvPr/>
        </p:nvSpPr>
        <p:spPr>
          <a:xfrm>
            <a:off x="925225" y="41615475"/>
            <a:ext cx="5316175" cy="1356600"/>
          </a:xfrm>
          <a:prstGeom prst="snipRoundRect">
            <a:avLst>
              <a:gd name="adj1" fmla="val 0"/>
              <a:gd name="adj2" fmla="val 0"/>
            </a:avLst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336699"/>
              </a:buClr>
              <a:buSzPct val="25000"/>
            </a:pPr>
            <a:r>
              <a:rPr lang="en-US" sz="4400" b="1" dirty="0" smtClean="0">
                <a:ea typeface="Arial"/>
                <a:cs typeface="Arial"/>
              </a:rPr>
              <a:t>Acknowledgement</a:t>
            </a:r>
            <a:endParaRPr lang="en-US" sz="4400" b="1" dirty="0">
              <a:ea typeface="Arial"/>
              <a:cs typeface="Arial"/>
            </a:endParaRPr>
          </a:p>
        </p:txBody>
      </p:sp>
      <p:sp>
        <p:nvSpPr>
          <p:cNvPr id="46" name="Rectangle: Top Corners One Rounded and One Snipped 46"/>
          <p:cNvSpPr/>
          <p:nvPr/>
        </p:nvSpPr>
        <p:spPr>
          <a:xfrm>
            <a:off x="1636400" y="13661881"/>
            <a:ext cx="20522574" cy="834486"/>
          </a:xfrm>
          <a:prstGeom prst="snipRoundRect">
            <a:avLst>
              <a:gd name="adj1" fmla="val 0"/>
              <a:gd name="adj2" fmla="val 0"/>
            </a:avLst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buClr>
                <a:srgbClr val="336699"/>
              </a:buClr>
              <a:buSzPct val="25000"/>
            </a:pPr>
            <a:r>
              <a:rPr lang="en-US" sz="4800" b="1" dirty="0" smtClean="0">
                <a:solidFill>
                  <a:schemeClr val="accent3"/>
                </a:solidFill>
                <a:latin typeface="+mj-lt"/>
                <a:ea typeface="Arial"/>
                <a:cs typeface="Arial"/>
              </a:rPr>
              <a:t>Screenshots</a:t>
            </a:r>
            <a:endParaRPr lang="en-US" sz="4800" b="1" dirty="0">
              <a:solidFill>
                <a:schemeClr val="accent3"/>
              </a:solidFill>
              <a:latin typeface="+mj-lt"/>
              <a:ea typeface="Arial"/>
              <a:cs typeface="Arial"/>
            </a:endParaRPr>
          </a:p>
        </p:txBody>
      </p:sp>
      <p:sp>
        <p:nvSpPr>
          <p:cNvPr id="47" name="Shape 101"/>
          <p:cNvSpPr txBox="1"/>
          <p:nvPr/>
        </p:nvSpPr>
        <p:spPr>
          <a:xfrm>
            <a:off x="1811950" y="33020500"/>
            <a:ext cx="9810270" cy="7657272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D0D0D"/>
            </a:solidFill>
            <a:prstDash val="solid"/>
            <a:miter/>
            <a:headEnd type="none" w="med" len="med"/>
            <a:tailEnd type="none" w="med" len="me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98650" tIns="49325" rIns="98650" bIns="49325" anchor="t" anchorCtr="0">
            <a:noAutofit/>
          </a:bodyPr>
          <a:lstStyle/>
          <a:p>
            <a:pPr lvl="0"/>
            <a:endParaRPr lang="en-US" sz="4100" b="1" dirty="0">
              <a:solidFill>
                <a:srgbClr val="0D0D0D"/>
              </a:solidFill>
            </a:endParaRPr>
          </a:p>
          <a:p>
            <a:pPr lvl="0"/>
            <a:endParaRPr lang="en-US" sz="4100" dirty="0" smtClean="0">
              <a:solidFill>
                <a:srgbClr val="0D0D0D"/>
              </a:solidFill>
            </a:endParaRPr>
          </a:p>
          <a:p>
            <a:pPr marL="571500" lvl="0" indent="-571500">
              <a:buFont typeface="Arial"/>
              <a:buChar char="•"/>
            </a:pPr>
            <a:r>
              <a:rPr lang="en-US" sz="4100" dirty="0" smtClean="0">
                <a:solidFill>
                  <a:srgbClr val="0D0D0D"/>
                </a:solidFill>
              </a:rPr>
              <a:t>For backend testing, Python’s default Unit testing framework, </a:t>
            </a:r>
            <a:r>
              <a:rPr lang="en-US" sz="4100" dirty="0" err="1" smtClean="0">
                <a:solidFill>
                  <a:srgbClr val="0D0D0D"/>
                </a:solidFill>
              </a:rPr>
              <a:t>unittest</a:t>
            </a:r>
            <a:r>
              <a:rPr lang="en-US" sz="4100" dirty="0" smtClean="0">
                <a:solidFill>
                  <a:srgbClr val="0D0D0D"/>
                </a:solidFill>
              </a:rPr>
              <a:t>, was </a:t>
            </a:r>
            <a:r>
              <a:rPr lang="en-US" sz="4100" dirty="0" smtClean="0">
                <a:solidFill>
                  <a:srgbClr val="0D0D0D"/>
                </a:solidFill>
              </a:rPr>
              <a:t>utilized and for the frontend, Selenium IDE was used.</a:t>
            </a:r>
            <a:endParaRPr lang="en-US" sz="4100" dirty="0" smtClean="0">
              <a:solidFill>
                <a:srgbClr val="0D0D0D"/>
              </a:solidFill>
            </a:endParaRPr>
          </a:p>
          <a:p>
            <a:pPr marL="571500" lvl="0" indent="-571500">
              <a:buFont typeface="Arial"/>
              <a:buChar char="•"/>
            </a:pPr>
            <a:r>
              <a:rPr lang="en-US" sz="4100" dirty="0" smtClean="0">
                <a:solidFill>
                  <a:srgbClr val="0D0D0D"/>
                </a:solidFill>
              </a:rPr>
              <a:t>To test the asynchronous sections of the server’s I/O code, Python’s </a:t>
            </a:r>
            <a:r>
              <a:rPr lang="en-US" sz="4100" dirty="0" err="1" smtClean="0">
                <a:solidFill>
                  <a:srgbClr val="0D0D0D"/>
                </a:solidFill>
              </a:rPr>
              <a:t>Asynctest</a:t>
            </a:r>
            <a:r>
              <a:rPr lang="en-US" sz="4100" dirty="0" smtClean="0">
                <a:solidFill>
                  <a:srgbClr val="0D0D0D"/>
                </a:solidFill>
              </a:rPr>
              <a:t> package was used</a:t>
            </a:r>
            <a:r>
              <a:rPr lang="en-US" sz="4100" dirty="0" smtClean="0">
                <a:solidFill>
                  <a:srgbClr val="0D0D0D"/>
                </a:solidFill>
              </a:rPr>
              <a:t>.</a:t>
            </a:r>
          </a:p>
          <a:p>
            <a:pPr marL="571500" lvl="0" indent="-571500">
              <a:buFont typeface="Arial"/>
              <a:buChar char="•"/>
            </a:pPr>
            <a:r>
              <a:rPr lang="en-US" sz="4100" dirty="0" smtClean="0">
                <a:solidFill>
                  <a:srgbClr val="0D0D0D"/>
                </a:solidFill>
              </a:rPr>
              <a:t>The NLP summarization algorithms were thoroughly and rigorously tested on various online websites. </a:t>
            </a:r>
            <a:endParaRPr lang="en-US" sz="4100" dirty="0" smtClean="0">
              <a:solidFill>
                <a:srgbClr val="0D0D0D"/>
              </a:solidFill>
            </a:endParaRP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Char char="•"/>
            </a:pPr>
            <a:endParaRPr lang="en-US" sz="4100" b="1" i="0" u="none" strike="noStrike" cap="none" dirty="0" smtClean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Char char="•"/>
            </a:pPr>
            <a:endParaRPr lang="en-US" sz="4100" b="1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Char char="•"/>
            </a:pPr>
            <a:endParaRPr lang="en-US" sz="4100" b="1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" name="Rectangle: Top Corners One Rounded and One Snipped 46"/>
          <p:cNvSpPr/>
          <p:nvPr/>
        </p:nvSpPr>
        <p:spPr>
          <a:xfrm>
            <a:off x="1811950" y="33034424"/>
            <a:ext cx="9810270" cy="798376"/>
          </a:xfrm>
          <a:prstGeom prst="snipRoundRect">
            <a:avLst>
              <a:gd name="adj1" fmla="val 0"/>
              <a:gd name="adj2" fmla="val 0"/>
            </a:avLst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buClr>
                <a:srgbClr val="336699"/>
              </a:buClr>
              <a:buSzPct val="25000"/>
            </a:pPr>
            <a:r>
              <a:rPr lang="en-US" sz="4800" b="1" dirty="0" smtClean="0">
                <a:solidFill>
                  <a:schemeClr val="accent3"/>
                </a:solidFill>
                <a:latin typeface="+mj-lt"/>
                <a:ea typeface="Arial"/>
                <a:cs typeface="Arial"/>
              </a:rPr>
              <a:t>Verification</a:t>
            </a:r>
            <a:endParaRPr lang="en-US" sz="4800" b="1" dirty="0">
              <a:solidFill>
                <a:schemeClr val="accent3"/>
              </a:solidFill>
              <a:latin typeface="+mj-lt"/>
              <a:ea typeface="Arial"/>
              <a:cs typeface="Arial"/>
            </a:endParaRPr>
          </a:p>
        </p:txBody>
      </p:sp>
      <p:pic>
        <p:nvPicPr>
          <p:cNvPr id="18" name="Picture 17" descr="AM Contributions Object Design.png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0903" y="33986736"/>
            <a:ext cx="7032537" cy="6526194"/>
          </a:xfrm>
          <a:prstGeom prst="rect">
            <a:avLst/>
          </a:prstGeom>
        </p:spPr>
      </p:pic>
      <p:sp>
        <p:nvSpPr>
          <p:cNvPr id="49" name="TextBox 48"/>
          <p:cNvSpPr txBox="1"/>
          <p:nvPr/>
        </p:nvSpPr>
        <p:spPr>
          <a:xfrm>
            <a:off x="19433167" y="35997737"/>
            <a:ext cx="243406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/>
              <a:t>Figure.</a:t>
            </a:r>
            <a:r>
              <a:rPr lang="en-US" sz="2400" i="1" dirty="0" smtClean="0"/>
              <a:t> </a:t>
            </a:r>
            <a:r>
              <a:rPr lang="en-US" sz="2400" i="1" dirty="0"/>
              <a:t>T</a:t>
            </a:r>
            <a:r>
              <a:rPr lang="en-US" sz="2400" i="1" dirty="0" smtClean="0"/>
              <a:t>he class diagram of the application. The classes in yellow are the ones this author contributed to.</a:t>
            </a:r>
            <a:endParaRPr lang="en-US" sz="2400" i="1" dirty="0"/>
          </a:p>
        </p:txBody>
      </p:sp>
    </p:spTree>
  </p:cSld>
  <p:clrMapOvr>
    <a:masterClrMapping/>
  </p:clrMapOvr>
  <p:transition xmlns:p14="http://schemas.microsoft.com/office/powerpoint/2010/main" spd="slow">
    <p:fade/>
  </p:transition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7825</TotalTime>
  <Words>591</Words>
  <Application>Microsoft Macintosh PowerPoint</Application>
  <PresentationFormat>Custom</PresentationFormat>
  <Paragraphs>71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Diseño predeterminado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Alberto Mizrahi</cp:lastModifiedBy>
  <cp:revision>37</cp:revision>
  <dcterms:modified xsi:type="dcterms:W3CDTF">2017-07-24T19:00:35Z</dcterms:modified>
</cp:coreProperties>
</file>