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1" name="Shape 2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2" name="Shape 22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4" name="Shape 23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5" name="Shape 23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Shape 2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3" name="Shape 24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4" name="Shape 24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3" name="Shape 2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4" name="Shape 25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0" name="Shape 2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61" name="Shape 26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7" name="Shape 26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8" name="Shape 26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5" name="Shape 2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6" name="Shape 27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4" name="Shape 28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5" name="Shape 28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1" name="Shape 2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92" name="Shape 29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6" name="Shape 15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02" name="Shape 30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Shape 3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0" name="Shape 31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11" name="Shape 31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0" name="Shape 3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21" name="Shape 32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Shape 3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32" name="Shape 33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33" name="Shape 33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Shape 3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3" name="Shape 34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44" name="Shape 34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Shape 3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53" name="Shape 3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54" name="Shape 35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Shape 3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64" name="Shape 3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65" name="Shape 36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Shape 3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4" name="Shape 37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75" name="Shape 37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Shape 3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1" name="Shape 38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82" name="Shape 38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Shape 3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8" name="Shape 3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89" name="Shape 38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65" name="Shape 16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Shape 3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95" name="Shape 39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96" name="Shape 3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8" name="Shape 17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9" name="Shape 17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6" name="Shape 18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94" name="Shape 19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0" name="Shape 20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201" name="Shape 20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7" name="Shape 2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8" name="Shape 20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4" name="Shape 21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5" name="Shape 21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28.png"/><Relationship Id="rId5"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image" Target="../media/image27.png"/><Relationship Id="rId5"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6.png"/><Relationship Id="rId4" Type="http://schemas.openxmlformats.org/officeDocument/2006/relationships/image" Target="../media/image30.png"/><Relationship Id="rId5"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9.png"/><Relationship Id="rId4" Type="http://schemas.openxmlformats.org/officeDocument/2006/relationships/image" Target="../media/image41.png"/><Relationship Id="rId5"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4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8.png"/><Relationship Id="rId4" Type="http://schemas.openxmlformats.org/officeDocument/2006/relationships/image" Target="../media/image40.png"/><Relationship Id="rId5"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9.png"/><Relationship Id="rId4" Type="http://schemas.openxmlformats.org/officeDocument/2006/relationships/image" Target="../media/image54.png"/><Relationship Id="rId5" Type="http://schemas.openxmlformats.org/officeDocument/2006/relationships/image" Target="../media/image4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0.png"/><Relationship Id="rId4" Type="http://schemas.openxmlformats.org/officeDocument/2006/relationships/image" Target="../media/image58.png"/><Relationship Id="rId5" Type="http://schemas.openxmlformats.org/officeDocument/2006/relationships/image" Target="../media/image5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7.png"/></Relationships>
</file>

<file path=ppt/slides/_rels/slide3.xml.rels><?xml version="1.0" encoding="UTF-8" standalone="yes"?><Relationships xmlns="http://schemas.openxmlformats.org/package/2006/relationships"><Relationship Id="rId10"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0.png"/><Relationship Id="rId9"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16.png"/><Relationship Id="rId7" Type="http://schemas.openxmlformats.org/officeDocument/2006/relationships/image" Target="../media/image14.png"/><Relationship Id="rId8"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53.png"/><Relationship Id="rId5" Type="http://schemas.openxmlformats.org/officeDocument/2006/relationships/image" Target="../media/image51.png"/><Relationship Id="rId6" Type="http://schemas.openxmlformats.org/officeDocument/2006/relationships/image" Target="../media/image56.jpg"/><Relationship Id="rId7" Type="http://schemas.openxmlformats.org/officeDocument/2006/relationships/image" Target="../media/image52.png"/><Relationship Id="rId8" Type="http://schemas.openxmlformats.org/officeDocument/2006/relationships/image" Target="../media/image5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47853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FLACADA</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Nickolas Morales, Mabel Amaya</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Helen Gonzalez</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C 2017</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FLACADA</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sp>
        <p:nvSpPr>
          <p:cNvPr id="224" name="Shape 224"/>
          <p:cNvSpPr txBox="1"/>
          <p:nvPr>
            <p:ph idx="1" type="body"/>
          </p:nvPr>
        </p:nvSpPr>
        <p:spPr>
          <a:xfrm>
            <a:off x="780300" y="827550"/>
            <a:ext cx="7583400" cy="5202900"/>
          </a:xfrm>
          <a:prstGeom prst="rect">
            <a:avLst/>
          </a:prstGeom>
        </p:spPr>
        <p:txBody>
          <a:bodyPr anchorCtr="0" anchor="t" bIns="91425" lIns="91425" rIns="91425" tIns="91425">
            <a:noAutofit/>
          </a:bodyPr>
          <a:lstStyle/>
          <a:p>
            <a:pPr indent="-355600" lvl="0" marL="457200" rtl="0">
              <a:spcBef>
                <a:spcPts val="0"/>
              </a:spcBef>
              <a:buSzPct val="100000"/>
            </a:pPr>
            <a:r>
              <a:rPr lang="en-US" sz="2000"/>
              <a:t>User story #724 - Implement create sessions</a:t>
            </a:r>
          </a:p>
          <a:p>
            <a:pPr indent="-355600" lvl="0" marL="457200">
              <a:spcBef>
                <a:spcPts val="0"/>
              </a:spcBef>
              <a:buSzPct val="100000"/>
            </a:pPr>
            <a:r>
              <a:rPr lang="en-US" sz="2000"/>
              <a:t>User story #725 - Implement register</a:t>
            </a:r>
          </a:p>
          <a:p>
            <a:pPr indent="-355600" lvl="0" marL="457200">
              <a:spcBef>
                <a:spcPts val="0"/>
              </a:spcBef>
              <a:buSzPct val="100000"/>
            </a:pPr>
            <a:r>
              <a:rPr lang="en-US" sz="2000"/>
              <a:t>User story #749 - Implement delete sessions</a:t>
            </a:r>
          </a:p>
          <a:p>
            <a:pPr indent="-355600" lvl="0" marL="457200">
              <a:spcBef>
                <a:spcPts val="0"/>
              </a:spcBef>
              <a:buSzPct val="100000"/>
            </a:pPr>
            <a:r>
              <a:rPr lang="en-US" sz="2000"/>
              <a:t>User story #750 - Implement delete speakers</a:t>
            </a:r>
          </a:p>
          <a:p>
            <a:pPr indent="-355600" lvl="0" marL="457200">
              <a:spcBef>
                <a:spcPts val="0"/>
              </a:spcBef>
              <a:buSzPct val="100000"/>
            </a:pPr>
            <a:r>
              <a:rPr lang="en-US" sz="2000"/>
              <a:t>User story #757 - Implement login</a:t>
            </a:r>
          </a:p>
          <a:p>
            <a:pPr indent="-355600" lvl="0" marL="457200">
              <a:spcBef>
                <a:spcPts val="0"/>
              </a:spcBef>
              <a:buSzPct val="100000"/>
            </a:pPr>
            <a:r>
              <a:rPr lang="en-US" sz="2000"/>
              <a:t>User story #758 - Implement logout</a:t>
            </a:r>
          </a:p>
          <a:p>
            <a:pPr indent="-355600" lvl="0" marL="457200" rtl="0">
              <a:spcBef>
                <a:spcPts val="0"/>
              </a:spcBef>
              <a:buSzPct val="100000"/>
            </a:pPr>
            <a:r>
              <a:rPr lang="en-US" sz="2000"/>
              <a:t>User story #734 - Create local page</a:t>
            </a:r>
          </a:p>
          <a:p>
            <a:pPr indent="-355600" lvl="0" marL="457200" rtl="0">
              <a:spcBef>
                <a:spcPts val="0"/>
              </a:spcBef>
              <a:buSzPct val="100000"/>
            </a:pPr>
            <a:r>
              <a:rPr lang="en-US" sz="2000"/>
              <a:t>User story #735 - Create wifi page</a:t>
            </a:r>
          </a:p>
          <a:p>
            <a:pPr indent="-355600" lvl="0" marL="457200" rtl="0">
              <a:spcBef>
                <a:spcPts val="0"/>
              </a:spcBef>
              <a:buSzPct val="100000"/>
            </a:pPr>
            <a:r>
              <a:rPr lang="en-US" sz="2000"/>
              <a:t>User story #694 - Implement create exhibitors </a:t>
            </a:r>
          </a:p>
          <a:p>
            <a:pPr indent="-355600" lvl="0" marL="457200" rtl="0">
              <a:spcBef>
                <a:spcPts val="0"/>
              </a:spcBef>
              <a:buSzPct val="100000"/>
            </a:pPr>
            <a:r>
              <a:rPr lang="en-US" sz="2000"/>
              <a:t>User story #759 - Create maps page</a:t>
            </a:r>
          </a:p>
          <a:p>
            <a:pPr indent="-355600" lvl="0" marL="457200" rtl="0">
              <a:spcBef>
                <a:spcPts val="0"/>
              </a:spcBef>
              <a:buSzPct val="100000"/>
            </a:pPr>
            <a:r>
              <a:rPr lang="en-US" sz="2000"/>
              <a:t>User story #760 - Create FAQ page</a:t>
            </a:r>
          </a:p>
          <a:p>
            <a:pPr indent="-355600" lvl="0" marL="457200" rtl="0">
              <a:spcBef>
                <a:spcPts val="0"/>
              </a:spcBef>
              <a:buSzPct val="100000"/>
            </a:pPr>
            <a:r>
              <a:rPr lang="en-US" sz="2000"/>
              <a:t>User story #755 - Implement create sponsors</a:t>
            </a:r>
          </a:p>
          <a:p>
            <a:pPr indent="-355600" lvl="0" marL="457200">
              <a:spcBef>
                <a:spcPts val="0"/>
              </a:spcBef>
              <a:buSzPct val="100000"/>
            </a:pPr>
            <a:r>
              <a:rPr lang="en-US" sz="2000"/>
              <a:t>User story #752 - Implement delete exhibitors</a:t>
            </a:r>
          </a:p>
          <a:p>
            <a:pPr indent="-355600" lvl="0" marL="457200" rtl="0">
              <a:spcBef>
                <a:spcPts val="0"/>
              </a:spcBef>
              <a:buSzPct val="100000"/>
            </a:pPr>
            <a:r>
              <a:rPr lang="en-US" sz="2000"/>
              <a:t>User story #751 - Implement delete sponsors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Shape 230"/>
          <p:cNvSpPr txBox="1"/>
          <p:nvPr>
            <p:ph type="title"/>
          </p:nvPr>
        </p:nvSpPr>
        <p:spPr>
          <a:xfrm>
            <a:off x="779475"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User story: #753 - Create button to add sessions to my schedule</a:t>
            </a:r>
          </a:p>
        </p:txBody>
      </p:sp>
      <p:sp>
        <p:nvSpPr>
          <p:cNvPr id="231" name="Shape 231"/>
          <p:cNvSpPr txBox="1"/>
          <p:nvPr>
            <p:ph idx="1" type="body"/>
          </p:nvPr>
        </p:nvSpPr>
        <p:spPr>
          <a:xfrm>
            <a:off x="780300" y="1544525"/>
            <a:ext cx="7583400" cy="43776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sz="1400"/>
              <a:t>Description:</a:t>
            </a:r>
          </a:p>
          <a:p>
            <a:pPr indent="-69850" lvl="0" marL="0" marR="0" rtl="0" algn="l">
              <a:spcBef>
                <a:spcPts val="2000"/>
              </a:spcBef>
              <a:spcAft>
                <a:spcPts val="0"/>
              </a:spcAft>
              <a:buClr>
                <a:schemeClr val="dk1"/>
              </a:buClr>
              <a:buSzPct val="78571"/>
              <a:buFont typeface="Arial"/>
              <a:buNone/>
            </a:pPr>
            <a:r>
              <a:rPr lang="en-US" sz="1400"/>
              <a:t>As a user, I would like to add sessions to my schedule so that I can create my own schedule for the conference</a:t>
            </a:r>
          </a:p>
          <a:p>
            <a:pPr indent="0" lvl="0" marL="0" marR="0" rtl="0" algn="l">
              <a:spcBef>
                <a:spcPts val="2000"/>
              </a:spcBef>
              <a:spcAft>
                <a:spcPts val="0"/>
              </a:spcAft>
              <a:buNone/>
            </a:pPr>
            <a:r>
              <a:rPr b="1" lang="en-US" sz="1400"/>
              <a:t>Acceptance Criteria:</a:t>
            </a:r>
          </a:p>
          <a:p>
            <a:pPr indent="-317500" lvl="0" marL="457200" marR="0" rtl="0" algn="l">
              <a:spcBef>
                <a:spcPts val="2000"/>
              </a:spcBef>
              <a:spcAft>
                <a:spcPts val="0"/>
              </a:spcAft>
              <a:buSzPct val="100000"/>
              <a:buAutoNum type="arabicPeriod"/>
            </a:pPr>
            <a:r>
              <a:rPr lang="en-US" sz="1400"/>
              <a:t>Every session on the schedule page has an add to my schedule button</a:t>
            </a:r>
          </a:p>
          <a:p>
            <a:pPr indent="-317500" lvl="0" marL="457200" marR="0" rtl="0" algn="l">
              <a:spcBef>
                <a:spcPts val="2000"/>
              </a:spcBef>
              <a:spcAft>
                <a:spcPts val="0"/>
              </a:spcAft>
              <a:buSzPct val="100000"/>
              <a:buAutoNum type="arabicPeriod"/>
            </a:pPr>
            <a:r>
              <a:rPr lang="en-US" sz="1400"/>
              <a:t>If a session is successfully added to my schedule, a message is shown</a:t>
            </a:r>
          </a:p>
          <a:p>
            <a:pPr indent="-69850" lvl="0" marL="0" marR="0" rtl="0" algn="l">
              <a:spcBef>
                <a:spcPts val="2000"/>
              </a:spcBef>
              <a:spcAft>
                <a:spcPts val="0"/>
              </a:spcAft>
              <a:buClr>
                <a:schemeClr val="dk1"/>
              </a:buClr>
              <a:buSzPct val="78571"/>
              <a:buFont typeface="Arial"/>
              <a:buNone/>
            </a:pPr>
            <a:r>
              <a:rPr b="1" lang="en-US" sz="1400"/>
              <a:t>Related Tasks:</a:t>
            </a:r>
          </a:p>
          <a:p>
            <a:pPr indent="-69850" lvl="0" marL="0" marR="0" rtl="0" algn="l">
              <a:spcBef>
                <a:spcPts val="2000"/>
              </a:spcBef>
              <a:spcAft>
                <a:spcPts val="0"/>
              </a:spcAft>
              <a:buClr>
                <a:schemeClr val="dk1"/>
              </a:buClr>
              <a:buSzPct val="78571"/>
              <a:buFont typeface="Arial"/>
              <a:buNone/>
            </a:pPr>
            <a:r>
              <a:rPr lang="en-US" sz="1400"/>
              <a:t>Task #781 - Service to add sessions to my schedule</a:t>
            </a:r>
          </a:p>
          <a:p>
            <a:pPr indent="-69850" lvl="0" marL="0" marR="0" rtl="0" algn="l">
              <a:spcBef>
                <a:spcPts val="2000"/>
              </a:spcBef>
              <a:spcAft>
                <a:spcPts val="0"/>
              </a:spcAft>
              <a:buClr>
                <a:schemeClr val="dk1"/>
              </a:buClr>
              <a:buSzPct val="78571"/>
              <a:buFont typeface="Arial"/>
              <a:buNone/>
            </a:pPr>
            <a:r>
              <a:rPr lang="en-US" sz="1400"/>
              <a:t>Task #780 - Controller and view to add sessions to my schedule</a:t>
            </a:r>
          </a:p>
          <a:p>
            <a:pPr indent="-69850" lvl="0" marL="0" marR="0" rtl="0" algn="l">
              <a:spcBef>
                <a:spcPts val="2000"/>
              </a:spcBef>
              <a:spcAft>
                <a:spcPts val="0"/>
              </a:spcAft>
              <a:buClr>
                <a:schemeClr val="dk1"/>
              </a:buClr>
              <a:buSzPct val="78571"/>
              <a:buFont typeface="Arial"/>
              <a:buNone/>
            </a:pPr>
            <a:r>
              <a:rPr lang="en-US" sz="1400"/>
              <a:t>Task #779 - API routing to add sessions to my schedule</a:t>
            </a:r>
          </a:p>
          <a:p>
            <a:pPr indent="-69850" lvl="0" marL="0" marR="0" rtl="0" algn="l">
              <a:spcBef>
                <a:spcPts val="2000"/>
              </a:spcBef>
              <a:spcAft>
                <a:spcPts val="0"/>
              </a:spcAft>
              <a:buClr>
                <a:schemeClr val="dk1"/>
              </a:buClr>
              <a:buSzPct val="78571"/>
              <a:buFont typeface="Arial"/>
              <a:buNone/>
            </a:pPr>
            <a:r>
              <a:t/>
            </a:r>
            <a:endParaRPr sz="1400"/>
          </a:p>
          <a:p>
            <a:pPr indent="0" lvl="0" marL="0" marR="0" rtl="0" algn="l">
              <a:spcBef>
                <a:spcPts val="2000"/>
              </a:spcBef>
              <a:spcAft>
                <a:spcPts val="0"/>
              </a:spcAft>
              <a:buNone/>
            </a:pPr>
            <a:r>
              <a:t/>
            </a:r>
            <a:endParaRPr sz="1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779462" y="381000"/>
            <a:ext cx="7583400" cy="1044600"/>
          </a:xfrm>
          <a:prstGeom prst="rect">
            <a:avLst/>
          </a:prstGeom>
        </p:spPr>
        <p:txBody>
          <a:bodyPr anchorCtr="0" anchor="b" bIns="91425" lIns="91425" rIns="91425" tIns="91425">
            <a:noAutofit/>
          </a:bodyPr>
          <a:lstStyle/>
          <a:p>
            <a:pPr lvl="0" algn="ctr">
              <a:spcBef>
                <a:spcPts val="0"/>
              </a:spcBef>
              <a:buNone/>
            </a:pPr>
            <a:r>
              <a:rPr lang="en-US"/>
              <a:t>Task #779 API routing to add sessions to my schedule</a:t>
            </a:r>
          </a:p>
        </p:txBody>
      </p:sp>
      <p:sp>
        <p:nvSpPr>
          <p:cNvPr id="238" name="Shape 238"/>
          <p:cNvSpPr txBox="1"/>
          <p:nvPr/>
        </p:nvSpPr>
        <p:spPr>
          <a:xfrm>
            <a:off x="5515425" y="1657050"/>
            <a:ext cx="2975400" cy="3773700"/>
          </a:xfrm>
          <a:prstGeom prst="rect">
            <a:avLst/>
          </a:prstGeom>
          <a:noFill/>
          <a:ln>
            <a:noFill/>
          </a:ln>
        </p:spPr>
        <p:txBody>
          <a:bodyPr anchorCtr="0" anchor="t" bIns="91425" lIns="91425" rIns="91425" tIns="91425">
            <a:noAutofit/>
          </a:bodyPr>
          <a:lstStyle/>
          <a:p>
            <a:pPr lvl="0">
              <a:spcBef>
                <a:spcPts val="0"/>
              </a:spcBef>
              <a:buNone/>
            </a:pPr>
            <a:r>
              <a:t/>
            </a:r>
            <a:endParaRPr/>
          </a:p>
        </p:txBody>
      </p:sp>
      <p:pic>
        <p:nvPicPr>
          <p:cNvPr id="239" name="Shape 239"/>
          <p:cNvPicPr preferRelativeResize="0"/>
          <p:nvPr/>
        </p:nvPicPr>
        <p:blipFill>
          <a:blip r:embed="rId3">
            <a:alphaModFix/>
          </a:blip>
          <a:stretch>
            <a:fillRect/>
          </a:stretch>
        </p:blipFill>
        <p:spPr>
          <a:xfrm>
            <a:off x="779475" y="1425600"/>
            <a:ext cx="4342900" cy="5127599"/>
          </a:xfrm>
          <a:prstGeom prst="rect">
            <a:avLst/>
          </a:prstGeom>
          <a:noFill/>
          <a:ln>
            <a:noFill/>
          </a:ln>
        </p:spPr>
      </p:pic>
      <p:sp>
        <p:nvSpPr>
          <p:cNvPr id="240" name="Shape 240"/>
          <p:cNvSpPr txBox="1"/>
          <p:nvPr/>
        </p:nvSpPr>
        <p:spPr>
          <a:xfrm>
            <a:off x="5493225" y="1826250"/>
            <a:ext cx="3019800" cy="32055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With this function, we get the user id of the user from the payload. We also get the id of the session the user wants to add to their schedule from the url, and then we look up the user on the database and save the session id to their list of sessions. </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sp>
        <p:nvSpPr>
          <p:cNvPr id="246" name="Shape 246"/>
          <p:cNvSpPr txBox="1"/>
          <p:nvPr>
            <p:ph type="title"/>
          </p:nvPr>
        </p:nvSpPr>
        <p:spPr>
          <a:xfrm>
            <a:off x="780287" y="0"/>
            <a:ext cx="7583400" cy="1044600"/>
          </a:xfrm>
          <a:prstGeom prst="rect">
            <a:avLst/>
          </a:prstGeom>
        </p:spPr>
        <p:txBody>
          <a:bodyPr anchorCtr="0" anchor="b" bIns="91425" lIns="91425" rIns="91425" tIns="91425">
            <a:noAutofit/>
          </a:bodyPr>
          <a:lstStyle/>
          <a:p>
            <a:pPr lvl="0" algn="ctr">
              <a:spcBef>
                <a:spcPts val="0"/>
              </a:spcBef>
              <a:buNone/>
            </a:pPr>
            <a:r>
              <a:rPr lang="en-US"/>
              <a:t>Task #780 and #781</a:t>
            </a:r>
          </a:p>
        </p:txBody>
      </p:sp>
      <p:pic>
        <p:nvPicPr>
          <p:cNvPr id="247" name="Shape 247"/>
          <p:cNvPicPr preferRelativeResize="0"/>
          <p:nvPr/>
        </p:nvPicPr>
        <p:blipFill>
          <a:blip r:embed="rId3">
            <a:alphaModFix/>
          </a:blip>
          <a:stretch>
            <a:fillRect/>
          </a:stretch>
        </p:blipFill>
        <p:spPr>
          <a:xfrm>
            <a:off x="189675" y="1201762"/>
            <a:ext cx="5848349" cy="2375454"/>
          </a:xfrm>
          <a:prstGeom prst="rect">
            <a:avLst/>
          </a:prstGeom>
          <a:noFill/>
          <a:ln>
            <a:noFill/>
          </a:ln>
        </p:spPr>
      </p:pic>
      <p:pic>
        <p:nvPicPr>
          <p:cNvPr id="248" name="Shape 248"/>
          <p:cNvPicPr preferRelativeResize="0"/>
          <p:nvPr/>
        </p:nvPicPr>
        <p:blipFill>
          <a:blip r:embed="rId4">
            <a:alphaModFix/>
          </a:blip>
          <a:stretch>
            <a:fillRect/>
          </a:stretch>
        </p:blipFill>
        <p:spPr>
          <a:xfrm>
            <a:off x="189675" y="3734375"/>
            <a:ext cx="5848349" cy="1574856"/>
          </a:xfrm>
          <a:prstGeom prst="rect">
            <a:avLst/>
          </a:prstGeom>
          <a:noFill/>
          <a:ln>
            <a:noFill/>
          </a:ln>
        </p:spPr>
      </p:pic>
      <p:sp>
        <p:nvSpPr>
          <p:cNvPr id="249" name="Shape 249"/>
          <p:cNvSpPr txBox="1"/>
          <p:nvPr/>
        </p:nvSpPr>
        <p:spPr>
          <a:xfrm>
            <a:off x="6112575" y="1201775"/>
            <a:ext cx="2832600" cy="37644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With Angular, first we have to create a service file where we create a function to send the information to the server to add a session to my schedule. Then, in the controller we inject that service and call that function.  Finally, we can use the function from the controller into our html file</a:t>
            </a:r>
          </a:p>
        </p:txBody>
      </p:sp>
      <p:pic>
        <p:nvPicPr>
          <p:cNvPr id="250" name="Shape 250"/>
          <p:cNvPicPr preferRelativeResize="0"/>
          <p:nvPr/>
        </p:nvPicPr>
        <p:blipFill>
          <a:blip r:embed="rId5">
            <a:alphaModFix/>
          </a:blip>
          <a:stretch>
            <a:fillRect/>
          </a:stretch>
        </p:blipFill>
        <p:spPr>
          <a:xfrm>
            <a:off x="189675" y="5553074"/>
            <a:ext cx="5848350" cy="970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Shape 256"/>
          <p:cNvSpPr txBox="1"/>
          <p:nvPr>
            <p:ph type="title"/>
          </p:nvPr>
        </p:nvSpPr>
        <p:spPr>
          <a:xfrm>
            <a:off x="779462" y="381000"/>
            <a:ext cx="7583400" cy="1044600"/>
          </a:xfrm>
          <a:prstGeom prst="rect">
            <a:avLst/>
          </a:prstGeom>
        </p:spPr>
        <p:txBody>
          <a:bodyPr anchorCtr="0" anchor="b" bIns="91425" lIns="91425" rIns="91425" tIns="91425">
            <a:noAutofit/>
          </a:bodyPr>
          <a:lstStyle/>
          <a:p>
            <a:pPr lvl="0" algn="ctr">
              <a:spcBef>
                <a:spcPts val="0"/>
              </a:spcBef>
              <a:buNone/>
            </a:pPr>
            <a:r>
              <a:rPr lang="en-US"/>
              <a:t>Sequence Diagram</a:t>
            </a:r>
          </a:p>
        </p:txBody>
      </p:sp>
      <p:pic>
        <p:nvPicPr>
          <p:cNvPr descr="addmysessions.png" id="257" name="Shape 257"/>
          <p:cNvPicPr preferRelativeResize="0"/>
          <p:nvPr/>
        </p:nvPicPr>
        <p:blipFill>
          <a:blip r:embed="rId3">
            <a:alphaModFix/>
          </a:blip>
          <a:stretch>
            <a:fillRect/>
          </a:stretch>
        </p:blipFill>
        <p:spPr>
          <a:xfrm>
            <a:off x="1438225" y="1809300"/>
            <a:ext cx="6037574" cy="4100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pic>
        <p:nvPicPr>
          <p:cNvPr id="263" name="Shape 263"/>
          <p:cNvPicPr preferRelativeResize="0"/>
          <p:nvPr/>
        </p:nvPicPr>
        <p:blipFill>
          <a:blip r:embed="rId3">
            <a:alphaModFix/>
          </a:blip>
          <a:stretch>
            <a:fillRect/>
          </a:stretch>
        </p:blipFill>
        <p:spPr>
          <a:xfrm>
            <a:off x="659150" y="421525"/>
            <a:ext cx="3761500" cy="5479274"/>
          </a:xfrm>
          <a:prstGeom prst="rect">
            <a:avLst/>
          </a:prstGeom>
          <a:noFill/>
          <a:ln>
            <a:noFill/>
          </a:ln>
        </p:spPr>
      </p:pic>
      <p:pic>
        <p:nvPicPr>
          <p:cNvPr id="264" name="Shape 264"/>
          <p:cNvPicPr preferRelativeResize="0"/>
          <p:nvPr/>
        </p:nvPicPr>
        <p:blipFill>
          <a:blip r:embed="rId4">
            <a:alphaModFix/>
          </a:blip>
          <a:stretch>
            <a:fillRect/>
          </a:stretch>
        </p:blipFill>
        <p:spPr>
          <a:xfrm>
            <a:off x="4606825" y="421524"/>
            <a:ext cx="3547519" cy="5479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Shape 270"/>
          <p:cNvSpPr txBox="1"/>
          <p:nvPr>
            <p:ph type="title"/>
          </p:nvPr>
        </p:nvSpPr>
        <p:spPr>
          <a:xfrm>
            <a:off x="779475" y="231925"/>
            <a:ext cx="8165700" cy="13521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 User story: #754 - Create button to delete sessions from my schedule</a:t>
            </a:r>
          </a:p>
        </p:txBody>
      </p:sp>
      <p:sp>
        <p:nvSpPr>
          <p:cNvPr id="271" name="Shape 271"/>
          <p:cNvSpPr txBox="1"/>
          <p:nvPr/>
        </p:nvSpPr>
        <p:spPr>
          <a:xfrm>
            <a:off x="5729325" y="2220350"/>
            <a:ext cx="3084600" cy="33471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In this function, we also get the user id from the payload, we look up the user in the database. Then, we use the id of the session that the user wants to delete from the url and we delete it from the user’s list of sessions</a:t>
            </a:r>
          </a:p>
        </p:txBody>
      </p:sp>
      <p:pic>
        <p:nvPicPr>
          <p:cNvPr id="272" name="Shape 272"/>
          <p:cNvPicPr preferRelativeResize="0"/>
          <p:nvPr/>
        </p:nvPicPr>
        <p:blipFill>
          <a:blip r:embed="rId3">
            <a:alphaModFix/>
          </a:blip>
          <a:stretch>
            <a:fillRect/>
          </a:stretch>
        </p:blipFill>
        <p:spPr>
          <a:xfrm>
            <a:off x="779475" y="1787400"/>
            <a:ext cx="4720749" cy="4409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pic>
        <p:nvPicPr>
          <p:cNvPr id="278" name="Shape 278"/>
          <p:cNvPicPr preferRelativeResize="0"/>
          <p:nvPr/>
        </p:nvPicPr>
        <p:blipFill>
          <a:blip r:embed="rId3">
            <a:alphaModFix/>
          </a:blip>
          <a:stretch>
            <a:fillRect/>
          </a:stretch>
        </p:blipFill>
        <p:spPr>
          <a:xfrm>
            <a:off x="314525" y="644600"/>
            <a:ext cx="4820775" cy="1305099"/>
          </a:xfrm>
          <a:prstGeom prst="rect">
            <a:avLst/>
          </a:prstGeom>
          <a:noFill/>
          <a:ln>
            <a:noFill/>
          </a:ln>
        </p:spPr>
      </p:pic>
      <p:pic>
        <p:nvPicPr>
          <p:cNvPr id="279" name="Shape 279"/>
          <p:cNvPicPr preferRelativeResize="0"/>
          <p:nvPr/>
        </p:nvPicPr>
        <p:blipFill>
          <a:blip r:embed="rId4">
            <a:alphaModFix/>
          </a:blip>
          <a:stretch>
            <a:fillRect/>
          </a:stretch>
        </p:blipFill>
        <p:spPr>
          <a:xfrm>
            <a:off x="314525" y="2307150"/>
            <a:ext cx="4820774" cy="2870312"/>
          </a:xfrm>
          <a:prstGeom prst="rect">
            <a:avLst/>
          </a:prstGeom>
          <a:noFill/>
          <a:ln>
            <a:noFill/>
          </a:ln>
        </p:spPr>
      </p:pic>
      <p:sp>
        <p:nvSpPr>
          <p:cNvPr id="280" name="Shape 280"/>
          <p:cNvSpPr txBox="1"/>
          <p:nvPr/>
        </p:nvSpPr>
        <p:spPr>
          <a:xfrm>
            <a:off x="5397825" y="1530575"/>
            <a:ext cx="3412500" cy="27234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n-US" sz="1800">
                <a:solidFill>
                  <a:srgbClr val="001D4D"/>
                </a:solidFill>
                <a:latin typeface="Trebuchet MS"/>
                <a:ea typeface="Trebuchet MS"/>
                <a:cs typeface="Trebuchet MS"/>
                <a:sym typeface="Trebuchet MS"/>
              </a:rPr>
              <a:t>In our service file, we add a function to delete the session from the user’s schedule from the database. Then, in the controller, we call our delete function and use it in our html.</a:t>
            </a:r>
          </a:p>
        </p:txBody>
      </p:sp>
      <p:pic>
        <p:nvPicPr>
          <p:cNvPr id="281" name="Shape 281"/>
          <p:cNvPicPr preferRelativeResize="0"/>
          <p:nvPr/>
        </p:nvPicPr>
        <p:blipFill>
          <a:blip r:embed="rId5">
            <a:alphaModFix/>
          </a:blip>
          <a:stretch>
            <a:fillRect/>
          </a:stretch>
        </p:blipFill>
        <p:spPr>
          <a:xfrm>
            <a:off x="150450" y="5534899"/>
            <a:ext cx="5881324" cy="9343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Shape 28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2000"/>
              </a:spcBef>
              <a:buClr>
                <a:schemeClr val="dk1"/>
              </a:buClr>
              <a:buSzPct val="28947"/>
              <a:buFont typeface="Arial"/>
              <a:buNone/>
            </a:pPr>
            <a:r>
              <a:rPr lang="en-US"/>
              <a:t>User story: #693 - Implement my schedule page</a:t>
            </a:r>
          </a:p>
        </p:txBody>
      </p:sp>
      <p:pic>
        <p:nvPicPr>
          <p:cNvPr id="288" name="Shape 288"/>
          <p:cNvPicPr preferRelativeResize="0"/>
          <p:nvPr/>
        </p:nvPicPr>
        <p:blipFill>
          <a:blip r:embed="rId3">
            <a:alphaModFix/>
          </a:blip>
          <a:stretch>
            <a:fillRect/>
          </a:stretch>
        </p:blipFill>
        <p:spPr>
          <a:xfrm>
            <a:off x="2173584" y="1425612"/>
            <a:ext cx="4443678" cy="4523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Shape 294"/>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t/>
            </a:r>
            <a:endParaRPr/>
          </a:p>
        </p:txBody>
      </p:sp>
      <p:sp>
        <p:nvSpPr>
          <p:cNvPr id="295" name="Shape 295"/>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sp>
        <p:nvSpPr>
          <p:cNvPr id="296" name="Shape 29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297" name="Shape 297"/>
          <p:cNvPicPr preferRelativeResize="0"/>
          <p:nvPr/>
        </p:nvPicPr>
        <p:blipFill>
          <a:blip r:embed="rId3">
            <a:alphaModFix/>
          </a:blip>
          <a:stretch>
            <a:fillRect/>
          </a:stretch>
        </p:blipFill>
        <p:spPr>
          <a:xfrm>
            <a:off x="614925" y="1828800"/>
            <a:ext cx="5873049" cy="4208400"/>
          </a:xfrm>
          <a:prstGeom prst="rect">
            <a:avLst/>
          </a:prstGeom>
          <a:noFill/>
          <a:ln>
            <a:noFill/>
          </a:ln>
        </p:spPr>
      </p:pic>
      <p:sp>
        <p:nvSpPr>
          <p:cNvPr id="298" name="Shape 298"/>
          <p:cNvSpPr txBox="1"/>
          <p:nvPr/>
        </p:nvSpPr>
        <p:spPr>
          <a:xfrm>
            <a:off x="6524975" y="1837850"/>
            <a:ext cx="1837800" cy="4208400"/>
          </a:xfrm>
          <a:prstGeom prst="rect">
            <a:avLst/>
          </a:prstGeom>
          <a:noFill/>
          <a:ln>
            <a:noFill/>
          </a:ln>
        </p:spPr>
        <p:txBody>
          <a:bodyPr anchorCtr="0" anchor="t" bIns="91425" lIns="91425" rIns="91425" tIns="91425">
            <a:noAutofit/>
          </a:bodyPr>
          <a:lstStyle/>
          <a:p>
            <a:pPr lvl="0" rtl="0">
              <a:spcBef>
                <a:spcPts val="0"/>
              </a:spcBef>
              <a:buClr>
                <a:schemeClr val="dk1"/>
              </a:buClr>
              <a:buSzPct val="61111"/>
              <a:buFont typeface="Arial"/>
              <a:buNone/>
            </a:pPr>
            <a:r>
              <a:rPr lang="en-US" sz="1800">
                <a:solidFill>
                  <a:srgbClr val="001D4D"/>
                </a:solidFill>
                <a:latin typeface="Trebuchet MS"/>
                <a:ea typeface="Trebuchet MS"/>
                <a:cs typeface="Trebuchet MS"/>
                <a:sym typeface="Trebuchet MS"/>
              </a:rPr>
              <a:t>This HTML page constructs the mySchedule page with angular injected variables where the data will be fed from the controllers.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ctrTitle"/>
          </p:nvPr>
        </p:nvSpPr>
        <p:spPr>
          <a:xfrm>
            <a:off x="135925" y="147853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FLACADA</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Nickolas Morales, Mabel Amaya</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Helen Gonzalez</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9" name="Shape 159"/>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60" name="Shape 160"/>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C 2017</a:t>
            </a:r>
          </a:p>
        </p:txBody>
      </p:sp>
      <p:sp>
        <p:nvSpPr>
          <p:cNvPr id="161" name="Shape 161"/>
          <p:cNvSpPr txBox="1"/>
          <p:nvPr/>
        </p:nvSpPr>
        <p:spPr>
          <a:xfrm>
            <a:off x="585850" y="5942950"/>
            <a:ext cx="1550700" cy="620400"/>
          </a:xfrm>
          <a:prstGeom prst="rect">
            <a:avLst/>
          </a:prstGeom>
          <a:noFill/>
          <a:ln>
            <a:noFill/>
          </a:ln>
        </p:spPr>
        <p:txBody>
          <a:bodyPr anchorCtr="0" anchor="t" bIns="91425" lIns="91425" rIns="91425" tIns="91425">
            <a:noAutofit/>
          </a:bodyPr>
          <a:lstStyle/>
          <a:p>
            <a:pPr lvl="0" rtl="0">
              <a:spcBef>
                <a:spcPts val="0"/>
              </a:spcBef>
              <a:buNone/>
            </a:pPr>
            <a:r>
              <a:rPr lang="en-US"/>
              <a:t>FLACADA</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Shape 304"/>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t/>
            </a:r>
            <a:endParaRPr/>
          </a:p>
        </p:txBody>
      </p:sp>
      <p:sp>
        <p:nvSpPr>
          <p:cNvPr id="305" name="Shape 305"/>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306" name="Shape 306"/>
          <p:cNvPicPr preferRelativeResize="0"/>
          <p:nvPr/>
        </p:nvPicPr>
        <p:blipFill>
          <a:blip r:embed="rId3">
            <a:alphaModFix/>
          </a:blip>
          <a:stretch>
            <a:fillRect/>
          </a:stretch>
        </p:blipFill>
        <p:spPr>
          <a:xfrm>
            <a:off x="542651" y="381000"/>
            <a:ext cx="3539207" cy="5656200"/>
          </a:xfrm>
          <a:prstGeom prst="rect">
            <a:avLst/>
          </a:prstGeom>
          <a:noFill/>
          <a:ln>
            <a:noFill/>
          </a:ln>
        </p:spPr>
      </p:pic>
      <p:sp>
        <p:nvSpPr>
          <p:cNvPr id="307" name="Shape 307"/>
          <p:cNvSpPr txBox="1"/>
          <p:nvPr/>
        </p:nvSpPr>
        <p:spPr>
          <a:xfrm>
            <a:off x="4156725" y="1813175"/>
            <a:ext cx="4206300" cy="42240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This is the controller where the magic happens, here we’re talking to the API with the corresponding functions and then we feed it to the previously shown HTML. </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Shape 31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2000"/>
              </a:spcBef>
              <a:buClr>
                <a:schemeClr val="dk1"/>
              </a:buClr>
              <a:buSzPct val="28947"/>
              <a:buFont typeface="Arial"/>
              <a:buNone/>
            </a:pPr>
            <a:r>
              <a:rPr lang="en-US"/>
              <a:t>User story: #724 - Implement create sessions</a:t>
            </a:r>
          </a:p>
        </p:txBody>
      </p:sp>
      <p:sp>
        <p:nvSpPr>
          <p:cNvPr id="314" name="Shape 31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315" name="Shape 315"/>
          <p:cNvPicPr preferRelativeResize="0"/>
          <p:nvPr/>
        </p:nvPicPr>
        <p:blipFill>
          <a:blip r:embed="rId3">
            <a:alphaModFix/>
          </a:blip>
          <a:stretch>
            <a:fillRect/>
          </a:stretch>
        </p:blipFill>
        <p:spPr>
          <a:xfrm>
            <a:off x="6302749" y="1828800"/>
            <a:ext cx="2670050" cy="3820423"/>
          </a:xfrm>
          <a:prstGeom prst="rect">
            <a:avLst/>
          </a:prstGeom>
          <a:noFill/>
          <a:ln>
            <a:noFill/>
          </a:ln>
        </p:spPr>
      </p:pic>
      <p:pic>
        <p:nvPicPr>
          <p:cNvPr id="316" name="Shape 316"/>
          <p:cNvPicPr preferRelativeResize="0"/>
          <p:nvPr/>
        </p:nvPicPr>
        <p:blipFill>
          <a:blip r:embed="rId4">
            <a:alphaModFix/>
          </a:blip>
          <a:stretch>
            <a:fillRect/>
          </a:stretch>
        </p:blipFill>
        <p:spPr>
          <a:xfrm>
            <a:off x="4344849" y="1828799"/>
            <a:ext cx="1686725" cy="3958800"/>
          </a:xfrm>
          <a:prstGeom prst="rect">
            <a:avLst/>
          </a:prstGeom>
          <a:noFill/>
          <a:ln>
            <a:noFill/>
          </a:ln>
        </p:spPr>
      </p:pic>
      <p:pic>
        <p:nvPicPr>
          <p:cNvPr id="317" name="Shape 317"/>
          <p:cNvPicPr preferRelativeResize="0"/>
          <p:nvPr/>
        </p:nvPicPr>
        <p:blipFill>
          <a:blip r:embed="rId5">
            <a:alphaModFix/>
          </a:blip>
          <a:stretch>
            <a:fillRect/>
          </a:stretch>
        </p:blipFill>
        <p:spPr>
          <a:xfrm>
            <a:off x="215849" y="1828799"/>
            <a:ext cx="3857815" cy="39587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sp>
        <p:nvSpPr>
          <p:cNvPr id="323" name="Shape 32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t/>
            </a:r>
            <a:endParaRPr/>
          </a:p>
        </p:txBody>
      </p:sp>
      <p:sp>
        <p:nvSpPr>
          <p:cNvPr id="324" name="Shape 324"/>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325" name="Shape 325"/>
          <p:cNvPicPr preferRelativeResize="0"/>
          <p:nvPr/>
        </p:nvPicPr>
        <p:blipFill>
          <a:blip r:embed="rId3">
            <a:alphaModFix/>
          </a:blip>
          <a:stretch>
            <a:fillRect/>
          </a:stretch>
        </p:blipFill>
        <p:spPr>
          <a:xfrm>
            <a:off x="451300" y="470926"/>
            <a:ext cx="4473402" cy="2492023"/>
          </a:xfrm>
          <a:prstGeom prst="rect">
            <a:avLst/>
          </a:prstGeom>
          <a:noFill/>
          <a:ln>
            <a:noFill/>
          </a:ln>
        </p:spPr>
      </p:pic>
      <p:pic>
        <p:nvPicPr>
          <p:cNvPr id="326" name="Shape 326"/>
          <p:cNvPicPr preferRelativeResize="0"/>
          <p:nvPr/>
        </p:nvPicPr>
        <p:blipFill>
          <a:blip r:embed="rId4">
            <a:alphaModFix/>
          </a:blip>
          <a:stretch>
            <a:fillRect/>
          </a:stretch>
        </p:blipFill>
        <p:spPr>
          <a:xfrm>
            <a:off x="451299" y="3227774"/>
            <a:ext cx="4473400" cy="3630213"/>
          </a:xfrm>
          <a:prstGeom prst="rect">
            <a:avLst/>
          </a:prstGeom>
          <a:noFill/>
          <a:ln>
            <a:noFill/>
          </a:ln>
        </p:spPr>
      </p:pic>
      <p:pic>
        <p:nvPicPr>
          <p:cNvPr id="327" name="Shape 327"/>
          <p:cNvPicPr preferRelativeResize="0"/>
          <p:nvPr/>
        </p:nvPicPr>
        <p:blipFill>
          <a:blip r:embed="rId5">
            <a:alphaModFix/>
          </a:blip>
          <a:stretch>
            <a:fillRect/>
          </a:stretch>
        </p:blipFill>
        <p:spPr>
          <a:xfrm>
            <a:off x="5013974" y="1425611"/>
            <a:ext cx="3694149" cy="2192775"/>
          </a:xfrm>
          <a:prstGeom prst="rect">
            <a:avLst/>
          </a:prstGeom>
          <a:noFill/>
          <a:ln>
            <a:noFill/>
          </a:ln>
        </p:spPr>
      </p:pic>
      <p:sp>
        <p:nvSpPr>
          <p:cNvPr id="328" name="Shape 328"/>
          <p:cNvSpPr txBox="1"/>
          <p:nvPr/>
        </p:nvSpPr>
        <p:spPr>
          <a:xfrm>
            <a:off x="4924700" y="391350"/>
            <a:ext cx="4625400" cy="1023900"/>
          </a:xfrm>
          <a:prstGeom prst="rect">
            <a:avLst/>
          </a:prstGeom>
          <a:noFill/>
          <a:ln>
            <a:noFill/>
          </a:ln>
        </p:spPr>
        <p:txBody>
          <a:bodyPr anchorCtr="0" anchor="t" bIns="91425" lIns="91425" rIns="91425" tIns="91425">
            <a:noAutofit/>
          </a:bodyPr>
          <a:lstStyle/>
          <a:p>
            <a:pPr lvl="0">
              <a:spcBef>
                <a:spcPts val="0"/>
              </a:spcBef>
              <a:buNone/>
            </a:pPr>
            <a:r>
              <a:rPr lang="en-US" sz="3000">
                <a:solidFill>
                  <a:srgbClr val="001D4D"/>
                </a:solidFill>
                <a:latin typeface="Trebuchet MS"/>
                <a:ea typeface="Trebuchet MS"/>
                <a:cs typeface="Trebuchet MS"/>
                <a:sym typeface="Trebuchet MS"/>
              </a:rPr>
              <a:t>Create General Session </a:t>
            </a:r>
          </a:p>
        </p:txBody>
      </p:sp>
      <p:sp>
        <p:nvSpPr>
          <p:cNvPr id="329" name="Shape 329"/>
          <p:cNvSpPr txBox="1"/>
          <p:nvPr/>
        </p:nvSpPr>
        <p:spPr>
          <a:xfrm>
            <a:off x="5007825" y="3675700"/>
            <a:ext cx="3934800" cy="23313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First we make the form to add a session, then we feed the variables in the the HTML with its corresponding controller and then the controller talks to the API. </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Shape 335"/>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336" name="Shape 336"/>
          <p:cNvPicPr preferRelativeResize="0"/>
          <p:nvPr/>
        </p:nvPicPr>
        <p:blipFill>
          <a:blip r:embed="rId3">
            <a:alphaModFix/>
          </a:blip>
          <a:stretch>
            <a:fillRect/>
          </a:stretch>
        </p:blipFill>
        <p:spPr>
          <a:xfrm>
            <a:off x="394725" y="308349"/>
            <a:ext cx="3860701" cy="2649649"/>
          </a:xfrm>
          <a:prstGeom prst="rect">
            <a:avLst/>
          </a:prstGeom>
          <a:noFill/>
          <a:ln>
            <a:noFill/>
          </a:ln>
        </p:spPr>
      </p:pic>
      <p:pic>
        <p:nvPicPr>
          <p:cNvPr id="337" name="Shape 337"/>
          <p:cNvPicPr preferRelativeResize="0"/>
          <p:nvPr/>
        </p:nvPicPr>
        <p:blipFill>
          <a:blip r:embed="rId4">
            <a:alphaModFix/>
          </a:blip>
          <a:stretch>
            <a:fillRect/>
          </a:stretch>
        </p:blipFill>
        <p:spPr>
          <a:xfrm>
            <a:off x="394724" y="3119949"/>
            <a:ext cx="3811350" cy="3294024"/>
          </a:xfrm>
          <a:prstGeom prst="rect">
            <a:avLst/>
          </a:prstGeom>
          <a:noFill/>
          <a:ln>
            <a:noFill/>
          </a:ln>
        </p:spPr>
      </p:pic>
      <p:pic>
        <p:nvPicPr>
          <p:cNvPr id="338" name="Shape 338"/>
          <p:cNvPicPr preferRelativeResize="0"/>
          <p:nvPr/>
        </p:nvPicPr>
        <p:blipFill>
          <a:blip r:embed="rId5">
            <a:alphaModFix/>
          </a:blip>
          <a:stretch>
            <a:fillRect/>
          </a:stretch>
        </p:blipFill>
        <p:spPr>
          <a:xfrm>
            <a:off x="4440524" y="910024"/>
            <a:ext cx="3650923" cy="3921100"/>
          </a:xfrm>
          <a:prstGeom prst="rect">
            <a:avLst/>
          </a:prstGeom>
          <a:noFill/>
          <a:ln>
            <a:noFill/>
          </a:ln>
        </p:spPr>
      </p:pic>
      <p:sp>
        <p:nvSpPr>
          <p:cNvPr id="339" name="Shape 339"/>
          <p:cNvSpPr txBox="1"/>
          <p:nvPr/>
        </p:nvSpPr>
        <p:spPr>
          <a:xfrm>
            <a:off x="4378875" y="61675"/>
            <a:ext cx="3984000" cy="1044600"/>
          </a:xfrm>
          <a:prstGeom prst="rect">
            <a:avLst/>
          </a:prstGeom>
          <a:noFill/>
          <a:ln>
            <a:noFill/>
          </a:ln>
        </p:spPr>
        <p:txBody>
          <a:bodyPr anchorCtr="0" anchor="t" bIns="91425" lIns="91425" rIns="91425" tIns="91425">
            <a:noAutofit/>
          </a:bodyPr>
          <a:lstStyle/>
          <a:p>
            <a:pPr lvl="0">
              <a:spcBef>
                <a:spcPts val="0"/>
              </a:spcBef>
              <a:buNone/>
            </a:pPr>
            <a:r>
              <a:rPr lang="en-US" sz="2400">
                <a:solidFill>
                  <a:srgbClr val="001D4D"/>
                </a:solidFill>
                <a:latin typeface="Trebuchet MS"/>
                <a:ea typeface="Trebuchet MS"/>
                <a:cs typeface="Trebuchet MS"/>
                <a:sym typeface="Trebuchet MS"/>
              </a:rPr>
              <a:t>Add Session to an existing Speaker</a:t>
            </a:r>
          </a:p>
        </p:txBody>
      </p:sp>
      <p:sp>
        <p:nvSpPr>
          <p:cNvPr id="340" name="Shape 340"/>
          <p:cNvSpPr txBox="1"/>
          <p:nvPr/>
        </p:nvSpPr>
        <p:spPr>
          <a:xfrm>
            <a:off x="4292425" y="4884475"/>
            <a:ext cx="4230600" cy="11526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001D4D"/>
                </a:solidFill>
                <a:latin typeface="Trebuchet MS"/>
                <a:ea typeface="Trebuchet MS"/>
                <a:cs typeface="Trebuchet MS"/>
                <a:sym typeface="Trebuchet MS"/>
              </a:rPr>
              <a:t>The only difference between this functionality and the previous one is taking into account the speaker ID</a:t>
            </a:r>
          </a:p>
          <a:p>
            <a:pPr lvl="0">
              <a:spcBef>
                <a:spcPts val="0"/>
              </a:spcBef>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sp>
        <p:nvSpPr>
          <p:cNvPr id="346" name="Shape 34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2000"/>
              </a:spcBef>
              <a:buClr>
                <a:schemeClr val="dk1"/>
              </a:buClr>
              <a:buSzPct val="28947"/>
              <a:buFont typeface="Arial"/>
              <a:buNone/>
            </a:pPr>
            <a:r>
              <a:rPr lang="en-US"/>
              <a:t>User story: #756 - Implement create speakers</a:t>
            </a:r>
          </a:p>
        </p:txBody>
      </p:sp>
      <p:sp>
        <p:nvSpPr>
          <p:cNvPr id="347" name="Shape 34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348" name="Shape 348"/>
          <p:cNvPicPr preferRelativeResize="0"/>
          <p:nvPr/>
        </p:nvPicPr>
        <p:blipFill>
          <a:blip r:embed="rId3">
            <a:alphaModFix/>
          </a:blip>
          <a:stretch>
            <a:fillRect/>
          </a:stretch>
        </p:blipFill>
        <p:spPr>
          <a:xfrm>
            <a:off x="234366" y="1828800"/>
            <a:ext cx="2397585" cy="4208399"/>
          </a:xfrm>
          <a:prstGeom prst="rect">
            <a:avLst/>
          </a:prstGeom>
          <a:noFill/>
          <a:ln>
            <a:noFill/>
          </a:ln>
        </p:spPr>
      </p:pic>
      <p:pic>
        <p:nvPicPr>
          <p:cNvPr id="349" name="Shape 349"/>
          <p:cNvPicPr preferRelativeResize="0"/>
          <p:nvPr/>
        </p:nvPicPr>
        <p:blipFill>
          <a:blip r:embed="rId4">
            <a:alphaModFix/>
          </a:blip>
          <a:stretch>
            <a:fillRect/>
          </a:stretch>
        </p:blipFill>
        <p:spPr>
          <a:xfrm>
            <a:off x="3014374" y="1828799"/>
            <a:ext cx="2612112" cy="4208400"/>
          </a:xfrm>
          <a:prstGeom prst="rect">
            <a:avLst/>
          </a:prstGeom>
          <a:noFill/>
          <a:ln>
            <a:noFill/>
          </a:ln>
        </p:spPr>
      </p:pic>
      <p:pic>
        <p:nvPicPr>
          <p:cNvPr id="350" name="Shape 350"/>
          <p:cNvPicPr preferRelativeResize="0"/>
          <p:nvPr/>
        </p:nvPicPr>
        <p:blipFill>
          <a:blip r:embed="rId5">
            <a:alphaModFix/>
          </a:blip>
          <a:stretch>
            <a:fillRect/>
          </a:stretch>
        </p:blipFill>
        <p:spPr>
          <a:xfrm>
            <a:off x="6008900" y="1828800"/>
            <a:ext cx="2353963" cy="420839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Shape 356"/>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0" lvl="0" marL="0">
              <a:spcBef>
                <a:spcPts val="0"/>
              </a:spcBef>
              <a:buNone/>
            </a:pPr>
            <a:r>
              <a:t/>
            </a:r>
            <a:endParaRPr/>
          </a:p>
        </p:txBody>
      </p:sp>
      <p:pic>
        <p:nvPicPr>
          <p:cNvPr id="357" name="Shape 357"/>
          <p:cNvPicPr preferRelativeResize="0"/>
          <p:nvPr/>
        </p:nvPicPr>
        <p:blipFill>
          <a:blip r:embed="rId3">
            <a:alphaModFix/>
          </a:blip>
          <a:stretch>
            <a:fillRect/>
          </a:stretch>
        </p:blipFill>
        <p:spPr>
          <a:xfrm>
            <a:off x="398448" y="381000"/>
            <a:ext cx="3733623" cy="2908098"/>
          </a:xfrm>
          <a:prstGeom prst="rect">
            <a:avLst/>
          </a:prstGeom>
          <a:noFill/>
          <a:ln>
            <a:noFill/>
          </a:ln>
        </p:spPr>
      </p:pic>
      <p:pic>
        <p:nvPicPr>
          <p:cNvPr id="358" name="Shape 358"/>
          <p:cNvPicPr preferRelativeResize="0"/>
          <p:nvPr/>
        </p:nvPicPr>
        <p:blipFill>
          <a:blip r:embed="rId4">
            <a:alphaModFix/>
          </a:blip>
          <a:stretch>
            <a:fillRect/>
          </a:stretch>
        </p:blipFill>
        <p:spPr>
          <a:xfrm>
            <a:off x="398450" y="3572415"/>
            <a:ext cx="3733622" cy="2725784"/>
          </a:xfrm>
          <a:prstGeom prst="rect">
            <a:avLst/>
          </a:prstGeom>
          <a:noFill/>
          <a:ln>
            <a:noFill/>
          </a:ln>
        </p:spPr>
      </p:pic>
      <p:pic>
        <p:nvPicPr>
          <p:cNvPr id="359" name="Shape 359"/>
          <p:cNvPicPr preferRelativeResize="0"/>
          <p:nvPr/>
        </p:nvPicPr>
        <p:blipFill>
          <a:blip r:embed="rId5">
            <a:alphaModFix/>
          </a:blip>
          <a:stretch>
            <a:fillRect/>
          </a:stretch>
        </p:blipFill>
        <p:spPr>
          <a:xfrm>
            <a:off x="4304750" y="1425600"/>
            <a:ext cx="4156225" cy="2505274"/>
          </a:xfrm>
          <a:prstGeom prst="rect">
            <a:avLst/>
          </a:prstGeom>
          <a:noFill/>
          <a:ln>
            <a:noFill/>
          </a:ln>
        </p:spPr>
      </p:pic>
      <p:sp>
        <p:nvSpPr>
          <p:cNvPr id="360" name="Shape 360"/>
          <p:cNvSpPr txBox="1"/>
          <p:nvPr/>
        </p:nvSpPr>
        <p:spPr>
          <a:xfrm>
            <a:off x="4132075" y="381000"/>
            <a:ext cx="5303700" cy="1044600"/>
          </a:xfrm>
          <a:prstGeom prst="rect">
            <a:avLst/>
          </a:prstGeom>
          <a:noFill/>
          <a:ln>
            <a:noFill/>
          </a:ln>
        </p:spPr>
        <p:txBody>
          <a:bodyPr anchorCtr="0" anchor="t" bIns="91425" lIns="91425" rIns="91425" tIns="91425">
            <a:noAutofit/>
          </a:bodyPr>
          <a:lstStyle/>
          <a:p>
            <a:pPr lvl="0">
              <a:spcBef>
                <a:spcPts val="0"/>
              </a:spcBef>
              <a:buClr>
                <a:schemeClr val="dk1"/>
              </a:buClr>
              <a:buSzPct val="36666"/>
              <a:buFont typeface="Arial"/>
              <a:buNone/>
            </a:pPr>
            <a:r>
              <a:rPr lang="en-US" sz="3000">
                <a:solidFill>
                  <a:srgbClr val="001D4D"/>
                </a:solidFill>
                <a:latin typeface="Trebuchet MS"/>
                <a:ea typeface="Trebuchet MS"/>
                <a:cs typeface="Trebuchet MS"/>
                <a:sym typeface="Trebuchet MS"/>
              </a:rPr>
              <a:t>Create General Speaker </a:t>
            </a:r>
          </a:p>
        </p:txBody>
      </p:sp>
      <p:sp>
        <p:nvSpPr>
          <p:cNvPr id="361" name="Shape 361"/>
          <p:cNvSpPr txBox="1"/>
          <p:nvPr/>
        </p:nvSpPr>
        <p:spPr>
          <a:xfrm>
            <a:off x="4206075" y="4033400"/>
            <a:ext cx="4156200" cy="18996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n-US" sz="1800">
                <a:solidFill>
                  <a:srgbClr val="001D4D"/>
                </a:solidFill>
                <a:latin typeface="Trebuchet MS"/>
                <a:ea typeface="Trebuchet MS"/>
                <a:cs typeface="Trebuchet MS"/>
                <a:sym typeface="Trebuchet MS"/>
              </a:rPr>
              <a:t>First we make the form to add a speaker, then we feed the variables in the the HTML with its corresponding controller and then the controller talks to the API. </a:t>
            </a:r>
          </a:p>
          <a:p>
            <a:pPr lvl="0">
              <a:spcBef>
                <a:spcPts val="0"/>
              </a:spcBef>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pic>
        <p:nvPicPr>
          <p:cNvPr id="367" name="Shape 367"/>
          <p:cNvPicPr preferRelativeResize="0"/>
          <p:nvPr/>
        </p:nvPicPr>
        <p:blipFill>
          <a:blip r:embed="rId3">
            <a:alphaModFix/>
          </a:blip>
          <a:stretch>
            <a:fillRect/>
          </a:stretch>
        </p:blipFill>
        <p:spPr>
          <a:xfrm>
            <a:off x="448450" y="381000"/>
            <a:ext cx="3921976" cy="3054825"/>
          </a:xfrm>
          <a:prstGeom prst="rect">
            <a:avLst/>
          </a:prstGeom>
          <a:noFill/>
          <a:ln>
            <a:noFill/>
          </a:ln>
        </p:spPr>
      </p:pic>
      <p:pic>
        <p:nvPicPr>
          <p:cNvPr id="368" name="Shape 368"/>
          <p:cNvPicPr preferRelativeResize="0"/>
          <p:nvPr/>
        </p:nvPicPr>
        <p:blipFill>
          <a:blip r:embed="rId4">
            <a:alphaModFix/>
          </a:blip>
          <a:stretch>
            <a:fillRect/>
          </a:stretch>
        </p:blipFill>
        <p:spPr>
          <a:xfrm>
            <a:off x="448450" y="3585800"/>
            <a:ext cx="4064026" cy="2999525"/>
          </a:xfrm>
          <a:prstGeom prst="rect">
            <a:avLst/>
          </a:prstGeom>
          <a:noFill/>
          <a:ln>
            <a:noFill/>
          </a:ln>
        </p:spPr>
      </p:pic>
      <p:pic>
        <p:nvPicPr>
          <p:cNvPr id="369" name="Shape 369"/>
          <p:cNvPicPr preferRelativeResize="0"/>
          <p:nvPr/>
        </p:nvPicPr>
        <p:blipFill>
          <a:blip r:embed="rId5">
            <a:alphaModFix/>
          </a:blip>
          <a:stretch>
            <a:fillRect/>
          </a:stretch>
        </p:blipFill>
        <p:spPr>
          <a:xfrm>
            <a:off x="4627649" y="1270274"/>
            <a:ext cx="3263700" cy="3678948"/>
          </a:xfrm>
          <a:prstGeom prst="rect">
            <a:avLst/>
          </a:prstGeom>
          <a:noFill/>
          <a:ln>
            <a:noFill/>
          </a:ln>
        </p:spPr>
      </p:pic>
      <p:sp>
        <p:nvSpPr>
          <p:cNvPr id="370" name="Shape 370"/>
          <p:cNvSpPr txBox="1"/>
          <p:nvPr/>
        </p:nvSpPr>
        <p:spPr>
          <a:xfrm>
            <a:off x="4403850" y="231775"/>
            <a:ext cx="4540200" cy="940800"/>
          </a:xfrm>
          <a:prstGeom prst="rect">
            <a:avLst/>
          </a:prstGeom>
          <a:noFill/>
          <a:ln>
            <a:noFill/>
          </a:ln>
        </p:spPr>
        <p:txBody>
          <a:bodyPr anchorCtr="0" anchor="t" bIns="91425" lIns="91425" rIns="91425" tIns="91425">
            <a:noAutofit/>
          </a:bodyPr>
          <a:lstStyle/>
          <a:p>
            <a:pPr lvl="0">
              <a:spcBef>
                <a:spcPts val="0"/>
              </a:spcBef>
              <a:buClr>
                <a:schemeClr val="dk1"/>
              </a:buClr>
              <a:buSzPct val="45833"/>
              <a:buFont typeface="Arial"/>
              <a:buNone/>
            </a:pPr>
            <a:r>
              <a:rPr lang="en-US" sz="2400">
                <a:solidFill>
                  <a:srgbClr val="001D4D"/>
                </a:solidFill>
                <a:latin typeface="Trebuchet MS"/>
                <a:ea typeface="Trebuchet MS"/>
                <a:cs typeface="Trebuchet MS"/>
                <a:sym typeface="Trebuchet MS"/>
              </a:rPr>
              <a:t>Add Speaker to an existing Session</a:t>
            </a:r>
          </a:p>
        </p:txBody>
      </p:sp>
      <p:sp>
        <p:nvSpPr>
          <p:cNvPr id="371" name="Shape 371"/>
          <p:cNvSpPr txBox="1"/>
          <p:nvPr/>
        </p:nvSpPr>
        <p:spPr>
          <a:xfrm>
            <a:off x="4622000" y="5031025"/>
            <a:ext cx="4308300" cy="9408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n-US" sz="1800">
                <a:solidFill>
                  <a:srgbClr val="001D4D"/>
                </a:solidFill>
                <a:latin typeface="Trebuchet MS"/>
                <a:ea typeface="Trebuchet MS"/>
                <a:cs typeface="Trebuchet MS"/>
                <a:sym typeface="Trebuchet MS"/>
              </a:rPr>
              <a:t>The only difference between this functionality and the previous one is taking into account the session ID</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6" name="Shape 376"/>
        <p:cNvGrpSpPr/>
        <p:nvPr/>
      </p:nvGrpSpPr>
      <p:grpSpPr>
        <a:xfrm>
          <a:off x="0" y="0"/>
          <a:ext cx="0" cy="0"/>
          <a:chOff x="0" y="0"/>
          <a:chExt cx="0" cy="0"/>
        </a:xfrm>
      </p:grpSpPr>
      <p:sp>
        <p:nvSpPr>
          <p:cNvPr id="377" name="Shape 377"/>
          <p:cNvSpPr txBox="1"/>
          <p:nvPr>
            <p:ph type="title"/>
          </p:nvPr>
        </p:nvSpPr>
        <p:spPr>
          <a:xfrm>
            <a:off x="438900" y="143975"/>
            <a:ext cx="8266200" cy="18933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User story: #753 - Create button to add sessions to my schedule</a:t>
            </a:r>
            <a:r>
              <a:rPr b="0" i="0" lang="en-US" sz="3800" u="none" cap="none" strike="noStrike">
                <a:solidFill>
                  <a:srgbClr val="001D4D"/>
                </a:solidFill>
                <a:latin typeface="Trebuchet MS"/>
                <a:ea typeface="Trebuchet MS"/>
                <a:cs typeface="Trebuchet MS"/>
                <a:sym typeface="Trebuchet MS"/>
              </a:rPr>
              <a:t> </a:t>
            </a:r>
          </a:p>
          <a:p>
            <a:pPr indent="0" lvl="0" marL="0" marR="0" rtl="0" algn="ctr">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a:t>
            </a:r>
            <a:r>
              <a:rPr lang="en-US"/>
              <a:t> </a:t>
            </a:r>
            <a:r>
              <a:rPr b="0" i="0" lang="en-US" sz="3800" u="none" cap="none" strike="noStrike">
                <a:solidFill>
                  <a:srgbClr val="001D4D"/>
                </a:solidFill>
                <a:latin typeface="Trebuchet MS"/>
                <a:ea typeface="Trebuchet MS"/>
                <a:cs typeface="Trebuchet MS"/>
                <a:sym typeface="Trebuchet MS"/>
              </a:rPr>
              <a:t>Cases</a:t>
            </a:r>
          </a:p>
        </p:txBody>
      </p:sp>
      <p:sp>
        <p:nvSpPr>
          <p:cNvPr id="378" name="Shape 378"/>
          <p:cNvSpPr txBox="1"/>
          <p:nvPr>
            <p:ph idx="1" type="body"/>
          </p:nvPr>
        </p:nvSpPr>
        <p:spPr>
          <a:xfrm>
            <a:off x="646925" y="1894400"/>
            <a:ext cx="8266200" cy="4630200"/>
          </a:xfrm>
          <a:prstGeom prst="rect">
            <a:avLst/>
          </a:prstGeom>
          <a:noFill/>
          <a:ln>
            <a:noFill/>
          </a:ln>
        </p:spPr>
        <p:txBody>
          <a:bodyPr anchorCtr="0" anchor="t" bIns="45700" lIns="91425" rIns="91425" tIns="45700">
            <a:noAutofit/>
          </a:bodyPr>
          <a:lstStyle/>
          <a:p>
            <a:pPr indent="-69850" lvl="0" marL="0" marR="0" rtl="0" algn="l">
              <a:spcBef>
                <a:spcPts val="2000"/>
              </a:spcBef>
              <a:spcAft>
                <a:spcPts val="0"/>
              </a:spcAft>
              <a:buClr>
                <a:schemeClr val="dk1"/>
              </a:buClr>
              <a:buSzPct val="50000"/>
              <a:buFont typeface="Arial"/>
              <a:buNone/>
            </a:pPr>
            <a:r>
              <a:rPr lang="en-US"/>
              <a:t>Test case ID: #25</a:t>
            </a:r>
          </a:p>
          <a:p>
            <a:pPr indent="-69850" lvl="0" marL="0" marR="0" rtl="0" algn="l">
              <a:spcBef>
                <a:spcPts val="2000"/>
              </a:spcBef>
              <a:spcAft>
                <a:spcPts val="0"/>
              </a:spcAft>
              <a:buClr>
                <a:schemeClr val="dk1"/>
              </a:buClr>
              <a:buSzPct val="50000"/>
              <a:buFont typeface="Arial"/>
              <a:buNone/>
            </a:pPr>
            <a:r>
              <a:rPr lang="en-US"/>
              <a:t>Description/Summary of Test: User navigated to the Schedule Page and adds to their schedule certain sessions.</a:t>
            </a:r>
          </a:p>
          <a:p>
            <a:pPr indent="-69850" lvl="0" marL="0" marR="0" rtl="0" algn="l">
              <a:spcBef>
                <a:spcPts val="2000"/>
              </a:spcBef>
              <a:spcAft>
                <a:spcPts val="0"/>
              </a:spcAft>
              <a:buClr>
                <a:schemeClr val="dk1"/>
              </a:buClr>
              <a:buSzPct val="50000"/>
              <a:buFont typeface="Arial"/>
              <a:buNone/>
            </a:pPr>
            <a:r>
              <a:rPr lang="en-US"/>
              <a:t>Pre-condition: Must be logged in as a User and the Sessions list must be populated.</a:t>
            </a:r>
          </a:p>
          <a:p>
            <a:pPr indent="-69850" lvl="0" marL="0" marR="0" rtl="0" algn="l">
              <a:spcBef>
                <a:spcPts val="2000"/>
              </a:spcBef>
              <a:spcAft>
                <a:spcPts val="0"/>
              </a:spcAft>
              <a:buClr>
                <a:schemeClr val="dk1"/>
              </a:buClr>
              <a:buSzPct val="50000"/>
              <a:buFont typeface="Arial"/>
              <a:buNone/>
            </a:pPr>
            <a:r>
              <a:rPr lang="en-US"/>
              <a:t>Expected Results: Session was added to my schedule and is shown on the my schedule page</a:t>
            </a:r>
          </a:p>
          <a:p>
            <a:pPr indent="-69850" lvl="0" marL="0" marR="0" rtl="0" algn="l">
              <a:spcBef>
                <a:spcPts val="2000"/>
              </a:spcBef>
              <a:spcAft>
                <a:spcPts val="0"/>
              </a:spcAft>
              <a:buClr>
                <a:schemeClr val="dk1"/>
              </a:buClr>
              <a:buSzPct val="50000"/>
              <a:buFont typeface="Arial"/>
              <a:buNone/>
            </a:pPr>
            <a:r>
              <a:rPr lang="en-US"/>
              <a:t>Actual Result: Session does not appear on the my schedule page</a:t>
            </a:r>
          </a:p>
          <a:p>
            <a:pPr indent="-69850" lvl="0" marL="0" marR="0" rtl="0" algn="l">
              <a:spcBef>
                <a:spcPts val="2000"/>
              </a:spcBef>
              <a:spcAft>
                <a:spcPts val="0"/>
              </a:spcAft>
              <a:buClr>
                <a:schemeClr val="dk1"/>
              </a:buClr>
              <a:buSzPct val="50000"/>
              <a:buFont typeface="Arial"/>
              <a:buNone/>
            </a:pPr>
            <a:r>
              <a:rPr lang="en-US"/>
              <a:t>Status (Fail/Pass): FAIL</a:t>
            </a:r>
          </a:p>
          <a:p>
            <a:pPr indent="0" lvl="0" marL="0" marR="0" rtl="0" algn="l">
              <a:spcBef>
                <a:spcPts val="200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sp>
        <p:nvSpPr>
          <p:cNvPr id="384" name="Shape 384"/>
          <p:cNvSpPr txBox="1"/>
          <p:nvPr>
            <p:ph type="title"/>
          </p:nvPr>
        </p:nvSpPr>
        <p:spPr>
          <a:xfrm>
            <a:off x="611187" y="273850"/>
            <a:ext cx="7583400" cy="1044600"/>
          </a:xfrm>
          <a:prstGeom prst="rect">
            <a:avLst/>
          </a:prstGeom>
        </p:spPr>
        <p:txBody>
          <a:bodyPr anchorCtr="0" anchor="b" bIns="91425" lIns="91425" rIns="91425" tIns="91425">
            <a:noAutofit/>
          </a:bodyPr>
          <a:lstStyle/>
          <a:p>
            <a:pPr lvl="0">
              <a:spcBef>
                <a:spcPts val="0"/>
              </a:spcBef>
              <a:buNone/>
            </a:pPr>
            <a:r>
              <a:rPr lang="en-US"/>
              <a:t>Test case</a:t>
            </a:r>
          </a:p>
        </p:txBody>
      </p:sp>
      <p:sp>
        <p:nvSpPr>
          <p:cNvPr id="385" name="Shape 385"/>
          <p:cNvSpPr txBox="1"/>
          <p:nvPr>
            <p:ph idx="1" type="body"/>
          </p:nvPr>
        </p:nvSpPr>
        <p:spPr>
          <a:xfrm>
            <a:off x="611200" y="1318450"/>
            <a:ext cx="8175600" cy="50589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Test case ID: #26</a:t>
            </a:r>
          </a:p>
          <a:p>
            <a:pPr indent="0" lvl="0" marL="0" marR="0" rtl="0" algn="l">
              <a:spcBef>
                <a:spcPts val="2000"/>
              </a:spcBef>
              <a:spcAft>
                <a:spcPts val="0"/>
              </a:spcAft>
              <a:buNone/>
            </a:pPr>
            <a:r>
              <a:rPr lang="en-US"/>
              <a:t>Description/Summary of Test: User navigated to the Schedule Page and adds to their schedule certain sessions.</a:t>
            </a:r>
          </a:p>
          <a:p>
            <a:pPr indent="0" lvl="0" marL="0" marR="0" rtl="0" algn="l">
              <a:spcBef>
                <a:spcPts val="2000"/>
              </a:spcBef>
              <a:spcAft>
                <a:spcPts val="0"/>
              </a:spcAft>
              <a:buNone/>
            </a:pPr>
            <a:r>
              <a:rPr lang="en-US"/>
              <a:t>Pre-condition: Must be logged in as a User and the Sessions list must be populated.</a:t>
            </a:r>
          </a:p>
          <a:p>
            <a:pPr indent="0" lvl="0" marL="0" marR="0" rtl="0" algn="l">
              <a:spcBef>
                <a:spcPts val="2000"/>
              </a:spcBef>
              <a:spcAft>
                <a:spcPts val="0"/>
              </a:spcAft>
              <a:buNone/>
            </a:pPr>
            <a:r>
              <a:rPr lang="en-US"/>
              <a:t>Expected Results: </a:t>
            </a:r>
            <a:r>
              <a:rPr lang="en-US"/>
              <a:t>Session was added to my schedule and is shown on the my schedule page</a:t>
            </a:r>
          </a:p>
          <a:p>
            <a:pPr indent="0" lvl="0" marL="0" marR="0" rtl="0" algn="l">
              <a:spcBef>
                <a:spcPts val="2000"/>
              </a:spcBef>
              <a:spcAft>
                <a:spcPts val="0"/>
              </a:spcAft>
              <a:buNone/>
            </a:pPr>
            <a:r>
              <a:rPr lang="en-US"/>
              <a:t>Actual Result: Session was added to my schedule and appears on my schedule.</a:t>
            </a:r>
          </a:p>
          <a:p>
            <a:pPr indent="0" lvl="0" marL="0" marR="0" rtl="0" algn="l">
              <a:spcBef>
                <a:spcPts val="2000"/>
              </a:spcBef>
              <a:spcAft>
                <a:spcPts val="0"/>
              </a:spcAft>
              <a:buNone/>
            </a:pPr>
            <a:r>
              <a:rPr lang="en-US"/>
              <a:t>Status (Fail/Pass): PASS</a:t>
            </a:r>
          </a:p>
          <a:p>
            <a:pPr indent="0" lvl="0" marL="0" marR="0" rtl="0" algn="l">
              <a:spcBef>
                <a:spcPts val="200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sp>
        <p:nvSpPr>
          <p:cNvPr id="391" name="Shape 391"/>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Deployment Diagram</a:t>
            </a:r>
          </a:p>
        </p:txBody>
      </p:sp>
      <p:pic>
        <p:nvPicPr>
          <p:cNvPr descr="deployment.png" id="392" name="Shape 392"/>
          <p:cNvPicPr preferRelativeResize="0"/>
          <p:nvPr/>
        </p:nvPicPr>
        <p:blipFill>
          <a:blip r:embed="rId3">
            <a:alphaModFix/>
          </a:blip>
          <a:stretch>
            <a:fillRect/>
          </a:stretch>
        </p:blipFill>
        <p:spPr>
          <a:xfrm>
            <a:off x="428137" y="1536749"/>
            <a:ext cx="8286075" cy="3784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Shape 167"/>
          <p:cNvSpPr txBox="1"/>
          <p:nvPr>
            <p:ph type="title"/>
          </p:nvPr>
        </p:nvSpPr>
        <p:spPr>
          <a:xfrm>
            <a:off x="856925" y="2182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68" name="Shape 168"/>
          <p:cNvPicPr preferRelativeResize="0"/>
          <p:nvPr/>
        </p:nvPicPr>
        <p:blipFill>
          <a:blip r:embed="rId3">
            <a:alphaModFix/>
          </a:blip>
          <a:stretch>
            <a:fillRect/>
          </a:stretch>
        </p:blipFill>
        <p:spPr>
          <a:xfrm>
            <a:off x="1208100" y="1524000"/>
            <a:ext cx="1141399" cy="2222674"/>
          </a:xfrm>
          <a:prstGeom prst="rect">
            <a:avLst/>
          </a:prstGeom>
          <a:noFill/>
          <a:ln>
            <a:noFill/>
          </a:ln>
        </p:spPr>
      </p:pic>
      <p:pic>
        <p:nvPicPr>
          <p:cNvPr id="169" name="Shape 169"/>
          <p:cNvPicPr preferRelativeResize="0"/>
          <p:nvPr/>
        </p:nvPicPr>
        <p:blipFill>
          <a:blip r:embed="rId4">
            <a:alphaModFix/>
          </a:blip>
          <a:stretch>
            <a:fillRect/>
          </a:stretch>
        </p:blipFill>
        <p:spPr>
          <a:xfrm>
            <a:off x="2643049" y="1520675"/>
            <a:ext cx="1141400" cy="2231148"/>
          </a:xfrm>
          <a:prstGeom prst="rect">
            <a:avLst/>
          </a:prstGeom>
          <a:noFill/>
          <a:ln>
            <a:noFill/>
          </a:ln>
        </p:spPr>
      </p:pic>
      <p:pic>
        <p:nvPicPr>
          <p:cNvPr id="170" name="Shape 170"/>
          <p:cNvPicPr preferRelativeResize="0"/>
          <p:nvPr/>
        </p:nvPicPr>
        <p:blipFill>
          <a:blip r:embed="rId5">
            <a:alphaModFix/>
          </a:blip>
          <a:stretch>
            <a:fillRect/>
          </a:stretch>
        </p:blipFill>
        <p:spPr>
          <a:xfrm>
            <a:off x="4077975" y="1522875"/>
            <a:ext cx="1141399" cy="2225562"/>
          </a:xfrm>
          <a:prstGeom prst="rect">
            <a:avLst/>
          </a:prstGeom>
          <a:noFill/>
          <a:ln>
            <a:noFill/>
          </a:ln>
        </p:spPr>
      </p:pic>
      <p:pic>
        <p:nvPicPr>
          <p:cNvPr id="171" name="Shape 171"/>
          <p:cNvPicPr preferRelativeResize="0"/>
          <p:nvPr/>
        </p:nvPicPr>
        <p:blipFill>
          <a:blip r:embed="rId6">
            <a:alphaModFix/>
          </a:blip>
          <a:stretch>
            <a:fillRect/>
          </a:stretch>
        </p:blipFill>
        <p:spPr>
          <a:xfrm>
            <a:off x="5577450" y="1527225"/>
            <a:ext cx="1141400" cy="2214464"/>
          </a:xfrm>
          <a:prstGeom prst="rect">
            <a:avLst/>
          </a:prstGeom>
          <a:noFill/>
          <a:ln>
            <a:noFill/>
          </a:ln>
        </p:spPr>
      </p:pic>
      <p:pic>
        <p:nvPicPr>
          <p:cNvPr id="172" name="Shape 172"/>
          <p:cNvPicPr preferRelativeResize="0"/>
          <p:nvPr/>
        </p:nvPicPr>
        <p:blipFill>
          <a:blip r:embed="rId7">
            <a:alphaModFix/>
          </a:blip>
          <a:stretch>
            <a:fillRect/>
          </a:stretch>
        </p:blipFill>
        <p:spPr>
          <a:xfrm>
            <a:off x="6982099" y="1518425"/>
            <a:ext cx="1141400" cy="2236922"/>
          </a:xfrm>
          <a:prstGeom prst="rect">
            <a:avLst/>
          </a:prstGeom>
          <a:noFill/>
          <a:ln>
            <a:noFill/>
          </a:ln>
        </p:spPr>
      </p:pic>
      <p:pic>
        <p:nvPicPr>
          <p:cNvPr id="173" name="Shape 173"/>
          <p:cNvPicPr preferRelativeResize="0"/>
          <p:nvPr/>
        </p:nvPicPr>
        <p:blipFill>
          <a:blip r:embed="rId8">
            <a:alphaModFix/>
          </a:blip>
          <a:stretch>
            <a:fillRect/>
          </a:stretch>
        </p:blipFill>
        <p:spPr>
          <a:xfrm>
            <a:off x="2315250" y="3846925"/>
            <a:ext cx="1106550" cy="2222673"/>
          </a:xfrm>
          <a:prstGeom prst="rect">
            <a:avLst/>
          </a:prstGeom>
          <a:noFill/>
          <a:ln>
            <a:noFill/>
          </a:ln>
        </p:spPr>
      </p:pic>
      <p:pic>
        <p:nvPicPr>
          <p:cNvPr id="174" name="Shape 174"/>
          <p:cNvPicPr preferRelativeResize="0"/>
          <p:nvPr/>
        </p:nvPicPr>
        <p:blipFill>
          <a:blip r:embed="rId9">
            <a:alphaModFix/>
          </a:blip>
          <a:stretch>
            <a:fillRect/>
          </a:stretch>
        </p:blipFill>
        <p:spPr>
          <a:xfrm>
            <a:off x="4095400" y="3845735"/>
            <a:ext cx="1106550" cy="2149453"/>
          </a:xfrm>
          <a:prstGeom prst="rect">
            <a:avLst/>
          </a:prstGeom>
          <a:noFill/>
          <a:ln>
            <a:noFill/>
          </a:ln>
        </p:spPr>
      </p:pic>
      <p:pic>
        <p:nvPicPr>
          <p:cNvPr id="175" name="Shape 175"/>
          <p:cNvPicPr preferRelativeResize="0"/>
          <p:nvPr/>
        </p:nvPicPr>
        <p:blipFill>
          <a:blip r:embed="rId10">
            <a:alphaModFix/>
          </a:blip>
          <a:stretch>
            <a:fillRect/>
          </a:stretch>
        </p:blipFill>
        <p:spPr>
          <a:xfrm>
            <a:off x="5875550" y="3843350"/>
            <a:ext cx="1106550" cy="215222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Shape 39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399" name="Shape 399"/>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FLACADA 1.0 is the first iteration of this app, we started from scratch using the MEAN stack framework for full stack web development.</a:t>
            </a:r>
            <a:br>
              <a:rPr b="0" i="0" lang="en-US" sz="2200" u="none" cap="none" strike="noStrike">
                <a:solidFill>
                  <a:srgbClr val="001D4D"/>
                </a:solidFill>
                <a:latin typeface="Trebuchet MS"/>
                <a:ea typeface="Trebuchet MS"/>
                <a:cs typeface="Trebuchet MS"/>
                <a:sym typeface="Trebuchet MS"/>
              </a:rPr>
            </a:br>
            <a:r>
              <a:rPr b="0" i="0" lang="en-US" sz="2200" u="none" cap="none" strike="noStrike">
                <a:solidFill>
                  <a:srgbClr val="001D4D"/>
                </a:solidFill>
                <a:latin typeface="Trebuchet MS"/>
                <a:ea typeface="Trebuchet MS"/>
                <a:cs typeface="Trebuchet MS"/>
                <a:sym typeface="Trebuchet MS"/>
              </a:rPr>
              <a:t>Allows users to see all exhibitors, sponsors, schedule sessions and see speakers from their respective conferences.The architecture is scalable and easy to change based on desired changes in functionality.</a:t>
            </a:r>
          </a:p>
          <a:p>
            <a:pPr indent="-282575" lvl="0" marL="282575" marR="0" rtl="0" algn="l">
              <a:spcBef>
                <a:spcPts val="2000"/>
              </a:spcBef>
              <a:spcAft>
                <a:spcPts val="0"/>
              </a:spcAft>
              <a:buClr>
                <a:srgbClr val="001D4D"/>
              </a:buClr>
              <a:buSzPct val="100000"/>
              <a:buFont typeface="Noto Sans Symbols"/>
              <a:buChar char="●"/>
            </a:pPr>
            <a:r>
              <a:rPr lang="en-US"/>
              <a:t>Nickolas Morales : nimorale.com</a:t>
            </a:r>
          </a:p>
          <a:p>
            <a:pPr indent="-282575" lvl="0" marL="282575" marR="0" rtl="0" algn="l">
              <a:spcBef>
                <a:spcPts val="2000"/>
              </a:spcBef>
              <a:spcAft>
                <a:spcPts val="0"/>
              </a:spcAft>
              <a:buClr>
                <a:srgbClr val="001D4D"/>
              </a:buClr>
              <a:buSzPct val="100000"/>
              <a:buFont typeface="Noto Sans Symbols"/>
              <a:buChar char="●"/>
            </a:pPr>
            <a:r>
              <a:rPr lang="en-US"/>
              <a:t>Mabel Amaya : mamay005@fiu.edu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rPr lang="en-US"/>
              <a:t>The logos of all technologies you have used</a:t>
            </a:r>
          </a:p>
        </p:txBody>
      </p:sp>
      <p:pic>
        <p:nvPicPr>
          <p:cNvPr id="400" name="Shape 400"/>
          <p:cNvPicPr preferRelativeResize="0"/>
          <p:nvPr/>
        </p:nvPicPr>
        <p:blipFill>
          <a:blip r:embed="rId3">
            <a:alphaModFix/>
          </a:blip>
          <a:stretch>
            <a:fillRect/>
          </a:stretch>
        </p:blipFill>
        <p:spPr>
          <a:xfrm>
            <a:off x="3092699" y="532387"/>
            <a:ext cx="1412948" cy="741799"/>
          </a:xfrm>
          <a:prstGeom prst="rect">
            <a:avLst/>
          </a:prstGeom>
          <a:noFill/>
          <a:ln>
            <a:noFill/>
          </a:ln>
        </p:spPr>
      </p:pic>
      <p:pic>
        <p:nvPicPr>
          <p:cNvPr id="401" name="Shape 401"/>
          <p:cNvPicPr preferRelativeResize="0"/>
          <p:nvPr/>
        </p:nvPicPr>
        <p:blipFill>
          <a:blip r:embed="rId4">
            <a:alphaModFix/>
          </a:blip>
          <a:stretch>
            <a:fillRect/>
          </a:stretch>
        </p:blipFill>
        <p:spPr>
          <a:xfrm flipH="1">
            <a:off x="7810499" y="293692"/>
            <a:ext cx="1219200" cy="1219200"/>
          </a:xfrm>
          <a:prstGeom prst="rect">
            <a:avLst/>
          </a:prstGeom>
          <a:noFill/>
          <a:ln>
            <a:noFill/>
          </a:ln>
        </p:spPr>
      </p:pic>
      <p:pic>
        <p:nvPicPr>
          <p:cNvPr id="402" name="Shape 402"/>
          <p:cNvPicPr preferRelativeResize="0"/>
          <p:nvPr/>
        </p:nvPicPr>
        <p:blipFill>
          <a:blip r:embed="rId5">
            <a:alphaModFix/>
          </a:blip>
          <a:stretch>
            <a:fillRect/>
          </a:stretch>
        </p:blipFill>
        <p:spPr>
          <a:xfrm>
            <a:off x="6724650" y="4920400"/>
            <a:ext cx="2225474" cy="951675"/>
          </a:xfrm>
          <a:prstGeom prst="rect">
            <a:avLst/>
          </a:prstGeom>
          <a:noFill/>
          <a:ln>
            <a:noFill/>
          </a:ln>
        </p:spPr>
      </p:pic>
      <p:pic>
        <p:nvPicPr>
          <p:cNvPr id="403" name="Shape 403"/>
          <p:cNvPicPr preferRelativeResize="0"/>
          <p:nvPr/>
        </p:nvPicPr>
        <p:blipFill>
          <a:blip r:embed="rId6">
            <a:alphaModFix/>
          </a:blip>
          <a:stretch>
            <a:fillRect/>
          </a:stretch>
        </p:blipFill>
        <p:spPr>
          <a:xfrm>
            <a:off x="4700248" y="503362"/>
            <a:ext cx="3029961" cy="799851"/>
          </a:xfrm>
          <a:prstGeom prst="rect">
            <a:avLst/>
          </a:prstGeom>
          <a:noFill/>
          <a:ln>
            <a:noFill/>
          </a:ln>
        </p:spPr>
      </p:pic>
      <p:pic>
        <p:nvPicPr>
          <p:cNvPr id="404" name="Shape 404"/>
          <p:cNvPicPr preferRelativeResize="0"/>
          <p:nvPr/>
        </p:nvPicPr>
        <p:blipFill>
          <a:blip r:embed="rId7">
            <a:alphaModFix/>
          </a:blip>
          <a:stretch>
            <a:fillRect/>
          </a:stretch>
        </p:blipFill>
        <p:spPr>
          <a:xfrm>
            <a:off x="6865927" y="3990125"/>
            <a:ext cx="1942927" cy="1044576"/>
          </a:xfrm>
          <a:prstGeom prst="rect">
            <a:avLst/>
          </a:prstGeom>
          <a:noFill/>
          <a:ln>
            <a:noFill/>
          </a:ln>
        </p:spPr>
      </p:pic>
      <p:pic>
        <p:nvPicPr>
          <p:cNvPr descr="heroku-Logo-1.jpg" id="405" name="Shape 405"/>
          <p:cNvPicPr preferRelativeResize="0"/>
          <p:nvPr/>
        </p:nvPicPr>
        <p:blipFill>
          <a:blip r:embed="rId8">
            <a:alphaModFix/>
          </a:blip>
          <a:stretch>
            <a:fillRect/>
          </a:stretch>
        </p:blipFill>
        <p:spPr>
          <a:xfrm>
            <a:off x="3199101" y="6037282"/>
            <a:ext cx="2062250" cy="645324"/>
          </a:xfrm>
          <a:prstGeom prst="rect">
            <a:avLst/>
          </a:prstGeom>
          <a:noFill/>
          <a:ln>
            <a:noFill/>
          </a:ln>
        </p:spPr>
      </p:pic>
      <p:pic>
        <p:nvPicPr>
          <p:cNvPr id="406" name="Shape 406"/>
          <p:cNvPicPr preferRelativeResize="0"/>
          <p:nvPr/>
        </p:nvPicPr>
        <p:blipFill>
          <a:blip r:embed="rId9">
            <a:alphaModFix/>
          </a:blip>
          <a:stretch>
            <a:fillRect/>
          </a:stretch>
        </p:blipFill>
        <p:spPr>
          <a:xfrm>
            <a:off x="5261347" y="6037277"/>
            <a:ext cx="645312" cy="6453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Shape 18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id="182" name="Shape 182"/>
          <p:cNvPicPr preferRelativeResize="0"/>
          <p:nvPr/>
        </p:nvPicPr>
        <p:blipFill>
          <a:blip r:embed="rId3">
            <a:alphaModFix/>
          </a:blip>
          <a:stretch>
            <a:fillRect/>
          </a:stretch>
        </p:blipFill>
        <p:spPr>
          <a:xfrm>
            <a:off x="1270800" y="1349899"/>
            <a:ext cx="6602400" cy="46872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descr="package diagram.png" id="189" name="Shape 189"/>
          <p:cNvPicPr preferRelativeResize="0"/>
          <p:nvPr/>
        </p:nvPicPr>
        <p:blipFill>
          <a:blip r:embed="rId3">
            <a:alphaModFix/>
          </a:blip>
          <a:stretch>
            <a:fillRect/>
          </a:stretch>
        </p:blipFill>
        <p:spPr>
          <a:xfrm>
            <a:off x="467275" y="1425599"/>
            <a:ext cx="5236698" cy="5127600"/>
          </a:xfrm>
          <a:prstGeom prst="rect">
            <a:avLst/>
          </a:prstGeom>
          <a:noFill/>
          <a:ln>
            <a:noFill/>
          </a:ln>
        </p:spPr>
      </p:pic>
      <p:sp>
        <p:nvSpPr>
          <p:cNvPr id="190" name="Shape 190"/>
          <p:cNvSpPr txBox="1"/>
          <p:nvPr/>
        </p:nvSpPr>
        <p:spPr>
          <a:xfrm>
            <a:off x="5913275" y="1212975"/>
            <a:ext cx="3000000" cy="5127600"/>
          </a:xfrm>
          <a:prstGeom prst="rect">
            <a:avLst/>
          </a:prstGeom>
          <a:noFill/>
          <a:ln>
            <a:noFill/>
          </a:ln>
        </p:spPr>
        <p:txBody>
          <a:bodyPr anchorCtr="0" anchor="ctr" bIns="91425" lIns="91425" rIns="91425" tIns="91425">
            <a:noAutofit/>
          </a:bodyPr>
          <a:lstStyle/>
          <a:p>
            <a:pPr lvl="0" rtl="0">
              <a:spcBef>
                <a:spcPts val="0"/>
              </a:spcBef>
              <a:buNone/>
            </a:pPr>
            <a:r>
              <a:rPr b="1" lang="en-US"/>
              <a:t>Hardware requirements</a:t>
            </a:r>
            <a:r>
              <a:rPr lang="en-US"/>
              <a:t> </a:t>
            </a:r>
            <a:br>
              <a:rPr lang="en-US"/>
            </a:br>
            <a:r>
              <a:rPr lang="en-US"/>
              <a:t>Any computer with at least the following specs:</a:t>
            </a:r>
            <a:br>
              <a:rPr lang="en-US"/>
            </a:br>
            <a:r>
              <a:rPr lang="en-US"/>
              <a:t>Processor: 500-Mhz Pentium-class or Intel</a:t>
            </a:r>
            <a:br>
              <a:rPr lang="en-US"/>
            </a:br>
            <a:r>
              <a:rPr lang="en-US"/>
              <a:t>Min RAM: 256 MB</a:t>
            </a:r>
            <a:br>
              <a:rPr lang="en-US"/>
            </a:br>
            <a:r>
              <a:rPr lang="en-US"/>
              <a:t>Min Disk Space: 100MB</a:t>
            </a:r>
            <a:br>
              <a:rPr lang="en-US"/>
            </a:br>
            <a:r>
              <a:rPr lang="en-US"/>
              <a:t>Windows OS: Windows XP</a:t>
            </a:r>
            <a:br>
              <a:rPr lang="en-US"/>
            </a:br>
            <a:r>
              <a:rPr lang="en-US"/>
              <a:t>OS X: OS X 10.5.8</a:t>
            </a:r>
            <a:br>
              <a:rPr lang="en-US"/>
            </a:br>
            <a:r>
              <a:rPr lang="en-US"/>
              <a:t>Linux: Unbuntu 10.04</a:t>
            </a:r>
            <a:br>
              <a:rPr lang="en-US"/>
            </a:br>
            <a:br>
              <a:rPr lang="en-US"/>
            </a:br>
            <a:r>
              <a:rPr b="1" lang="en-US"/>
              <a:t>Software requirements</a:t>
            </a:r>
            <a:br>
              <a:rPr lang="en-US"/>
            </a:br>
            <a:r>
              <a:rPr lang="en-US"/>
              <a:t>Internet Browser: such as Chrome, Safari</a:t>
            </a:r>
            <a:br>
              <a:rPr lang="en-US"/>
            </a:br>
            <a:r>
              <a:rPr lang="en-US"/>
              <a:t>Text Editor: such as Atom, VS Code</a:t>
            </a:r>
            <a:br>
              <a:rPr lang="en-US"/>
            </a:br>
            <a:r>
              <a:rPr lang="en-US"/>
              <a:t>CMD Line: such as Terminal</a:t>
            </a:r>
            <a:br>
              <a:rPr lang="en-US"/>
            </a:br>
            <a:r>
              <a:rPr lang="en-US"/>
              <a:t>MongoDB</a:t>
            </a:r>
            <a:br>
              <a:rPr lang="en-US"/>
            </a:br>
            <a:r>
              <a:rPr lang="en-US"/>
              <a:t>MLab</a:t>
            </a:r>
            <a:br>
              <a:rPr lang="en-US"/>
            </a:br>
            <a:r>
              <a:rPr lang="en-US"/>
              <a:t>Express</a:t>
            </a:r>
            <a:br>
              <a:rPr lang="en-US"/>
            </a:br>
            <a:r>
              <a:rPr lang="en-US"/>
              <a:t>Angular</a:t>
            </a:r>
            <a:br>
              <a:rPr lang="en-US"/>
            </a:br>
            <a:r>
              <a:rPr lang="en-US"/>
              <a:t>NodeJS</a:t>
            </a:r>
            <a:br>
              <a:rPr lang="en-US"/>
            </a:b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Shape 196"/>
          <p:cNvSpPr txBox="1"/>
          <p:nvPr>
            <p:ph type="title"/>
          </p:nvPr>
        </p:nvSpPr>
        <p:spPr>
          <a:xfrm>
            <a:off x="780287" y="276025"/>
            <a:ext cx="7583400" cy="1044600"/>
          </a:xfrm>
          <a:prstGeom prst="rect">
            <a:avLst/>
          </a:prstGeom>
        </p:spPr>
        <p:txBody>
          <a:bodyPr anchorCtr="0" anchor="b" bIns="91425" lIns="91425" rIns="91425" tIns="91425">
            <a:noAutofit/>
          </a:bodyPr>
          <a:lstStyle/>
          <a:p>
            <a:pPr lvl="0">
              <a:spcBef>
                <a:spcPts val="0"/>
              </a:spcBef>
              <a:buNone/>
            </a:pPr>
            <a:r>
              <a:rPr lang="en-US"/>
              <a:t>Architecture patterns</a:t>
            </a:r>
          </a:p>
        </p:txBody>
      </p:sp>
      <p:sp>
        <p:nvSpPr>
          <p:cNvPr id="197" name="Shape 197"/>
          <p:cNvSpPr txBox="1"/>
          <p:nvPr/>
        </p:nvSpPr>
        <p:spPr>
          <a:xfrm>
            <a:off x="697650" y="1320625"/>
            <a:ext cx="7748700" cy="4793700"/>
          </a:xfrm>
          <a:prstGeom prst="rect">
            <a:avLst/>
          </a:prstGeom>
          <a:noFill/>
          <a:ln>
            <a:noFill/>
          </a:ln>
        </p:spPr>
        <p:txBody>
          <a:bodyPr anchorCtr="0" anchor="ctr" bIns="91425" lIns="91425" rIns="91425" tIns="91425">
            <a:noAutofit/>
          </a:bodyPr>
          <a:lstStyle/>
          <a:p>
            <a:pPr lvl="0" rtl="0">
              <a:spcBef>
                <a:spcPts val="0"/>
              </a:spcBef>
              <a:buNone/>
            </a:pPr>
            <a:r>
              <a:rPr lang="en-US" sz="1800">
                <a:solidFill>
                  <a:schemeClr val="dk1"/>
                </a:solidFill>
                <a:latin typeface="Trebuchet MS"/>
                <a:ea typeface="Trebuchet MS"/>
                <a:cs typeface="Trebuchet MS"/>
                <a:sym typeface="Trebuchet MS"/>
              </a:rPr>
              <a:t>Our architecture is MVC. MVC stands for model-view-controller, and its an architecture that aims to separate out the data (model), the display (view),  and application logic (controller). This separation aims to remove any tight coupling between  the components, theoretically making code more maintainable and reusable. </a:t>
            </a:r>
          </a:p>
          <a:p>
            <a:pPr lvl="0" rtl="0">
              <a:spcBef>
                <a:spcPts val="0"/>
              </a:spcBef>
              <a:buNone/>
            </a:pPr>
            <a:r>
              <a:t/>
            </a:r>
            <a:endParaRPr sz="1800">
              <a:solidFill>
                <a:schemeClr val="dk1"/>
              </a:solidFill>
              <a:latin typeface="Trebuchet MS"/>
              <a:ea typeface="Trebuchet MS"/>
              <a:cs typeface="Trebuchet MS"/>
              <a:sym typeface="Trebuchet MS"/>
            </a:endParaRPr>
          </a:p>
          <a:p>
            <a:pPr lvl="0" rtl="0">
              <a:spcBef>
                <a:spcPts val="0"/>
              </a:spcBef>
              <a:buNone/>
            </a:pPr>
            <a:r>
              <a:rPr lang="en-US" sz="1800">
                <a:solidFill>
                  <a:schemeClr val="dk1"/>
                </a:solidFill>
                <a:latin typeface="Trebuchet MS"/>
                <a:ea typeface="Trebuchet MS"/>
                <a:cs typeface="Trebuchet MS"/>
                <a:sym typeface="Trebuchet MS"/>
              </a:rPr>
              <a:t>MEAN Stack is comprised of four main technologies, with a cast of supporting technologies:</a:t>
            </a:r>
          </a:p>
          <a:p>
            <a:pPr indent="-342900" lvl="0" marL="457200" rtl="0">
              <a:spcBef>
                <a:spcPts val="0"/>
              </a:spcBef>
              <a:buClr>
                <a:schemeClr val="dk1"/>
              </a:buClr>
              <a:buSzPct val="100000"/>
              <a:buFont typeface="Times New Roman"/>
              <a:buChar char="●"/>
            </a:pPr>
            <a:r>
              <a:rPr b="1" lang="en-US" sz="1800">
                <a:solidFill>
                  <a:schemeClr val="dk1"/>
                </a:solidFill>
                <a:latin typeface="Trebuchet MS"/>
                <a:ea typeface="Trebuchet MS"/>
                <a:cs typeface="Trebuchet MS"/>
                <a:sym typeface="Trebuchet MS"/>
              </a:rPr>
              <a:t>M</a:t>
            </a:r>
            <a:r>
              <a:rPr lang="en-US" sz="1800">
                <a:solidFill>
                  <a:schemeClr val="dk1"/>
                </a:solidFill>
                <a:latin typeface="Trebuchet MS"/>
                <a:ea typeface="Trebuchet MS"/>
                <a:cs typeface="Trebuchet MS"/>
                <a:sym typeface="Trebuchet MS"/>
              </a:rPr>
              <a:t>ongoDB - the database</a:t>
            </a:r>
          </a:p>
          <a:p>
            <a:pPr indent="-342900" lvl="0" marL="457200" rtl="0">
              <a:spcBef>
                <a:spcPts val="0"/>
              </a:spcBef>
              <a:buClr>
                <a:schemeClr val="dk1"/>
              </a:buClr>
              <a:buSzPct val="100000"/>
              <a:buFont typeface="Times New Roman"/>
              <a:buChar char="●"/>
            </a:pPr>
            <a:r>
              <a:rPr b="1" lang="en-US" sz="1800">
                <a:solidFill>
                  <a:schemeClr val="dk1"/>
                </a:solidFill>
                <a:latin typeface="Trebuchet MS"/>
                <a:ea typeface="Trebuchet MS"/>
                <a:cs typeface="Trebuchet MS"/>
                <a:sym typeface="Trebuchet MS"/>
              </a:rPr>
              <a:t>E</a:t>
            </a:r>
            <a:r>
              <a:rPr lang="en-US" sz="1800">
                <a:solidFill>
                  <a:schemeClr val="dk1"/>
                </a:solidFill>
                <a:latin typeface="Trebuchet MS"/>
                <a:ea typeface="Trebuchet MS"/>
                <a:cs typeface="Trebuchet MS"/>
                <a:sym typeface="Trebuchet MS"/>
              </a:rPr>
              <a:t>xpress - the web framework</a:t>
            </a:r>
          </a:p>
          <a:p>
            <a:pPr indent="-342900" lvl="0" marL="457200" rtl="0">
              <a:spcBef>
                <a:spcPts val="0"/>
              </a:spcBef>
              <a:buClr>
                <a:schemeClr val="dk1"/>
              </a:buClr>
              <a:buSzPct val="100000"/>
              <a:buFont typeface="Times New Roman"/>
              <a:buChar char="●"/>
            </a:pPr>
            <a:r>
              <a:rPr b="1" lang="en-US" sz="1800">
                <a:solidFill>
                  <a:schemeClr val="dk1"/>
                </a:solidFill>
                <a:latin typeface="Trebuchet MS"/>
                <a:ea typeface="Trebuchet MS"/>
                <a:cs typeface="Trebuchet MS"/>
                <a:sym typeface="Trebuchet MS"/>
              </a:rPr>
              <a:t>A</a:t>
            </a:r>
            <a:r>
              <a:rPr lang="en-US" sz="1800">
                <a:solidFill>
                  <a:schemeClr val="dk1"/>
                </a:solidFill>
                <a:latin typeface="Trebuchet MS"/>
                <a:ea typeface="Trebuchet MS"/>
                <a:cs typeface="Trebuchet MS"/>
                <a:sym typeface="Trebuchet MS"/>
              </a:rPr>
              <a:t>ngular - the front-end framework</a:t>
            </a:r>
          </a:p>
          <a:p>
            <a:pPr indent="-342900" lvl="0" marL="457200" rtl="0">
              <a:spcBef>
                <a:spcPts val="0"/>
              </a:spcBef>
              <a:buClr>
                <a:schemeClr val="dk1"/>
              </a:buClr>
              <a:buSzPct val="100000"/>
              <a:buFont typeface="Times New Roman"/>
              <a:buChar char="●"/>
            </a:pPr>
            <a:r>
              <a:rPr b="1" lang="en-US" sz="1800">
                <a:solidFill>
                  <a:schemeClr val="dk1"/>
                </a:solidFill>
                <a:latin typeface="Trebuchet MS"/>
                <a:ea typeface="Trebuchet MS"/>
                <a:cs typeface="Trebuchet MS"/>
                <a:sym typeface="Trebuchet MS"/>
              </a:rPr>
              <a:t>N</a:t>
            </a:r>
            <a:r>
              <a:rPr lang="en-US" sz="1800">
                <a:solidFill>
                  <a:schemeClr val="dk1"/>
                </a:solidFill>
                <a:latin typeface="Trebuchet MS"/>
                <a:ea typeface="Trebuchet MS"/>
                <a:cs typeface="Trebuchet MS"/>
                <a:sym typeface="Trebuchet MS"/>
              </a:rPr>
              <a:t>ode.Js - the web server</a:t>
            </a:r>
          </a:p>
          <a:p>
            <a:pPr lvl="0" rtl="0">
              <a:spcBef>
                <a:spcPts val="0"/>
              </a:spcBef>
              <a:buNone/>
            </a:pPr>
            <a:r>
              <a:rPr lang="en-US" sz="1800">
                <a:solidFill>
                  <a:schemeClr val="dk1"/>
                </a:solidFill>
                <a:latin typeface="Trebuchet MS"/>
                <a:ea typeface="Trebuchet MS"/>
                <a:cs typeface="Trebuchet MS"/>
                <a:sym typeface="Trebuchet MS"/>
              </a:rPr>
              <a:t>MEAN Stack pulls together some of the “best-of-breed” modern web technologies into a powerful and flexible stack. The thing that makes MEAN Stack stand out is the fact that you only need to know one language and its the same language you browser runs on: Javascript.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Shape 203"/>
          <p:cNvSpPr txBox="1"/>
          <p:nvPr>
            <p:ph type="title"/>
          </p:nvPr>
        </p:nvSpPr>
        <p:spPr>
          <a:xfrm>
            <a:off x="780287" y="-10885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classdiagram.png" id="204" name="Shape 204"/>
          <p:cNvPicPr preferRelativeResize="0"/>
          <p:nvPr/>
        </p:nvPicPr>
        <p:blipFill>
          <a:blip r:embed="rId3">
            <a:alphaModFix/>
          </a:blip>
          <a:stretch>
            <a:fillRect/>
          </a:stretch>
        </p:blipFill>
        <p:spPr>
          <a:xfrm>
            <a:off x="1603887" y="935750"/>
            <a:ext cx="5936219" cy="5127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Shape 210"/>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Design patterns</a:t>
            </a:r>
          </a:p>
        </p:txBody>
      </p:sp>
      <p:sp>
        <p:nvSpPr>
          <p:cNvPr id="211" name="Shape 211"/>
          <p:cNvSpPr txBox="1"/>
          <p:nvPr/>
        </p:nvSpPr>
        <p:spPr>
          <a:xfrm>
            <a:off x="909725" y="1783200"/>
            <a:ext cx="6963000" cy="3291600"/>
          </a:xfrm>
          <a:prstGeom prst="rect">
            <a:avLst/>
          </a:prstGeom>
          <a:noFill/>
          <a:ln>
            <a:noFill/>
          </a:ln>
        </p:spPr>
        <p:txBody>
          <a:bodyPr anchorCtr="0" anchor="ctr" bIns="91425" lIns="91425" rIns="91425" tIns="91425">
            <a:noAutofit/>
          </a:bodyPr>
          <a:lstStyle/>
          <a:p>
            <a:pPr lvl="0" rtl="0">
              <a:spcBef>
                <a:spcPts val="0"/>
              </a:spcBef>
              <a:buNone/>
            </a:pPr>
            <a:r>
              <a:rPr lang="en-US" sz="1800">
                <a:latin typeface="Trebuchet MS"/>
                <a:ea typeface="Trebuchet MS"/>
                <a:cs typeface="Trebuchet MS"/>
                <a:sym typeface="Trebuchet MS"/>
              </a:rPr>
              <a:t>We used the Command Design Pattern which its intent is to encapsulate request objects and promote “invocation of a method on an object” to full object status and an object oriented call back. Command decouple that object that invokes the certain operation from the logic. To do this we design OO base classes that maps a receiver with some action that the object can “do”.  This separation provides flexibility in the timing and sequencing of commands. Materializing commands this way means they can be manipulated like ony other object.</a:t>
            </a:r>
            <a:br>
              <a:rPr lang="en-US" sz="1800">
                <a:latin typeface="Trebuchet MS"/>
                <a:ea typeface="Trebuchet MS"/>
                <a:cs typeface="Trebuchet MS"/>
                <a:sym typeface="Trebuchet MS"/>
              </a:rPr>
            </a:b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Shape 217"/>
          <p:cNvSpPr txBox="1"/>
          <p:nvPr>
            <p:ph type="title"/>
          </p:nvPr>
        </p:nvSpPr>
        <p:spPr>
          <a:xfrm>
            <a:off x="780300" y="447700"/>
            <a:ext cx="7583400" cy="8214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218" name="Shape 218"/>
          <p:cNvSpPr txBox="1"/>
          <p:nvPr>
            <p:ph idx="1" type="body"/>
          </p:nvPr>
        </p:nvSpPr>
        <p:spPr>
          <a:xfrm>
            <a:off x="612950" y="1358200"/>
            <a:ext cx="7583400" cy="5140200"/>
          </a:xfrm>
          <a:prstGeom prst="rect">
            <a:avLst/>
          </a:prstGeom>
          <a:noFill/>
          <a:ln>
            <a:noFill/>
          </a:ln>
        </p:spPr>
        <p:txBody>
          <a:bodyPr anchorCtr="0" anchor="t" bIns="45700" lIns="91425" rIns="91425" tIns="45700">
            <a:noAutofit/>
          </a:bodyPr>
          <a:lstStyle/>
          <a:p>
            <a:pPr indent="-355600" lvl="0" marL="457200" marR="0" rtl="0" algn="l">
              <a:spcBef>
                <a:spcPts val="2000"/>
              </a:spcBef>
              <a:spcAft>
                <a:spcPts val="0"/>
              </a:spcAft>
              <a:buSzPct val="100000"/>
            </a:pPr>
            <a:r>
              <a:rPr lang="en-US" sz="2000"/>
              <a:t> User story: #753 - Create button to add sessions to my schedule</a:t>
            </a:r>
          </a:p>
          <a:p>
            <a:pPr indent="-355600" lvl="0" marL="457200" marR="0" rtl="0" algn="l">
              <a:spcBef>
                <a:spcPts val="2000"/>
              </a:spcBef>
              <a:spcAft>
                <a:spcPts val="0"/>
              </a:spcAft>
              <a:buSzPct val="100000"/>
            </a:pPr>
            <a:r>
              <a:rPr lang="en-US" sz="2000"/>
              <a:t> </a:t>
            </a:r>
            <a:r>
              <a:rPr lang="en-US" sz="2000"/>
              <a:t>User story: #754 - Create button to delete sessions from my schedule</a:t>
            </a:r>
          </a:p>
          <a:p>
            <a:pPr indent="-355600" lvl="0" marL="457200" marR="0" rtl="0" algn="l">
              <a:spcBef>
                <a:spcPts val="2000"/>
              </a:spcBef>
              <a:spcAft>
                <a:spcPts val="0"/>
              </a:spcAft>
              <a:buSzPct val="100000"/>
            </a:pPr>
            <a:r>
              <a:rPr lang="en-US" sz="2000"/>
              <a:t>User story: #693 - Implement my schedule page</a:t>
            </a:r>
          </a:p>
          <a:p>
            <a:pPr indent="-355600" lvl="0" marL="457200" marR="0" rtl="0" algn="l">
              <a:spcBef>
                <a:spcPts val="2000"/>
              </a:spcBef>
              <a:spcAft>
                <a:spcPts val="0"/>
              </a:spcAft>
              <a:buSzPct val="100000"/>
            </a:pPr>
            <a:r>
              <a:rPr lang="en-US" sz="2000"/>
              <a:t>User story: #724 - Implement create sessions</a:t>
            </a:r>
          </a:p>
          <a:p>
            <a:pPr indent="-355600" lvl="0" marL="457200" marR="0" rtl="0" algn="l">
              <a:spcBef>
                <a:spcPts val="2000"/>
              </a:spcBef>
              <a:spcAft>
                <a:spcPts val="0"/>
              </a:spcAft>
              <a:buSzPct val="100000"/>
            </a:pPr>
            <a:r>
              <a:rPr lang="en-US" sz="2000"/>
              <a:t>User story: #756 - Implement create speakers</a:t>
            </a:r>
          </a:p>
          <a:p>
            <a:pPr indent="-355600" lvl="0" marL="457200" marR="0" rtl="0" algn="l">
              <a:spcBef>
                <a:spcPts val="2000"/>
              </a:spcBef>
              <a:spcAft>
                <a:spcPts val="0"/>
              </a:spcAft>
              <a:buSzPct val="100000"/>
            </a:pPr>
            <a:r>
              <a:rPr lang="en-US" sz="2000"/>
              <a:t>User story #685 - Implement the homepage</a:t>
            </a:r>
          </a:p>
          <a:p>
            <a:pPr indent="-355600" lvl="0" marL="457200" marR="0" rtl="0" algn="l">
              <a:spcBef>
                <a:spcPts val="2000"/>
              </a:spcBef>
              <a:spcAft>
                <a:spcPts val="0"/>
              </a:spcAft>
              <a:buSzPct val="100000"/>
            </a:pPr>
            <a:r>
              <a:rPr lang="en-US" sz="2000"/>
              <a:t>User story #689 - Create exhibitors and sponsors views</a:t>
            </a:r>
          </a:p>
          <a:p>
            <a:pPr indent="-355600" lvl="0" marL="457200" marR="0" rtl="0" algn="l">
              <a:spcBef>
                <a:spcPts val="2000"/>
              </a:spcBef>
              <a:spcAft>
                <a:spcPts val="0"/>
              </a:spcAft>
              <a:buSzPct val="100000"/>
            </a:pPr>
            <a:r>
              <a:rPr lang="en-US" sz="2000"/>
              <a:t>User story #692 - Create a resources button</a:t>
            </a:r>
          </a:p>
          <a:p>
            <a:pPr indent="-355600" lvl="0" marL="457200" rtl="0">
              <a:spcBef>
                <a:spcPts val="0"/>
              </a:spcBef>
              <a:buSzPct val="100000"/>
            </a:pPr>
            <a:r>
              <a:rPr lang="en-US" sz="2000"/>
              <a:t>User story #704 - Create view for sessions</a:t>
            </a:r>
          </a:p>
          <a:p>
            <a:pPr indent="-355600" lvl="0" marL="457200" rtl="0">
              <a:spcBef>
                <a:spcPts val="0"/>
              </a:spcBef>
              <a:buSzPct val="100000"/>
            </a:pPr>
            <a:r>
              <a:rPr lang="en-US" sz="2000"/>
              <a:t>User story #712 - Create view for speakers</a:t>
            </a:r>
          </a:p>
          <a:p>
            <a:pPr indent="-355600" lvl="0" marL="457200" rtl="0">
              <a:spcBef>
                <a:spcPts val="0"/>
              </a:spcBef>
              <a:buSzPct val="100000"/>
            </a:pPr>
            <a:r>
              <a:rPr lang="en-US" sz="2000"/>
              <a:t>User story #713 - Create contact us button</a:t>
            </a:r>
          </a:p>
          <a:p>
            <a:pPr indent="-355600" lvl="0" marL="457200" rtl="0">
              <a:spcBef>
                <a:spcPts val="0"/>
              </a:spcBef>
              <a:buSzPct val="100000"/>
            </a:pPr>
            <a:r>
              <a:rPr lang="en-US" sz="2000"/>
              <a:t>User story #714 - Create get involved button</a:t>
            </a:r>
          </a:p>
          <a:p>
            <a:pPr indent="-355600" lvl="0" marL="457200" rtl="0">
              <a:spcBef>
                <a:spcPts val="0"/>
              </a:spcBef>
              <a:buSzPct val="100000"/>
            </a:pPr>
            <a:r>
              <a:rPr lang="en-US" sz="2000"/>
              <a:t>User story #715 - Create jobs button</a:t>
            </a: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