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3"/>
  </p:notesMasterIdLst>
  <p:sldIdLst>
    <p:sldId id="256" r:id="rId2"/>
  </p:sldIdLst>
  <p:sldSz cx="32918400" cy="438912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31"/>
    <p:restoredTop sz="94671"/>
  </p:normalViewPr>
  <p:slideViewPr>
    <p:cSldViewPr snapToGrid="0" snapToObjects="1">
      <p:cViewPr>
        <p:scale>
          <a:sx n="34" d="100"/>
          <a:sy n="34" d="100"/>
        </p:scale>
        <p:origin x="-312" y="-45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2143125" y="685800"/>
            <a:ext cx="257174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1pPr>
            <a:lvl2pPr marL="457200" marR="0" lvl="1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2pPr>
            <a:lvl3pPr marL="914400" marR="0" lvl="2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3pPr>
            <a:lvl4pPr marL="1371600" marR="0" lvl="3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4pPr>
            <a:lvl5pPr marL="1828800" marR="0" lvl="4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5pPr>
            <a:lvl6pPr marL="2286000" marR="0" lvl="5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6pPr>
            <a:lvl7pPr marL="2743200" marR="0" lvl="6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7pPr>
            <a:lvl8pPr marL="3200400" marR="0" lvl="7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8pPr>
            <a:lvl9pPr marL="3657600" marR="0" lvl="8" indent="0" algn="l" rtl="0">
              <a:spcBef>
                <a:spcPts val="0"/>
              </a:spcBef>
              <a:buFont typeface="Arial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8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Font typeface="Arial"/>
              <a:buNone/>
            </a:pPr>
            <a:endParaRPr sz="1800" b="0" i="0" u="none" strike="noStrike" cap="none"/>
          </a:p>
        </p:txBody>
      </p:sp>
      <p:sp>
        <p:nvSpPr>
          <p:cNvPr id="87" name="Shape 87"/>
          <p:cNvSpPr txBox="1"/>
          <p:nvPr/>
        </p:nvSpPr>
        <p:spPr>
          <a:xfrm>
            <a:off x="3884612" y="868521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fld>
            <a:endParaRPr lang="en-US" sz="12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1646235" y="10242550"/>
            <a:ext cx="29627511" cy="289639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2984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3095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3460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122236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 txBox="1">
            <a:spLocks noGrp="1"/>
          </p:cNvSpPr>
          <p:nvPr>
            <p:ph type="ctrTitle"/>
          </p:nvPr>
        </p:nvSpPr>
        <p:spPr>
          <a:xfrm>
            <a:off x="2469358" y="13635320"/>
            <a:ext cx="27979685" cy="940845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subTitle" idx="1"/>
          </p:nvPr>
        </p:nvSpPr>
        <p:spPr>
          <a:xfrm>
            <a:off x="4937523" y="24872579"/>
            <a:ext cx="23043355" cy="1121484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ctr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ctr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ctr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3" name="Shape 83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 txBox="1">
            <a:spLocks noGrp="1"/>
          </p:cNvSpPr>
          <p:nvPr>
            <p:ph type="title"/>
          </p:nvPr>
        </p:nvSpPr>
        <p:spPr>
          <a:xfrm rot="5400000">
            <a:off x="8844488" y="16778673"/>
            <a:ext cx="37450057" cy="740687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body" idx="1"/>
          </p:nvPr>
        </p:nvSpPr>
        <p:spPr>
          <a:xfrm rot="5400000">
            <a:off x="-6026415" y="9428945"/>
            <a:ext cx="37450057" cy="2210633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2984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3095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3460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122236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body" idx="1"/>
          </p:nvPr>
        </p:nvSpPr>
        <p:spPr>
          <a:xfrm rot="5400000">
            <a:off x="1978025" y="9910762"/>
            <a:ext cx="28963937" cy="2962751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2984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3095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3460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122236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>
            <a:off x="6451998" y="30724287"/>
            <a:ext cx="19751276" cy="362622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Shape 33"/>
          <p:cNvSpPr>
            <a:spLocks noGrp="1"/>
          </p:cNvSpPr>
          <p:nvPr>
            <p:ph type="pic" idx="2"/>
          </p:nvPr>
        </p:nvSpPr>
        <p:spPr>
          <a:xfrm>
            <a:off x="6451998" y="3922057"/>
            <a:ext cx="19751276" cy="263338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1"/>
          </p:nvPr>
        </p:nvSpPr>
        <p:spPr>
          <a:xfrm>
            <a:off x="6451998" y="34350512"/>
            <a:ext cx="19751276" cy="51524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>
            <a:off x="1645443" y="1748116"/>
            <a:ext cx="10829926" cy="74362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12870656" y="1748116"/>
            <a:ext cx="18402298" cy="37459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20015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992187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771525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17563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27088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2"/>
          </p:nvPr>
        </p:nvSpPr>
        <p:spPr>
          <a:xfrm>
            <a:off x="1645443" y="9184339"/>
            <a:ext cx="10829926" cy="30022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1645442" y="9825317"/>
            <a:ext cx="14544675" cy="409462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2"/>
          </p:nvPr>
        </p:nvSpPr>
        <p:spPr>
          <a:xfrm>
            <a:off x="1645442" y="13919948"/>
            <a:ext cx="14544675" cy="2528719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301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09378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847725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68363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body" idx="3"/>
          </p:nvPr>
        </p:nvSpPr>
        <p:spPr>
          <a:xfrm>
            <a:off x="16722328" y="9825317"/>
            <a:ext cx="14550627" cy="409462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4"/>
          </p:nvPr>
        </p:nvSpPr>
        <p:spPr>
          <a:xfrm>
            <a:off x="16722328" y="13919948"/>
            <a:ext cx="14550627" cy="2528719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30175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093787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847725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68363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77888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1645443" y="10242177"/>
            <a:ext cx="14756605" cy="289649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2509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042987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82232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42963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body" idx="2"/>
          </p:nvPr>
        </p:nvSpPr>
        <p:spPr>
          <a:xfrm>
            <a:off x="16516351" y="10242177"/>
            <a:ext cx="14756605" cy="289649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-12509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-1042987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-822325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-842963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-852488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title"/>
          </p:nvPr>
        </p:nvSpPr>
        <p:spPr>
          <a:xfrm>
            <a:off x="2600325" y="28205209"/>
            <a:ext cx="27980878" cy="871593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40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2600325" y="18604006"/>
            <a:ext cx="27980878" cy="9601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1646235" y="1757360"/>
            <a:ext cx="29627511" cy="7315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lvl="5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lvl="6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lvl="7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lvl="8" indent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Font typeface="Arial"/>
              <a:buNone/>
              <a:defRPr sz="206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1646235" y="10242550"/>
            <a:ext cx="29627511" cy="289639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1606550" marR="0" lvl="0" indent="298450" algn="l" rtl="0">
              <a:lnSpc>
                <a:spcPct val="100000"/>
              </a:lnSpc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5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3481388" marR="0" lvl="1" indent="309562" algn="l" rtl="0">
              <a:lnSpc>
                <a:spcPct val="100000"/>
              </a:lnSpc>
              <a:spcBef>
                <a:spcPts val="26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3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5356225" marR="0" lvl="2" indent="346075" algn="l" rtl="0">
              <a:lnSpc>
                <a:spcPct val="100000"/>
              </a:lnSpc>
              <a:spcBef>
                <a:spcPts val="22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7497763" marR="0" lvl="3" indent="122236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9640888" marR="0" lvl="4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10098088" marR="0" lvl="5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0555288" marR="0" lvl="6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1012488" marR="0" lvl="7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1469688" marR="0" lvl="8" indent="112711" algn="l" rtl="0">
              <a:lnSpc>
                <a:spcPct val="100000"/>
              </a:lnSpc>
              <a:spcBef>
                <a:spcPts val="18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9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1644650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11247435" y="39968487"/>
            <a:ext cx="10425112" cy="3048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57200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640080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8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23591837" y="39968487"/>
            <a:ext cx="7681910" cy="3048000"/>
          </a:xfrm>
          <a:prstGeom prst="rect">
            <a:avLst/>
          </a:prstGeom>
          <a:noFill/>
          <a:ln>
            <a:noFill/>
          </a:ln>
        </p:spPr>
        <p:txBody>
          <a:bodyPr lIns="428450" tIns="214225" rIns="428450" bIns="214225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fld id="{00000000-1234-1234-1234-123412341234}" type="slidenum">
              <a:rPr lang="en-US" sz="6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lang="en-US" sz="6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9.png"/><Relationship Id="rId12" Type="http://schemas.openxmlformats.org/officeDocument/2006/relationships/image" Target="../media/image10.png"/><Relationship Id="rId13" Type="http://schemas.openxmlformats.org/officeDocument/2006/relationships/image" Target="../media/image11.png"/><Relationship Id="rId14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2.jpg"/><Relationship Id="rId5" Type="http://schemas.openxmlformats.org/officeDocument/2006/relationships/image" Target="../media/image3.jpg"/><Relationship Id="rId6" Type="http://schemas.openxmlformats.org/officeDocument/2006/relationships/image" Target="../media/image4.jpg"/><Relationship Id="rId7" Type="http://schemas.openxmlformats.org/officeDocument/2006/relationships/image" Target="../media/image5.png"/><Relationship Id="rId8" Type="http://schemas.openxmlformats.org/officeDocument/2006/relationships/image" Target="../media/image6.png"/><Relationship Id="rId9" Type="http://schemas.openxmlformats.org/officeDocument/2006/relationships/image" Target="../media/image7.png"/><Relationship Id="rId10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/>
          <p:nvPr/>
        </p:nvSpPr>
        <p:spPr>
          <a:xfrm>
            <a:off x="9255300" y="2202525"/>
            <a:ext cx="15357300" cy="1077900"/>
          </a:xfrm>
          <a:prstGeom prst="rect">
            <a:avLst/>
          </a:prstGeom>
          <a:noFill/>
          <a:ln>
            <a:noFill/>
          </a:ln>
        </p:spPr>
        <p:txBody>
          <a:bodyPr lIns="98650" tIns="49325" rIns="98650" bIns="49325" anchor="t" anchorCtr="0">
            <a:noAutofit/>
          </a:bodyPr>
          <a:lstStyle/>
          <a:p>
            <a:pPr lvl="0" algn="ctr">
              <a:lnSpc>
                <a:spcPct val="30000"/>
              </a:lnSpc>
              <a:buClr>
                <a:schemeClr val="dk1"/>
              </a:buClr>
              <a:buSzPct val="25000"/>
            </a:pPr>
            <a:r>
              <a:rPr lang="en-US" sz="7200" dirty="0" smtClean="0"/>
              <a:t>Senior </a:t>
            </a:r>
            <a:r>
              <a:rPr lang="en-US" sz="7200" dirty="0"/>
              <a:t>Project </a:t>
            </a:r>
            <a:r>
              <a:rPr lang="en-US" sz="72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2017</a:t>
            </a:r>
            <a:r>
              <a:rPr lang="en-US" sz="7200" b="1" i="0" u="none" strike="noStrike" cap="none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72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Summer</a:t>
            </a:r>
            <a:endParaRPr lang="en-US" sz="7200" b="1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0" name="Shape 90"/>
          <p:cNvSpPr txBox="1"/>
          <p:nvPr/>
        </p:nvSpPr>
        <p:spPr>
          <a:xfrm>
            <a:off x="6567485" y="2590800"/>
            <a:ext cx="19797600" cy="2452800"/>
          </a:xfrm>
          <a:prstGeom prst="rect">
            <a:avLst/>
          </a:prstGeom>
          <a:noFill/>
          <a:ln>
            <a:noFill/>
          </a:ln>
        </p:spPr>
        <p:txBody>
          <a:bodyPr lIns="98650" tIns="49325" rIns="98650" bIns="49325" anchor="t" anchorCtr="0">
            <a:noAutofit/>
          </a:bodyPr>
          <a:lstStyle/>
          <a:p>
            <a:pPr algn="ctr">
              <a:buClr>
                <a:srgbClr val="3333CC"/>
              </a:buClr>
              <a:buSzPct val="25000"/>
            </a:pPr>
            <a:r>
              <a:rPr lang="en-US" sz="6000" b="1" dirty="0" smtClean="0">
                <a:solidFill>
                  <a:srgbClr val="3333CC"/>
                </a:solidFill>
              </a:rPr>
              <a:t>Professional </a:t>
            </a:r>
            <a:r>
              <a:rPr lang="en-US" sz="6000" b="1" dirty="0">
                <a:solidFill>
                  <a:srgbClr val="3333CC"/>
                </a:solidFill>
              </a:rPr>
              <a:t>Program Management </a:t>
            </a:r>
            <a:r>
              <a:rPr lang="en-US" sz="6000" b="1" dirty="0" smtClean="0">
                <a:solidFill>
                  <a:srgbClr val="3333CC"/>
                </a:solidFill>
              </a:rPr>
              <a:t>System</a:t>
            </a:r>
            <a:endParaRPr lang="en-US" sz="6000" b="1" i="0" u="none" strike="noStrike" cap="none" dirty="0">
              <a:solidFill>
                <a:srgbClr val="3333CC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ct val="25000"/>
              <a:buFont typeface="Arial"/>
              <a:buNone/>
            </a:pPr>
            <a:r>
              <a:rPr lang="en-US" sz="3500" b="1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Student: </a:t>
            </a:r>
            <a:r>
              <a:rPr lang="en-US" sz="3500" dirty="0" smtClean="0">
                <a:solidFill>
                  <a:srgbClr val="3333CC"/>
                </a:solidFill>
              </a:rPr>
              <a:t>Joana Fraga</a:t>
            </a:r>
            <a:r>
              <a:rPr lang="en-US" sz="3500" b="0" i="0" u="none" strike="noStrike" cap="none" dirty="0" smtClean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3500" b="0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</a:p>
          <a:p>
            <a:pPr algn="ctr">
              <a:buClr>
                <a:srgbClr val="3333CC"/>
              </a:buClr>
              <a:buSzPct val="25000"/>
            </a:pPr>
            <a:r>
              <a:rPr lang="en-US" sz="3500" b="1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Mentor:</a:t>
            </a:r>
            <a:r>
              <a:rPr lang="en-US" sz="3500" b="1" i="1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500" dirty="0" err="1">
                <a:solidFill>
                  <a:srgbClr val="3333CC"/>
                </a:solidFill>
              </a:rPr>
              <a:t>Nagarajan</a:t>
            </a:r>
            <a:r>
              <a:rPr lang="en-US" sz="3500" dirty="0">
                <a:solidFill>
                  <a:srgbClr val="3333CC"/>
                </a:solidFill>
              </a:rPr>
              <a:t> </a:t>
            </a:r>
            <a:r>
              <a:rPr lang="en-US" sz="3500" dirty="0" err="1">
                <a:solidFill>
                  <a:srgbClr val="3333CC"/>
                </a:solidFill>
              </a:rPr>
              <a:t>Prabakar</a:t>
            </a:r>
            <a:r>
              <a:rPr lang="en-US" sz="3500" dirty="0">
                <a:solidFill>
                  <a:srgbClr val="3333CC"/>
                </a:solidFill>
              </a:rPr>
              <a:t>, </a:t>
            </a:r>
            <a:r>
              <a:rPr lang="en-US" sz="3500" dirty="0">
                <a:solidFill>
                  <a:srgbClr val="3333CC"/>
                </a:solidFill>
              </a:rPr>
              <a:t>Florida International </a:t>
            </a:r>
            <a:r>
              <a:rPr lang="en-US" sz="3500" dirty="0">
                <a:solidFill>
                  <a:srgbClr val="3333CC"/>
                </a:solidFill>
              </a:rPr>
              <a:t>University</a:t>
            </a:r>
            <a:endParaRPr lang="en-US" sz="3500" dirty="0">
              <a:solidFill>
                <a:srgbClr val="3333CC"/>
              </a:solidFill>
            </a:endParaRPr>
          </a:p>
          <a:p>
            <a:pPr marL="0" lvl="0" indent="0" algn="ctr">
              <a:buClr>
                <a:srgbClr val="3333CC"/>
              </a:buClr>
              <a:buSzPct val="25000"/>
            </a:pPr>
            <a:r>
              <a:rPr lang="en-US" sz="3500" b="1" dirty="0">
                <a:solidFill>
                  <a:srgbClr val="3333CC"/>
                </a:solidFill>
              </a:rPr>
              <a:t>Instructor</a:t>
            </a:r>
            <a:r>
              <a:rPr lang="en-US" sz="3500" dirty="0">
                <a:solidFill>
                  <a:srgbClr val="3333CC"/>
                </a:solidFill>
              </a:rPr>
              <a:t>: </a:t>
            </a:r>
            <a:r>
              <a:rPr lang="en-US" sz="3500" dirty="0" err="1">
                <a:solidFill>
                  <a:srgbClr val="3333CC"/>
                </a:solidFill>
              </a:rPr>
              <a:t>Masoud</a:t>
            </a:r>
            <a:r>
              <a:rPr lang="en-US" sz="3500" dirty="0">
                <a:solidFill>
                  <a:srgbClr val="3333CC"/>
                </a:solidFill>
              </a:rPr>
              <a:t> </a:t>
            </a:r>
            <a:r>
              <a:rPr lang="en-US" sz="3500" dirty="0" err="1">
                <a:solidFill>
                  <a:srgbClr val="3333CC"/>
                </a:solidFill>
              </a:rPr>
              <a:t>Sadjadi</a:t>
            </a:r>
            <a:r>
              <a:rPr lang="en-US" sz="3500" dirty="0">
                <a:solidFill>
                  <a:srgbClr val="3333CC"/>
                </a:solidFill>
              </a:rPr>
              <a:t>, Fl</a:t>
            </a:r>
            <a:r>
              <a:rPr lang="en-US" sz="3500" b="0" i="0" u="none" strike="noStrike" cap="none" dirty="0">
                <a:solidFill>
                  <a:srgbClr val="3333CC"/>
                </a:solidFill>
                <a:latin typeface="Arial"/>
                <a:ea typeface="Arial"/>
                <a:cs typeface="Arial"/>
                <a:sym typeface="Arial"/>
              </a:rPr>
              <a:t>orida International University</a:t>
            </a:r>
          </a:p>
        </p:txBody>
      </p:sp>
      <p:sp>
        <p:nvSpPr>
          <p:cNvPr id="91" name="Shape 91"/>
          <p:cNvSpPr txBox="1"/>
          <p:nvPr/>
        </p:nvSpPr>
        <p:spPr>
          <a:xfrm>
            <a:off x="990600" y="5493600"/>
            <a:ext cx="31089600" cy="35661600"/>
          </a:xfrm>
          <a:prstGeom prst="rect">
            <a:avLst/>
          </a:prstGeom>
          <a:noFill/>
          <a:ln w="635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endParaRPr sz="8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2" name="Shape 92"/>
          <p:cNvSpPr txBox="1"/>
          <p:nvPr/>
        </p:nvSpPr>
        <p:spPr>
          <a:xfrm>
            <a:off x="1636400" y="6095925"/>
            <a:ext cx="9424500" cy="7620074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 smtClean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100" dirty="0">
                <a:solidFill>
                  <a:srgbClr val="336699"/>
                </a:solidFill>
              </a:rPr>
              <a:t>T</a:t>
            </a:r>
            <a:r>
              <a:rPr lang="en-US" sz="4100" dirty="0" smtClean="0">
                <a:solidFill>
                  <a:srgbClr val="336699"/>
                </a:solidFill>
              </a:rPr>
              <a:t>he </a:t>
            </a:r>
            <a:r>
              <a:rPr lang="en-US" sz="4100" dirty="0" smtClean="0">
                <a:solidFill>
                  <a:srgbClr val="336699"/>
                </a:solidFill>
              </a:rPr>
              <a:t>Professional Master of Science in Information Technology website does not have a </a:t>
            </a:r>
            <a:r>
              <a:rPr lang="en-US" sz="4100" dirty="0" smtClean="0">
                <a:solidFill>
                  <a:srgbClr val="336699"/>
                </a:solidFill>
              </a:rPr>
              <a:t>method for: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</a:pPr>
            <a:r>
              <a:rPr lang="en-US" sz="4100" dirty="0" smtClean="0">
                <a:solidFill>
                  <a:srgbClr val="336699"/>
                </a:solidFill>
              </a:rPr>
              <a:t>R</a:t>
            </a:r>
            <a:r>
              <a:rPr lang="en-US" sz="4100" dirty="0" smtClean="0">
                <a:solidFill>
                  <a:srgbClr val="336699"/>
                </a:solidFill>
              </a:rPr>
              <a:t>eporting issues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</a:pPr>
            <a:r>
              <a:rPr lang="en-US" sz="4100" dirty="0" smtClean="0">
                <a:solidFill>
                  <a:srgbClr val="336699"/>
                </a:solidFill>
              </a:rPr>
              <a:t>C</a:t>
            </a:r>
            <a:r>
              <a:rPr lang="en-US" sz="4100" dirty="0" smtClean="0">
                <a:solidFill>
                  <a:srgbClr val="336699"/>
                </a:solidFill>
              </a:rPr>
              <a:t>ommunicating with administrators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</a:pPr>
            <a:r>
              <a:rPr lang="en-US" sz="4100" dirty="0" smtClean="0">
                <a:solidFill>
                  <a:srgbClr val="336699"/>
                </a:solidFill>
              </a:rPr>
              <a:t>Tracking currently enrolled students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</a:pPr>
            <a:r>
              <a:rPr lang="en-US" sz="4100" dirty="0" smtClean="0">
                <a:solidFill>
                  <a:srgbClr val="336699"/>
                </a:solidFill>
              </a:rPr>
              <a:t>View and edit schedules for available courses.</a:t>
            </a: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100" dirty="0" smtClean="0">
                <a:solidFill>
                  <a:srgbClr val="336699"/>
                </a:solidFill>
              </a:rPr>
              <a:t> </a:t>
            </a:r>
          </a:p>
          <a:p>
            <a: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4100" b="0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Shape 93"/>
          <p:cNvSpPr txBox="1"/>
          <p:nvPr/>
        </p:nvSpPr>
        <p:spPr>
          <a:xfrm>
            <a:off x="990612" y="41924400"/>
            <a:ext cx="4980000" cy="7302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</a:p>
        </p:txBody>
      </p:sp>
      <p:sp>
        <p:nvSpPr>
          <p:cNvPr id="94" name="Shape 94"/>
          <p:cNvSpPr txBox="1"/>
          <p:nvPr/>
        </p:nvSpPr>
        <p:spPr>
          <a:xfrm>
            <a:off x="15925800" y="446087"/>
            <a:ext cx="4724400" cy="1077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25000"/>
              <a:buFont typeface="Arial"/>
              <a:buNone/>
            </a:pPr>
            <a:r>
              <a:rPr lang="en-US" sz="3200" b="1" i="0" u="none" strike="noStrike" cap="non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School of Computing &amp; Information Sciences</a:t>
            </a:r>
          </a:p>
        </p:txBody>
      </p:sp>
      <p:pic>
        <p:nvPicPr>
          <p:cNvPr id="95" name="Shape 9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182600" y="381000"/>
            <a:ext cx="2630400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Shape 96"/>
          <p:cNvSpPr txBox="1"/>
          <p:nvPr/>
        </p:nvSpPr>
        <p:spPr>
          <a:xfrm>
            <a:off x="22967950" y="6095925"/>
            <a:ext cx="8349300" cy="7620074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</a:p>
          <a:p>
            <a:pPr lvl="0">
              <a:buClr>
                <a:srgbClr val="336699"/>
              </a:buClr>
              <a:buSzPct val="25000"/>
            </a:pPr>
            <a:r>
              <a:rPr lang="en-US" sz="4100" dirty="0">
                <a:solidFill>
                  <a:srgbClr val="336699"/>
                </a:solidFill>
              </a:rPr>
              <a:t>Currently, the only means to notify administrators </a:t>
            </a:r>
            <a:r>
              <a:rPr lang="en-US" sz="4100" dirty="0" smtClean="0">
                <a:solidFill>
                  <a:srgbClr val="336699"/>
                </a:solidFill>
              </a:rPr>
              <a:t>are </a:t>
            </a:r>
            <a:r>
              <a:rPr lang="en-US" sz="4100" dirty="0">
                <a:solidFill>
                  <a:srgbClr val="336699"/>
                </a:solidFill>
              </a:rPr>
              <a:t>via e-mail or calls to technical </a:t>
            </a:r>
            <a:r>
              <a:rPr lang="en-US" sz="4100" dirty="0" smtClean="0">
                <a:solidFill>
                  <a:srgbClr val="336699"/>
                </a:solidFill>
              </a:rPr>
              <a:t>support resulting </a:t>
            </a:r>
            <a:r>
              <a:rPr lang="en-US" sz="4100" dirty="0">
                <a:solidFill>
                  <a:srgbClr val="336699"/>
                </a:solidFill>
              </a:rPr>
              <a:t>in increased wait times and decreased </a:t>
            </a:r>
            <a:r>
              <a:rPr lang="en-US" sz="4100" dirty="0" smtClean="0">
                <a:solidFill>
                  <a:srgbClr val="336699"/>
                </a:solidFill>
              </a:rPr>
              <a:t>user satisfaction.</a:t>
            </a:r>
          </a:p>
          <a:p>
            <a:pPr lvl="0">
              <a:buClr>
                <a:srgbClr val="336699"/>
              </a:buClr>
              <a:buSzPct val="25000"/>
            </a:pPr>
            <a:endParaRPr lang="en-US" sz="4100" b="1" i="0" u="none" strike="noStrike" cap="none" dirty="0" smtClean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>
              <a:buClr>
                <a:srgbClr val="336699"/>
              </a:buClr>
              <a:buSzPct val="25000"/>
            </a:pPr>
            <a:r>
              <a:rPr lang="en-US" sz="4100" dirty="0" smtClean="0">
                <a:solidFill>
                  <a:srgbClr val="336699"/>
                </a:solidFill>
              </a:rPr>
              <a:t>There is no managed solution to maintain student enrollment records.</a:t>
            </a:r>
            <a:endParaRPr sz="4100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Shape 97"/>
          <p:cNvSpPr txBox="1"/>
          <p:nvPr/>
        </p:nvSpPr>
        <p:spPr>
          <a:xfrm>
            <a:off x="1811950" y="23063150"/>
            <a:ext cx="9249000" cy="90498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 smtClean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Font typeface="Arial" charset="0"/>
              <a:buChar char="•"/>
            </a:pPr>
            <a:r>
              <a:rPr lang="en-US" sz="4100" dirty="0">
                <a:solidFill>
                  <a:srgbClr val="336699"/>
                </a:solidFill>
              </a:rPr>
              <a:t>Allow users to create accounts using unique username and personal information.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Font typeface="Arial" charset="0"/>
              <a:buChar char="•"/>
            </a:pPr>
            <a:r>
              <a:rPr lang="en-US" sz="4100" dirty="0">
                <a:solidFill>
                  <a:srgbClr val="336699"/>
                </a:solidFill>
              </a:rPr>
              <a:t>Allow users to change credentials safely.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Font typeface="Arial" charset="0"/>
              <a:buChar char="•"/>
            </a:pPr>
            <a:r>
              <a:rPr lang="en-US" sz="4100" dirty="0">
                <a:solidFill>
                  <a:srgbClr val="336699"/>
                </a:solidFill>
              </a:rPr>
              <a:t>Allow users to access account and manage their own ticketing requests.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Font typeface="Arial" charset="0"/>
              <a:buChar char="•"/>
            </a:pPr>
            <a:r>
              <a:rPr lang="en-US" sz="4100" dirty="0">
                <a:solidFill>
                  <a:srgbClr val="336699"/>
                </a:solidFill>
              </a:rPr>
              <a:t>Allow system to grant access depending on user role.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Font typeface="Arial" charset="0"/>
              <a:buChar char="•"/>
            </a:pPr>
            <a:r>
              <a:rPr lang="en-US" sz="4100" dirty="0">
                <a:solidFill>
                  <a:srgbClr val="336699"/>
                </a:solidFill>
              </a:rPr>
              <a:t>Allow administrator to view all available tickets and respond.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Shape 98"/>
          <p:cNvSpPr txBox="1"/>
          <p:nvPr/>
        </p:nvSpPr>
        <p:spPr>
          <a:xfrm>
            <a:off x="12183375" y="23063150"/>
            <a:ext cx="9975600" cy="89247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System </a:t>
            </a:r>
            <a:r>
              <a:rPr lang="en-US" sz="4100" b="1" i="0" u="none" strike="noStrike" cap="none" dirty="0" smtClean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Design</a:t>
            </a:r>
          </a:p>
          <a:p>
            <a:pPr lvl="0">
              <a:buClr>
                <a:srgbClr val="336699"/>
              </a:buClr>
              <a:buSzPct val="25000"/>
            </a:pPr>
            <a:r>
              <a:rPr lang="en-US" sz="4100" dirty="0">
                <a:solidFill>
                  <a:srgbClr val="336699"/>
                </a:solidFill>
              </a:rPr>
              <a:t>Implementation </a:t>
            </a:r>
            <a:r>
              <a:rPr lang="en-US" sz="4100" dirty="0" smtClean="0">
                <a:solidFill>
                  <a:srgbClr val="336699"/>
                </a:solidFill>
              </a:rPr>
              <a:t>framework for user interface:</a:t>
            </a:r>
            <a:endParaRPr lang="en-US" sz="4100" dirty="0">
              <a:solidFill>
                <a:srgbClr val="336699"/>
              </a:solidFill>
            </a:endParaRPr>
          </a:p>
          <a:p>
            <a:pPr marL="571500" lvl="0" indent="-571500">
              <a:buClr>
                <a:srgbClr val="336699"/>
              </a:buClr>
              <a:buSzPct val="100000"/>
              <a:buFont typeface="Arial" charset="0"/>
              <a:buChar char="•"/>
            </a:pPr>
            <a:r>
              <a:rPr lang="en-US" sz="4100" dirty="0">
                <a:solidFill>
                  <a:srgbClr val="336699"/>
                </a:solidFill>
              </a:rPr>
              <a:t>Angular 2</a:t>
            </a:r>
          </a:p>
          <a:p>
            <a:pPr marL="571500" lvl="0" indent="-571500">
              <a:buClr>
                <a:srgbClr val="336699"/>
              </a:buClr>
              <a:buSzPct val="100000"/>
              <a:buFont typeface="Arial" charset="0"/>
              <a:buChar char="•"/>
            </a:pPr>
            <a:r>
              <a:rPr lang="en-US" sz="4100" dirty="0" err="1">
                <a:solidFill>
                  <a:srgbClr val="336699"/>
                </a:solidFill>
              </a:rPr>
              <a:t>NodeJs</a:t>
            </a:r>
            <a:endParaRPr lang="en-US" sz="4100" dirty="0">
              <a:solidFill>
                <a:srgbClr val="336699"/>
              </a:solidFill>
            </a:endParaRPr>
          </a:p>
          <a:p>
            <a:pPr marL="571500" lvl="0" indent="-571500">
              <a:buClr>
                <a:srgbClr val="336699"/>
              </a:buClr>
              <a:buSzPct val="100000"/>
              <a:buFont typeface="Arial" charset="0"/>
              <a:buChar char="•"/>
            </a:pPr>
            <a:r>
              <a:rPr lang="en-US" sz="4100" dirty="0" smtClean="0">
                <a:solidFill>
                  <a:srgbClr val="336699"/>
                </a:solidFill>
              </a:rPr>
              <a:t>HTML5</a:t>
            </a:r>
            <a:endParaRPr lang="en-US" sz="4100" dirty="0">
              <a:solidFill>
                <a:srgbClr val="336699"/>
              </a:solidFill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i="0" u="none" strike="noStrike" cap="none" dirty="0" smtClean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dirty="0" smtClean="0">
                <a:solidFill>
                  <a:srgbClr val="336699"/>
                </a:solidFill>
              </a:rPr>
              <a:t>Implementation framework for back-end:</a:t>
            </a:r>
          </a:p>
          <a:p>
            <a:pPr marL="571500" lvl="0" indent="-571500">
              <a:buClr>
                <a:srgbClr val="336699"/>
              </a:buClr>
              <a:buSzPct val="100000"/>
              <a:buFont typeface="Arial" charset="0"/>
              <a:buChar char="•"/>
            </a:pPr>
            <a:r>
              <a:rPr lang="en-US" sz="4100" dirty="0">
                <a:solidFill>
                  <a:srgbClr val="336699"/>
                </a:solidFill>
              </a:rPr>
              <a:t>PHP</a:t>
            </a:r>
          </a:p>
          <a:p>
            <a:pPr marL="571500" lvl="0" indent="-571500">
              <a:buClr>
                <a:srgbClr val="336699"/>
              </a:buClr>
              <a:buSzPct val="100000"/>
              <a:buFont typeface="Arial" charset="0"/>
              <a:buChar char="•"/>
            </a:pPr>
            <a:r>
              <a:rPr lang="en-US" sz="4100" dirty="0">
                <a:solidFill>
                  <a:srgbClr val="336699"/>
                </a:solidFill>
              </a:rPr>
              <a:t>MySQL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i="0" u="none" strike="noStrike" cap="none" dirty="0" smtClean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Shape 99"/>
          <p:cNvSpPr txBox="1"/>
          <p:nvPr/>
        </p:nvSpPr>
        <p:spPr>
          <a:xfrm>
            <a:off x="12183375" y="33085225"/>
            <a:ext cx="9975600" cy="73038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Object </a:t>
            </a:r>
            <a:r>
              <a:rPr lang="en-US" sz="4100" b="1" i="0" u="none" strike="noStrike" cap="none" dirty="0" smtClean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Design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dirty="0" smtClean="0">
                <a:solidFill>
                  <a:srgbClr val="336699"/>
                </a:solidFill>
              </a:rPr>
              <a:t>Registration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dirty="0" smtClean="0">
              <a:solidFill>
                <a:srgbClr val="336699"/>
              </a:solidFill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dirty="0" smtClean="0">
              <a:solidFill>
                <a:srgbClr val="336699"/>
              </a:solidFill>
            </a:endParaRPr>
          </a:p>
          <a:p>
            <a:pPr>
              <a:buClr>
                <a:srgbClr val="336699"/>
              </a:buClr>
              <a:buSzPct val="25000"/>
            </a:pPr>
            <a:endParaRPr lang="en-US" sz="4100" dirty="0" smtClean="0">
              <a:solidFill>
                <a:srgbClr val="336699"/>
              </a:solidFill>
            </a:endParaRPr>
          </a:p>
          <a:p>
            <a:pPr>
              <a:buClr>
                <a:srgbClr val="336699"/>
              </a:buClr>
              <a:buSzPct val="25000"/>
            </a:pPr>
            <a:r>
              <a:rPr lang="en-US" sz="4100" dirty="0" smtClean="0">
                <a:solidFill>
                  <a:srgbClr val="336699"/>
                </a:solidFill>
              </a:rPr>
              <a:t>Information </a:t>
            </a:r>
            <a:r>
              <a:rPr lang="en-US" sz="4100" dirty="0">
                <a:solidFill>
                  <a:srgbClr val="336699"/>
                </a:solidFill>
              </a:rPr>
              <a:t>sessions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i="0" u="none" strike="noStrike" cap="none" dirty="0" smtClean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Shape 100"/>
          <p:cNvSpPr txBox="1"/>
          <p:nvPr/>
        </p:nvSpPr>
        <p:spPr>
          <a:xfrm>
            <a:off x="23383100" y="23063125"/>
            <a:ext cx="7933800" cy="90498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 smtClean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dirty="0" smtClean="0">
                <a:solidFill>
                  <a:srgbClr val="336699"/>
                </a:solidFill>
              </a:rPr>
              <a:t>Sample implementation for user registration. 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endParaRPr lang="en-US" sz="4100" dirty="0">
              <a:solidFill>
                <a:srgbClr val="336699"/>
              </a:solidFill>
            </a:endParaRPr>
          </a:p>
        </p:txBody>
      </p:sp>
      <p:sp>
        <p:nvSpPr>
          <p:cNvPr id="101" name="Shape 101"/>
          <p:cNvSpPr txBox="1"/>
          <p:nvPr/>
        </p:nvSpPr>
        <p:spPr>
          <a:xfrm>
            <a:off x="1811950" y="33020500"/>
            <a:ext cx="9249000" cy="73686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 smtClean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Verification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Font typeface="Arial" charset="0"/>
              <a:buChar char="•"/>
            </a:pPr>
            <a:r>
              <a:rPr lang="en-US" sz="4100" dirty="0" smtClean="0">
                <a:solidFill>
                  <a:srgbClr val="336699"/>
                </a:solidFill>
              </a:rPr>
              <a:t>The system verifies credentials for usernames.</a:t>
            </a:r>
            <a:endParaRPr lang="en-US" sz="4100" dirty="0">
              <a:solidFill>
                <a:srgbClr val="336699"/>
              </a:solidFill>
            </a:endParaRP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100000"/>
              <a:buFont typeface="Arial" charset="0"/>
              <a:buChar char="•"/>
            </a:pPr>
            <a:r>
              <a:rPr lang="en-US" sz="4100" dirty="0" smtClean="0">
                <a:solidFill>
                  <a:srgbClr val="336699"/>
                </a:solidFill>
              </a:rPr>
              <a:t>Username registration forms validate user input data and uniqueness of usernames.</a:t>
            </a:r>
          </a:p>
        </p:txBody>
      </p:sp>
      <p:sp>
        <p:nvSpPr>
          <p:cNvPr id="102" name="Shape 102"/>
          <p:cNvSpPr txBox="1"/>
          <p:nvPr/>
        </p:nvSpPr>
        <p:spPr>
          <a:xfrm>
            <a:off x="1636400" y="14071526"/>
            <a:ext cx="29680800" cy="7995148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 smtClean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Screenshots</a:t>
            </a:r>
            <a:endParaRPr lang="en-US" sz="4100" b="1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Shape 103"/>
          <p:cNvSpPr txBox="1"/>
          <p:nvPr/>
        </p:nvSpPr>
        <p:spPr>
          <a:xfrm>
            <a:off x="23383500" y="33020500"/>
            <a:ext cx="7933800" cy="73686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Summary</a:t>
            </a:r>
          </a:p>
          <a:p>
            <a:pPr marL="571500" marR="0" lvl="0" indent="-5715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charset="0"/>
              <a:buChar char="•"/>
            </a:pPr>
            <a:r>
              <a:rPr lang="en-US" sz="4100" i="0" u="none" strike="noStrike" cap="none" dirty="0" smtClean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Users are able to register to the website using personal information and generate credentials.</a:t>
            </a:r>
          </a:p>
          <a:p>
            <a:pPr marL="571500" indent="-571500">
              <a:buClr>
                <a:srgbClr val="336699"/>
              </a:buClr>
              <a:buFont typeface="Arial" charset="0"/>
              <a:buChar char="•"/>
            </a:pPr>
            <a:r>
              <a:rPr lang="en-US" sz="4100" dirty="0">
                <a:solidFill>
                  <a:srgbClr val="336699"/>
                </a:solidFill>
              </a:rPr>
              <a:t>Users are able to see all available information sessions. </a:t>
            </a: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lang="en-US" sz="4100" i="0" u="none" strike="noStrike" cap="none" dirty="0" smtClean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Shape 106"/>
          <p:cNvSpPr txBox="1"/>
          <p:nvPr/>
        </p:nvSpPr>
        <p:spPr>
          <a:xfrm>
            <a:off x="12183375" y="6095924"/>
            <a:ext cx="9662100" cy="7620075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8650" tIns="49325" rIns="98650" bIns="493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SzPct val="25000"/>
              <a:buFont typeface="Arial"/>
              <a:buNone/>
            </a:pPr>
            <a:r>
              <a:rPr lang="en-US" sz="4100" b="1" i="0" u="none" strike="noStrike" cap="none" dirty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Solution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dirty="0" smtClean="0">
                <a:solidFill>
                  <a:srgbClr val="336699"/>
                </a:solidFill>
              </a:rPr>
              <a:t>The product-owner envisioned a centralized a web application that provides a ticketing system. 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r>
              <a:rPr lang="en-US" sz="4100" b="0" i="0" u="none" strike="noStrike" cap="none" dirty="0" smtClean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Our team’s approach was to: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charset="0"/>
              <a:buChar char="•"/>
            </a:pPr>
            <a:r>
              <a:rPr lang="en-US" sz="4100" dirty="0" smtClean="0">
                <a:solidFill>
                  <a:srgbClr val="336699"/>
                </a:solidFill>
              </a:rPr>
              <a:t>Create a web portal to keep track of currently enrolled students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charset="0"/>
              <a:buChar char="•"/>
            </a:pPr>
            <a:r>
              <a:rPr lang="en-US" sz="4100" b="0" i="0" u="none" strike="noStrike" cap="none" dirty="0" smtClean="0">
                <a:solidFill>
                  <a:srgbClr val="336699"/>
                </a:solidFill>
                <a:latin typeface="Arial"/>
                <a:ea typeface="Arial"/>
                <a:cs typeface="Arial"/>
                <a:sym typeface="Arial"/>
              </a:rPr>
              <a:t>Provide users availability to safely change credentials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 charset="0"/>
              <a:buChar char="•"/>
            </a:pPr>
            <a:r>
              <a:rPr lang="en-US" sz="4100" dirty="0" smtClean="0">
                <a:solidFill>
                  <a:srgbClr val="336699"/>
                </a:solidFill>
              </a:rPr>
              <a:t>Develop a ticketing system to establish communication with support staff</a:t>
            </a:r>
            <a:endParaRPr sz="4100" b="0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6699"/>
              </a:buClr>
              <a:buFont typeface="Arial"/>
              <a:buNone/>
            </a:pPr>
            <a:endParaRPr sz="4100" b="0" i="0" u="none" strike="noStrike" cap="none" dirty="0">
              <a:solidFill>
                <a:srgbClr val="33669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Shape 107"/>
          <p:cNvSpPr txBox="1"/>
          <p:nvPr/>
        </p:nvSpPr>
        <p:spPr>
          <a:xfrm>
            <a:off x="6343000" y="41615475"/>
            <a:ext cx="25737000" cy="1356600"/>
          </a:xfrm>
          <a:prstGeom prst="rect">
            <a:avLst/>
          </a:prstGeom>
          <a:noFill/>
          <a:ln w="63500" cap="flat" cmpd="sng">
            <a:solidFill>
              <a:srgbClr val="0033CC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3000" dirty="0">
                <a:solidFill>
                  <a:schemeClr val="dk1"/>
                </a:solidFill>
              </a:rPr>
              <a:t>The material presented in this poster is based upon the work supported by </a:t>
            </a:r>
            <a:r>
              <a:rPr lang="en-US" sz="3000" dirty="0" smtClean="0">
                <a:solidFill>
                  <a:schemeClr val="dk1"/>
                </a:solidFill>
              </a:rPr>
              <a:t>Joana Fraga. I </a:t>
            </a:r>
            <a:r>
              <a:rPr lang="en-US" sz="3000" dirty="0">
                <a:solidFill>
                  <a:schemeClr val="dk1"/>
                </a:solidFill>
              </a:rPr>
              <a:t>am thankful to the help that I received from my group </a:t>
            </a:r>
            <a:r>
              <a:rPr lang="en-US" sz="3000" dirty="0" smtClean="0">
                <a:solidFill>
                  <a:schemeClr val="dk1"/>
                </a:solidFill>
              </a:rPr>
              <a:t>member, Jose Casanova, and to the product owner, </a:t>
            </a:r>
            <a:r>
              <a:rPr lang="en-US" sz="3000" dirty="0" err="1" smtClean="0">
                <a:solidFill>
                  <a:schemeClr val="dk1"/>
                </a:solidFill>
              </a:rPr>
              <a:t>Nagarajan</a:t>
            </a:r>
            <a:r>
              <a:rPr lang="en-US" sz="3000" dirty="0" smtClean="0">
                <a:solidFill>
                  <a:schemeClr val="dk1"/>
                </a:solidFill>
              </a:rPr>
              <a:t> </a:t>
            </a:r>
            <a:r>
              <a:rPr lang="en-US" sz="3000" dirty="0" err="1" smtClean="0">
                <a:solidFill>
                  <a:schemeClr val="dk1"/>
                </a:solidFill>
              </a:rPr>
              <a:t>Prabakar</a:t>
            </a:r>
            <a:r>
              <a:rPr lang="en-US" sz="3000" dirty="0" smtClean="0">
                <a:solidFill>
                  <a:schemeClr val="dk1"/>
                </a:solidFill>
              </a:rPr>
              <a:t>.</a:t>
            </a:r>
            <a:endParaRPr lang="en-US" sz="3000" dirty="0">
              <a:solidFill>
                <a:schemeClr val="dk1"/>
              </a:solidFill>
            </a:endParaRPr>
          </a:p>
          <a:p>
            <a:pPr lvl="0">
              <a:spcBef>
                <a:spcPts val="0"/>
              </a:spcBef>
              <a:buNone/>
            </a:pPr>
            <a:endParaRPr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0856" y="25011956"/>
            <a:ext cx="7586043" cy="710096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36011" y="34791746"/>
            <a:ext cx="6956825" cy="25273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755"/>
          <a:stretch/>
        </p:blipFill>
        <p:spPr>
          <a:xfrm>
            <a:off x="12735912" y="38038039"/>
            <a:ext cx="8557025" cy="21408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4" r="9961" b="52761"/>
          <a:stretch/>
        </p:blipFill>
        <p:spPr>
          <a:xfrm>
            <a:off x="14928850" y="15168082"/>
            <a:ext cx="14636750" cy="402482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" t="7469" r="20008"/>
          <a:stretch/>
        </p:blipFill>
        <p:spPr>
          <a:xfrm>
            <a:off x="2107950" y="14623549"/>
            <a:ext cx="8470100" cy="613276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784950" y="20940024"/>
            <a:ext cx="914400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100" dirty="0">
                <a:solidFill>
                  <a:srgbClr val="336699"/>
                </a:solidFill>
              </a:rPr>
              <a:t>Figure1: Registration </a:t>
            </a:r>
            <a:r>
              <a:rPr lang="en-US" sz="4100" dirty="0">
                <a:solidFill>
                  <a:srgbClr val="336699"/>
                </a:solidFill>
              </a:rPr>
              <a:t>Form</a:t>
            </a:r>
            <a:r>
              <a:rPr lang="en-US" sz="4100" dirty="0">
                <a:solidFill>
                  <a:srgbClr val="336699"/>
                </a:solidFill>
              </a:rPr>
              <a:t> Template</a:t>
            </a:r>
            <a:endParaRPr lang="en-US" sz="4100" dirty="0">
              <a:solidFill>
                <a:srgbClr val="336699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8477000" y="19018323"/>
            <a:ext cx="914400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100" dirty="0" smtClean="0">
                <a:solidFill>
                  <a:srgbClr val="336699"/>
                </a:solidFill>
              </a:rPr>
              <a:t>Figure2: Information Sessions List</a:t>
            </a:r>
            <a:endParaRPr lang="en-US" sz="4100" dirty="0">
              <a:solidFill>
                <a:srgbClr val="336699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800" y="708380"/>
            <a:ext cx="1542300" cy="163121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8910" y="2789593"/>
            <a:ext cx="4546600" cy="151174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5686" y="822787"/>
            <a:ext cx="3060700" cy="187494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27515" y="2574449"/>
            <a:ext cx="2269100" cy="22691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51315" y="153268"/>
            <a:ext cx="6054550" cy="212453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78590" y="2976354"/>
            <a:ext cx="3137319" cy="1696113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</TotalTime>
  <Words>347</Words>
  <Application>Microsoft Macintosh PowerPoint</Application>
  <PresentationFormat>Custom</PresentationFormat>
  <Paragraphs>60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Times New Roman</vt:lpstr>
      <vt:lpstr>Arial</vt:lpstr>
      <vt:lpstr>Diseño predeterminado</vt:lpstr>
      <vt:lpstr>PowerPoint Presentation</vt:lpstr>
    </vt:vector>
  </TitlesOfParts>
  <LinksUpToDate>false</LinksUpToDate>
  <SharedDoc>false</SharedDoc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Joana Fraga</cp:lastModifiedBy>
  <cp:revision>9</cp:revision>
  <dcterms:modified xsi:type="dcterms:W3CDTF">2017-07-17T21:01:30Z</dcterms:modified>
</cp:coreProperties>
</file>