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6" name="Shape 21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7" name="Shape 21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5" name="Shape 2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2" name="Shape 23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3" name="Shape 23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0" name="Shape 24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1" name="Shape 24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7" name="Shape 24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8" name="Shape 24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9" name="Shape 17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0" name="Shape 18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7" name="Shape 18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8" name="Shape 18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4" name="Shape 19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5" name="Shape 19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1" name="Shape 20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2" name="Shape 20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8" name="Shape 20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9" name="Shape 20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75"/>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Smart Billionaires</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Josue Mirtil</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2017</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The logo of your project</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Shape 21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Implement Exit Criteria</a:t>
            </a:r>
          </a:p>
        </p:txBody>
      </p:sp>
      <p:sp>
        <p:nvSpPr>
          <p:cNvPr id="220" name="Shape 220"/>
          <p:cNvSpPr txBox="1"/>
          <p:nvPr>
            <p:ph idx="1" type="body"/>
          </p:nvPr>
        </p:nvSpPr>
        <p:spPr>
          <a:xfrm>
            <a:off x="743687" y="1596325"/>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an expert adviser, I want to read the Renko charts so that I can determine when to close the position.</a:t>
            </a:r>
          </a:p>
          <a:p>
            <a:pPr indent="0" lvl="0" marL="0" marR="0" rtl="0" algn="l">
              <a:lnSpc>
                <a:spcPct val="100000"/>
              </a:lnSpc>
              <a:spcBef>
                <a:spcPts val="2000"/>
              </a:spcBef>
              <a:spcAft>
                <a:spcPts val="0"/>
              </a:spcAft>
              <a:buNone/>
            </a:pPr>
            <a:r>
              <a:t/>
            </a:r>
            <a:endParaRPr/>
          </a:p>
        </p:txBody>
      </p:sp>
      <p:pic>
        <p:nvPicPr>
          <p:cNvPr descr="exit criteria" id="221" name="Shape 221"/>
          <p:cNvPicPr preferRelativeResize="0"/>
          <p:nvPr/>
        </p:nvPicPr>
        <p:blipFill>
          <a:blip r:embed="rId3">
            <a:alphaModFix/>
          </a:blip>
          <a:stretch>
            <a:fillRect/>
          </a:stretch>
        </p:blipFill>
        <p:spPr>
          <a:xfrm>
            <a:off x="1558600" y="2868437"/>
            <a:ext cx="6134100" cy="2390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Shape 22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Implement Indicators for Heiken_Ashi</a:t>
            </a:r>
          </a:p>
        </p:txBody>
      </p:sp>
      <p:sp>
        <p:nvSpPr>
          <p:cNvPr id="228" name="Shape 22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368300" lvl="0" marL="457200" marR="0" rtl="0" algn="l">
              <a:spcBef>
                <a:spcPts val="2000"/>
              </a:spcBef>
              <a:spcAft>
                <a:spcPts val="0"/>
              </a:spcAft>
              <a:buClr>
                <a:srgbClr val="001D4D"/>
              </a:buClr>
              <a:buSzPct val="100000"/>
              <a:buFont typeface="Trebuchet MS"/>
            </a:pPr>
            <a:r>
              <a:rPr lang="en-US"/>
              <a:t>As an Expert Adviser, I would like to read the bar on the Heiken Ashi chart so that I can determine Market trend</a:t>
            </a:r>
          </a:p>
        </p:txBody>
      </p:sp>
      <p:pic>
        <p:nvPicPr>
          <p:cNvPr descr="Heiken" id="229" name="Shape 229"/>
          <p:cNvPicPr preferRelativeResize="0"/>
          <p:nvPr/>
        </p:nvPicPr>
        <p:blipFill>
          <a:blip r:embed="rId3">
            <a:alphaModFix/>
          </a:blip>
          <a:stretch>
            <a:fillRect/>
          </a:stretch>
        </p:blipFill>
        <p:spPr>
          <a:xfrm>
            <a:off x="1585225" y="3518650"/>
            <a:ext cx="5848350" cy="8286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sp>
        <p:nvSpPr>
          <p:cNvPr id="235" name="Shape 235"/>
          <p:cNvSpPr txBox="1"/>
          <p:nvPr>
            <p:ph type="title"/>
          </p:nvPr>
        </p:nvSpPr>
        <p:spPr>
          <a:xfrm>
            <a:off x="707937"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Implement Indicators for Renko</a:t>
            </a:r>
          </a:p>
        </p:txBody>
      </p:sp>
      <p:sp>
        <p:nvSpPr>
          <p:cNvPr id="236" name="Shape 23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As an Expert Adviser, I would like to read the bar on the Renko chart so that I can determine Market trend</a:t>
            </a:r>
          </a:p>
        </p:txBody>
      </p:sp>
      <p:pic>
        <p:nvPicPr>
          <p:cNvPr descr="Renko" id="237" name="Shape 237"/>
          <p:cNvPicPr preferRelativeResize="0"/>
          <p:nvPr/>
        </p:nvPicPr>
        <p:blipFill>
          <a:blip r:embed="rId3">
            <a:alphaModFix/>
          </a:blip>
          <a:stretch>
            <a:fillRect/>
          </a:stretch>
        </p:blipFill>
        <p:spPr>
          <a:xfrm>
            <a:off x="1647825" y="3327612"/>
            <a:ext cx="5848350" cy="828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Shape 24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44" name="Shape 24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rPr lang="en-US"/>
              <a:t>Exploratory testing was the main process of verification with MetaTrader’s Strategy Tester. </a:t>
            </a:r>
          </a:p>
          <a:p>
            <a:pPr indent="-282575" lvl="0" marL="282575" marR="0" rtl="0" algn="l">
              <a:spcBef>
                <a:spcPts val="2000"/>
              </a:spcBef>
              <a:spcAft>
                <a:spcPts val="0"/>
              </a:spcAft>
              <a:buClr>
                <a:srgbClr val="001D4D"/>
              </a:buClr>
              <a:buSzPct val="100000"/>
              <a:buFont typeface="Noto Sans Symbols"/>
              <a:buChar char="●"/>
            </a:pPr>
            <a:r>
              <a:rPr lang="en-US"/>
              <a:t>Test Cases:</a:t>
            </a:r>
          </a:p>
          <a:p>
            <a:pPr lvl="1" marR="0" rtl="0" algn="l">
              <a:spcBef>
                <a:spcPts val="2000"/>
              </a:spcBef>
              <a:spcAft>
                <a:spcPts val="0"/>
              </a:spcAft>
            </a:pPr>
            <a:r>
              <a:rPr lang="en-US"/>
              <a:t>Inputs: All four charts signal market is up; Expected output: Open long position; Results:  Success</a:t>
            </a:r>
          </a:p>
          <a:p>
            <a:pPr lvl="1" rtl="0">
              <a:spcBef>
                <a:spcPts val="2000"/>
              </a:spcBef>
            </a:pPr>
            <a:r>
              <a:rPr lang="en-US"/>
              <a:t>Inputs: Heiken Ashi signals the bar is red; Expected output: No trades open; Results:  Success</a:t>
            </a:r>
          </a:p>
          <a:p>
            <a:pPr lvl="1" rtl="0">
              <a:spcBef>
                <a:spcPts val="2000"/>
              </a:spcBef>
            </a:pPr>
            <a:r>
              <a:rPr lang="en-US"/>
              <a:t>Inputs: Renko signals the bar is red; Expected output: No trades open; Results:  Success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51" name="Shape 25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lang="en-US"/>
              <a:t>Stories mentioned were all the stories created for the project. All of which developed by Josue Mirtil. For this project we used scrum, and held daily meetings at noon. </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 Contact me at jmirt001@fiu.edu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52" name="Shape 252"/>
          <p:cNvPicPr preferRelativeResize="0"/>
          <p:nvPr/>
        </p:nvPicPr>
        <p:blipFill>
          <a:blip r:embed="rId3">
            <a:alphaModFix/>
          </a:blip>
          <a:stretch>
            <a:fillRect/>
          </a:stretch>
        </p:blipFill>
        <p:spPr>
          <a:xfrm>
            <a:off x="3501700" y="4100700"/>
            <a:ext cx="2247900" cy="1714500"/>
          </a:xfrm>
          <a:prstGeom prst="rect">
            <a:avLst/>
          </a:prstGeom>
          <a:noFill/>
          <a:ln>
            <a:noFill/>
          </a:ln>
        </p:spPr>
      </p:pic>
      <p:pic>
        <p:nvPicPr>
          <p:cNvPr id="253" name="Shape 253"/>
          <p:cNvPicPr preferRelativeResize="0"/>
          <p:nvPr/>
        </p:nvPicPr>
        <p:blipFill>
          <a:blip r:embed="rId4">
            <a:alphaModFix/>
          </a:blip>
          <a:stretch>
            <a:fillRect/>
          </a:stretch>
        </p:blipFill>
        <p:spPr>
          <a:xfrm>
            <a:off x="6536962" y="4181175"/>
            <a:ext cx="1647825" cy="13049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683937" y="1551800"/>
            <a:ext cx="7585200" cy="2057400"/>
          </a:xfrm>
          <a:prstGeom prst="rect">
            <a:avLst/>
          </a:prstGeom>
          <a:noFill/>
          <a:ln>
            <a:noFill/>
          </a:ln>
        </p:spPr>
        <p:txBody>
          <a:bodyPr anchorCtr="0" anchor="t" bIns="45700" lIns="91425" rIns="91425" tIns="45700">
            <a:noAutofit/>
          </a:bodyPr>
          <a:lstStyle/>
          <a:p>
            <a:pPr indent="-282575" lvl="0" marL="282575" marR="0" rtl="0" algn="l">
              <a:lnSpc>
                <a:spcPct val="100000"/>
              </a:lnSpc>
              <a:spcBef>
                <a:spcPts val="2000"/>
              </a:spcBef>
              <a:spcAft>
                <a:spcPts val="0"/>
              </a:spcAft>
              <a:buClr>
                <a:srgbClr val="001D4D"/>
              </a:buClr>
              <a:buSzPct val="100000"/>
              <a:buFont typeface="Noto Sans Symbols"/>
              <a:buChar char="●"/>
            </a:pPr>
            <a:r>
              <a:rPr lang="en-US" sz="1800"/>
              <a:t>An expert adviser that trades according to the Zone Recovery algorithm created by Joseph Nemeth.</a:t>
            </a: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Provide a signal that can read the Heiken Ashi, EMA, Renko, and MACD charts</a:t>
            </a:r>
          </a:p>
        </p:txBody>
      </p:sp>
      <p:pic>
        <p:nvPicPr>
          <p:cNvPr id="160" name="Shape 160"/>
          <p:cNvPicPr preferRelativeResize="0"/>
          <p:nvPr/>
        </p:nvPicPr>
        <p:blipFill>
          <a:blip r:embed="rId3">
            <a:alphaModFix/>
          </a:blip>
          <a:stretch>
            <a:fillRect/>
          </a:stretch>
        </p:blipFill>
        <p:spPr>
          <a:xfrm>
            <a:off x="482450" y="3333475"/>
            <a:ext cx="8081498" cy="2582024"/>
          </a:xfrm>
          <a:prstGeom prst="rect">
            <a:avLst/>
          </a:prstGeom>
          <a:noFill/>
          <a:ln>
            <a:noFill/>
          </a:ln>
        </p:spPr>
      </p:pic>
      <p:sp>
        <p:nvSpPr>
          <p:cNvPr id="161" name="Shape 161"/>
          <p:cNvSpPr/>
          <p:nvPr>
            <p:ph idx="10" type="dt"/>
          </p:nvPr>
        </p:nvSpPr>
        <p:spPr>
          <a:xfrm>
            <a:off x="381000" y="6288087"/>
            <a:ext cx="1887600" cy="365100"/>
          </a:xfrm>
          <a:prstGeom prst="round1Rect">
            <a:avLst>
              <a:gd fmla="val 16667" name="adj"/>
            </a:avLst>
          </a:prstGeom>
        </p:spPr>
        <p:txBody>
          <a:bodyPr anchorCtr="0" anchor="ctr" bIns="91425" lIns="91425" rIns="91425" tIns="91425">
            <a:noAutofit/>
          </a:bodyPr>
          <a:lstStyle/>
          <a:p>
            <a:pPr lvl="0">
              <a:spcBef>
                <a:spcPts val="0"/>
              </a:spcBef>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Shape 16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8" name="Shape 168"/>
          <p:cNvSpPr txBox="1"/>
          <p:nvPr>
            <p:ph idx="1" type="body"/>
          </p:nvPr>
        </p:nvSpPr>
        <p:spPr>
          <a:xfrm>
            <a:off x="692049" y="1425600"/>
            <a:ext cx="7585200" cy="20574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t>Use the zone recovery to counter losses in the event that the prediction of when to enter the market is wrong.</a:t>
            </a:r>
          </a:p>
          <a:p>
            <a:pPr indent="0" lvl="0" rtl="0">
              <a:spcBef>
                <a:spcPts val="0"/>
              </a:spcBef>
              <a:buClr>
                <a:srgbClr val="001D4D"/>
              </a:buClr>
              <a:buSzPct val="100000"/>
              <a:buFont typeface="Noto Sans Symbols"/>
              <a:buChar char="●"/>
            </a:pPr>
            <a:r>
              <a:rPr lang="en-US" sz="1800"/>
              <a:t>Recovery Zone Area - an area in which the boundaries are the threshold to open an opposite trade.</a:t>
            </a:r>
          </a:p>
        </p:txBody>
      </p:sp>
      <p:pic>
        <p:nvPicPr>
          <p:cNvPr id="169" name="Shape 169"/>
          <p:cNvPicPr preferRelativeResize="0"/>
          <p:nvPr/>
        </p:nvPicPr>
        <p:blipFill>
          <a:blip r:embed="rId3">
            <a:alphaModFix/>
          </a:blip>
          <a:stretch>
            <a:fillRect/>
          </a:stretch>
        </p:blipFill>
        <p:spPr>
          <a:xfrm>
            <a:off x="727825" y="3442400"/>
            <a:ext cx="7686675" cy="25820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Shape 17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descr="Use Case Diagram.png" id="176" name="Shape 176"/>
          <p:cNvPicPr preferRelativeResize="0"/>
          <p:nvPr/>
        </p:nvPicPr>
        <p:blipFill>
          <a:blip r:embed="rId3">
            <a:alphaModFix/>
          </a:blip>
          <a:stretch>
            <a:fillRect/>
          </a:stretch>
        </p:blipFill>
        <p:spPr>
          <a:xfrm>
            <a:off x="2349575" y="1425600"/>
            <a:ext cx="4624650" cy="5127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3" name="Shape 183"/>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marR="0" rtl="0" algn="l">
              <a:spcBef>
                <a:spcPts val="2000"/>
              </a:spcBef>
              <a:spcAft>
                <a:spcPts val="0"/>
              </a:spcAft>
            </a:pPr>
            <a:r>
              <a:rPr lang="en-US"/>
              <a:t>MQL5 programs are Event Driven</a:t>
            </a:r>
          </a:p>
        </p:txBody>
      </p:sp>
      <p:pic>
        <p:nvPicPr>
          <p:cNvPr descr="System design.png" id="184" name="Shape 184"/>
          <p:cNvPicPr preferRelativeResize="0"/>
          <p:nvPr/>
        </p:nvPicPr>
        <p:blipFill>
          <a:blip r:embed="rId3">
            <a:alphaModFix/>
          </a:blip>
          <a:stretch>
            <a:fillRect/>
          </a:stretch>
        </p:blipFill>
        <p:spPr>
          <a:xfrm>
            <a:off x="1158698" y="2648773"/>
            <a:ext cx="6824950" cy="3290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Shape 19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Class diagram: Inheritance heirarchy and Associations.png" id="191" name="Shape 191"/>
          <p:cNvPicPr preferRelativeResize="0"/>
          <p:nvPr/>
        </p:nvPicPr>
        <p:blipFill>
          <a:blip r:embed="rId3">
            <a:alphaModFix/>
          </a:blip>
          <a:stretch>
            <a:fillRect/>
          </a:stretch>
        </p:blipFill>
        <p:spPr>
          <a:xfrm>
            <a:off x="1757050" y="1365874"/>
            <a:ext cx="5779100" cy="4622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Shape 19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8" name="Shape 19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AutoNum type="arabicPeriod"/>
            </a:pPr>
            <a:r>
              <a:rPr lang="en-US"/>
              <a:t>Implement Zone Recovery </a:t>
            </a:r>
          </a:p>
          <a:p>
            <a:pPr indent="-228600" lvl="0" marL="457200" rtl="0">
              <a:spcBef>
                <a:spcPts val="0"/>
              </a:spcBef>
              <a:buAutoNum type="arabicPeriod"/>
            </a:pPr>
            <a:r>
              <a:rPr lang="en-US"/>
              <a:t>Implement Entry Condition Check </a:t>
            </a:r>
          </a:p>
          <a:p>
            <a:pPr indent="-228600" lvl="0" marL="457200" rtl="0">
              <a:spcBef>
                <a:spcPts val="0"/>
              </a:spcBef>
              <a:buAutoNum type="arabicPeriod"/>
            </a:pPr>
            <a:r>
              <a:rPr lang="en-US"/>
              <a:t>Implement Exit Criteria </a:t>
            </a:r>
          </a:p>
          <a:p>
            <a:pPr indent="-228600" lvl="0" marL="457200" marR="0" rtl="0" algn="l">
              <a:spcBef>
                <a:spcPts val="2000"/>
              </a:spcBef>
              <a:spcAft>
                <a:spcPts val="0"/>
              </a:spcAft>
              <a:buAutoNum type="arabicPeriod"/>
            </a:pPr>
            <a:r>
              <a:rPr lang="en-US"/>
              <a:t>Implement Indicators for Heiken Ashi </a:t>
            </a:r>
          </a:p>
          <a:p>
            <a:pPr indent="-228600" lvl="0" marL="457200" marR="0" rtl="0" algn="l">
              <a:spcBef>
                <a:spcPts val="2000"/>
              </a:spcBef>
              <a:spcAft>
                <a:spcPts val="0"/>
              </a:spcAft>
              <a:buAutoNum type="arabicPeriod"/>
            </a:pPr>
            <a:r>
              <a:rPr lang="en-US"/>
              <a:t>Implement Indicators for MACD </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Shape 204"/>
          <p:cNvSpPr txBox="1"/>
          <p:nvPr>
            <p:ph type="title"/>
          </p:nvPr>
        </p:nvSpPr>
        <p:spPr>
          <a:xfrm>
            <a:off x="779462" y="4257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Implement Zone Recovery</a:t>
            </a:r>
          </a:p>
        </p:txBody>
      </p:sp>
      <p:sp>
        <p:nvSpPr>
          <p:cNvPr id="205" name="Shape 20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368300" lvl="0" marL="457200" marR="0" rtl="0" algn="l">
              <a:spcBef>
                <a:spcPts val="2000"/>
              </a:spcBef>
              <a:spcAft>
                <a:spcPts val="0"/>
              </a:spcAft>
              <a:buClr>
                <a:srgbClr val="001D4D"/>
              </a:buClr>
              <a:buSzPct val="100000"/>
              <a:buFont typeface="Trebuchet MS"/>
            </a:pPr>
            <a:r>
              <a:rPr lang="en-US"/>
              <a:t>As an expert adviser, I want to use the recovery zone so that I can open opposite trades and counter losses.</a:t>
            </a:r>
          </a:p>
          <a:p>
            <a:pPr indent="-228600" lvl="0" marL="457200" marR="0" rtl="0" algn="l">
              <a:spcBef>
                <a:spcPts val="2000"/>
              </a:spcBef>
              <a:spcAft>
                <a:spcPts val="0"/>
              </a:spcAft>
            </a:pPr>
            <a:r>
              <a:rPr lang="en-US"/>
              <a:t>Acceptance Criteria</a:t>
            </a:r>
          </a:p>
          <a:p>
            <a:pPr indent="-228600" lvl="1" marL="914400" marR="0" rtl="0" algn="l">
              <a:spcBef>
                <a:spcPts val="2000"/>
              </a:spcBef>
              <a:spcAft>
                <a:spcPts val="0"/>
              </a:spcAft>
            </a:pPr>
            <a:r>
              <a:rPr lang="en-US"/>
              <a:t>Given the market is expected to go up, when the market goes down past the recovery zone, then the adviser opens a short position.</a:t>
            </a:r>
          </a:p>
          <a:p>
            <a:pPr indent="-228600" lvl="1" marL="914400" rtl="0">
              <a:spcBef>
                <a:spcPts val="2000"/>
              </a:spcBef>
            </a:pPr>
            <a:r>
              <a:rPr lang="en-US"/>
              <a:t>Given the market is expected to go down, when the market goes up past the recovery zone, then the adviser opens a long position.</a:t>
            </a:r>
          </a:p>
          <a:p>
            <a:pPr indent="-228600" lvl="1" marL="914400" rtl="0">
              <a:spcBef>
                <a:spcPts val="2000"/>
              </a:spcBef>
            </a:pPr>
            <a:r>
              <a:rPr lang="en-US"/>
              <a:t>Given a target price, when market reaches the target, the adviser closes the entire position</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Shape 21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Implement Entry Condition Check </a:t>
            </a:r>
          </a:p>
        </p:txBody>
      </p:sp>
      <p:sp>
        <p:nvSpPr>
          <p:cNvPr id="212" name="Shape 212"/>
          <p:cNvSpPr txBox="1"/>
          <p:nvPr>
            <p:ph idx="1" type="body"/>
          </p:nvPr>
        </p:nvSpPr>
        <p:spPr>
          <a:xfrm>
            <a:off x="716887" y="14256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Heiken Ashi bar must be green</a:t>
            </a:r>
          </a:p>
          <a:p>
            <a:pPr indent="-228600" lvl="0" marL="457200" rtl="0">
              <a:spcBef>
                <a:spcPts val="0"/>
              </a:spcBef>
            </a:pPr>
            <a:r>
              <a:rPr lang="en-US"/>
              <a:t>Slope on EMA Trend must be positive</a:t>
            </a:r>
          </a:p>
          <a:p>
            <a:pPr indent="-228600" lvl="0" marL="457200" rtl="0">
              <a:spcBef>
                <a:spcPts val="0"/>
              </a:spcBef>
            </a:pPr>
            <a:r>
              <a:rPr lang="en-US"/>
              <a:t>Renko bar must be green validated by the MACD chart.</a:t>
            </a:r>
          </a:p>
        </p:txBody>
      </p:sp>
      <p:pic>
        <p:nvPicPr>
          <p:cNvPr descr="Enter Market" id="213" name="Shape 213"/>
          <p:cNvPicPr preferRelativeResize="0"/>
          <p:nvPr/>
        </p:nvPicPr>
        <p:blipFill>
          <a:blip r:embed="rId3">
            <a:alphaModFix/>
          </a:blip>
          <a:stretch>
            <a:fillRect/>
          </a:stretch>
        </p:blipFill>
        <p:spPr>
          <a:xfrm>
            <a:off x="1802823" y="2970573"/>
            <a:ext cx="5108800" cy="3557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