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2" name="Shape 22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3" name="Shape 22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2" name="Shape 23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3" name="Shape 23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1" name="Shape 24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2" name="Shape 24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Shape 24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0" name="Shape 25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51" name="Shape 25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Shape 2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7" name="Shape 2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58" name="Shape 25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Shape 2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64" name="Shape 2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65" name="Shape 265"/>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Shape 2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1" name="Shape 2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2" name="Shape 27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Shape 2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8" name="Shape 27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79" name="Shape 27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Shape 2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87" name="Shape 28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88" name="Shape 28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Shape 2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6" name="Shape 29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97" name="Shape 29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6" name="Shape 15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Shape 3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6" name="Shape 30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07" name="Shape 30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Shape 31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5" name="Shape 31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16" name="Shape 316"/>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Shape 3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22" name="Shape 32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323" name="Shape 323"/>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Shape 3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29" name="Shape 32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330" name="Shape 330"/>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Shape 33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36" name="Shape 33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37" name="Shape 33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Shape 34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4" name="Shape 34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45" name="Shape 34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Shape 3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52" name="Shape 3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53" name="Shape 353"/>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Shape 36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61" name="Shape 36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62" name="Shape 36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71" name="Shape 3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72" name="Shape 37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6" name="Shape 376"/>
        <p:cNvGrpSpPr/>
        <p:nvPr/>
      </p:nvGrpSpPr>
      <p:grpSpPr>
        <a:xfrm>
          <a:off x="0" y="0"/>
          <a:ext cx="0" cy="0"/>
          <a:chOff x="0" y="0"/>
          <a:chExt cx="0" cy="0"/>
        </a:xfrm>
      </p:grpSpPr>
      <p:sp>
        <p:nvSpPr>
          <p:cNvPr id="377" name="Shape 3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8" name="Shape 37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79" name="Shape 37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3" name="Shape 16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4" name="Shape 16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2" name="Shape 17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3" name="Shape 17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9" name="Shape 17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0" name="Shape 18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7" name="Shape 18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8" name="Shape 18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5" name="Shape 19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6" name="Shape 19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02" name="Shape 20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03" name="Shape 203"/>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3" name="Shape 21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4" name="Shape 21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1.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6.png"/><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5.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9.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8.jp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8.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7.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52.png"/><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3.png"/><Relationship Id="rId6" Type="http://schemas.openxmlformats.org/officeDocument/2006/relationships/image" Target="../media/image42.png"/><Relationship Id="rId7"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3.pn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1.png"/><Relationship Id="rId4" Type="http://schemas.openxmlformats.org/officeDocument/2006/relationships/image" Target="../media/image16.png"/><Relationship Id="rId5"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772662"/>
            <a:ext cx="8686800" cy="387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Clr>
                <a:srgbClr val="000000"/>
              </a:buClr>
              <a:buSzPct val="25000"/>
              <a:buFont typeface="Arial"/>
              <a:buNone/>
            </a:pPr>
            <a:r>
              <a:rPr lang="en-US"/>
              <a:t>Streamlining Community Service Process at FIU 1.0</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Ekaterina Gumnova and Kathryn Bello</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Allen Varela</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2017</a:t>
            </a:r>
          </a:p>
        </p:txBody>
      </p:sp>
      <p:pic>
        <p:nvPicPr>
          <p:cNvPr descr="image.png" id="152" name="Shape 152"/>
          <p:cNvPicPr preferRelativeResize="0"/>
          <p:nvPr/>
        </p:nvPicPr>
        <p:blipFill>
          <a:blip r:embed="rId3">
            <a:alphaModFix/>
          </a:blip>
          <a:stretch>
            <a:fillRect/>
          </a:stretch>
        </p:blipFill>
        <p:spPr>
          <a:xfrm>
            <a:off x="600199" y="5811949"/>
            <a:ext cx="1561899" cy="882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sp>
        <p:nvSpPr>
          <p:cNvPr id="225" name="Shape 225"/>
          <p:cNvSpPr txBox="1"/>
          <p:nvPr>
            <p:ph type="title"/>
          </p:nvPr>
        </p:nvSpPr>
        <p:spPr>
          <a:xfrm>
            <a:off x="619699" y="153350"/>
            <a:ext cx="82716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667 - Create Event</a:t>
            </a:r>
          </a:p>
        </p:txBody>
      </p:sp>
      <p:sp>
        <p:nvSpPr>
          <p:cNvPr id="226" name="Shape 226"/>
          <p:cNvSpPr txBox="1"/>
          <p:nvPr>
            <p:ph idx="1" type="body"/>
          </p:nvPr>
        </p:nvSpPr>
        <p:spPr>
          <a:xfrm>
            <a:off x="375050" y="1911875"/>
            <a:ext cx="4107900" cy="46605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rPr lang="en-US" sz="1800"/>
              <a:t>Acceptance Criteria:</a:t>
            </a:r>
          </a:p>
          <a:p>
            <a:pPr indent="0" lvl="0" marL="0" marR="0" rtl="0" algn="l">
              <a:lnSpc>
                <a:spcPct val="100000"/>
              </a:lnSpc>
              <a:spcBef>
                <a:spcPts val="0"/>
              </a:spcBef>
              <a:spcAft>
                <a:spcPts val="0"/>
              </a:spcAft>
              <a:buNone/>
            </a:pPr>
            <a:r>
              <a:t/>
            </a:r>
            <a:endParaRPr sz="1800"/>
          </a:p>
          <a:p>
            <a:pPr indent="-342900" lvl="0" marL="457200" marR="0" rtl="0" algn="l">
              <a:lnSpc>
                <a:spcPct val="100000"/>
              </a:lnSpc>
              <a:spcBef>
                <a:spcPts val="0"/>
              </a:spcBef>
              <a:spcAft>
                <a:spcPts val="0"/>
              </a:spcAft>
              <a:buSzPct val="100000"/>
            </a:pPr>
            <a:r>
              <a:rPr lang="en-US" sz="1800"/>
              <a:t>A User should be able to click “+” button and see the form to add event details.</a:t>
            </a:r>
          </a:p>
          <a:p>
            <a:pPr indent="-342900" lvl="0" marL="457200" marR="0" rtl="0" algn="l">
              <a:lnSpc>
                <a:spcPct val="100000"/>
              </a:lnSpc>
              <a:spcBef>
                <a:spcPts val="0"/>
              </a:spcBef>
              <a:spcAft>
                <a:spcPts val="0"/>
              </a:spcAft>
              <a:buSzPct val="100000"/>
            </a:pPr>
            <a:r>
              <a:rPr lang="en-US" sz="1800"/>
              <a:t>A User should be able to click “Back” at any time to cancel the use case.</a:t>
            </a:r>
          </a:p>
          <a:p>
            <a:pPr indent="-342900" lvl="0" marL="457200" marR="0" rtl="0" algn="l">
              <a:lnSpc>
                <a:spcPct val="100000"/>
              </a:lnSpc>
              <a:spcBef>
                <a:spcPts val="0"/>
              </a:spcBef>
              <a:spcAft>
                <a:spcPts val="0"/>
              </a:spcAft>
              <a:buSzPct val="100000"/>
            </a:pPr>
            <a:r>
              <a:rPr lang="en-US" sz="1800"/>
              <a:t>A User should be able to see and click on any of the buttons on the tab bar.</a:t>
            </a:r>
          </a:p>
          <a:p>
            <a:pPr indent="-342900" lvl="0" marL="457200" rtl="0">
              <a:spcBef>
                <a:spcPts val="0"/>
              </a:spcBef>
              <a:buSzPct val="100000"/>
            </a:pPr>
            <a:r>
              <a:rPr lang="en-US" sz="1800"/>
              <a:t>All fields for event details should contain placeholders to guide the User what information is expected.</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p:txBody>
      </p:sp>
      <p:sp>
        <p:nvSpPr>
          <p:cNvPr id="227" name="Shape 227"/>
          <p:cNvSpPr txBox="1"/>
          <p:nvPr/>
        </p:nvSpPr>
        <p:spPr>
          <a:xfrm>
            <a:off x="375050" y="1197950"/>
            <a:ext cx="8322600" cy="856800"/>
          </a:xfrm>
          <a:prstGeom prst="rect">
            <a:avLst/>
          </a:prstGeom>
          <a:noFill/>
          <a:ln>
            <a:noFill/>
          </a:ln>
        </p:spPr>
        <p:txBody>
          <a:bodyPr anchorCtr="0" anchor="t" bIns="91425" lIns="91425" rIns="91425" tIns="91425">
            <a:noAutofit/>
          </a:bodyPr>
          <a:lstStyle/>
          <a:p>
            <a:pPr lvl="0" rtl="0">
              <a:spcBef>
                <a:spcPts val="0"/>
              </a:spcBef>
              <a:buClr>
                <a:schemeClr val="dk1"/>
              </a:buClr>
              <a:buSzPct val="61111"/>
              <a:buFont typeface="Arial"/>
              <a:buNone/>
            </a:pPr>
            <a:r>
              <a:rPr lang="en-US" sz="1800">
                <a:solidFill>
                  <a:srgbClr val="001D4D"/>
                </a:solidFill>
                <a:latin typeface="Trebuchet MS"/>
                <a:ea typeface="Trebuchet MS"/>
                <a:cs typeface="Trebuchet MS"/>
                <a:sym typeface="Trebuchet MS"/>
              </a:rPr>
              <a:t>Create Event - As a user, I would like to be able to create a volunteering event so that it is added to the events network  and displayed in the events calendar.</a:t>
            </a:r>
          </a:p>
        </p:txBody>
      </p:sp>
      <p:pic>
        <p:nvPicPr>
          <p:cNvPr descr="IMG_5495.PNG" id="228" name="Shape 228"/>
          <p:cNvPicPr preferRelativeResize="0"/>
          <p:nvPr/>
        </p:nvPicPr>
        <p:blipFill>
          <a:blip r:embed="rId3">
            <a:alphaModFix/>
          </a:blip>
          <a:stretch>
            <a:fillRect/>
          </a:stretch>
        </p:blipFill>
        <p:spPr>
          <a:xfrm>
            <a:off x="7127120" y="3054875"/>
            <a:ext cx="1570550" cy="2793476"/>
          </a:xfrm>
          <a:prstGeom prst="rect">
            <a:avLst/>
          </a:prstGeom>
          <a:noFill/>
          <a:ln>
            <a:noFill/>
          </a:ln>
        </p:spPr>
      </p:pic>
      <p:pic>
        <p:nvPicPr>
          <p:cNvPr descr="IMG_5492.PNG" id="229" name="Shape 229"/>
          <p:cNvPicPr preferRelativeResize="0"/>
          <p:nvPr/>
        </p:nvPicPr>
        <p:blipFill>
          <a:blip r:embed="rId4">
            <a:alphaModFix/>
          </a:blip>
          <a:stretch>
            <a:fillRect/>
          </a:stretch>
        </p:blipFill>
        <p:spPr>
          <a:xfrm>
            <a:off x="5019774" y="2251225"/>
            <a:ext cx="1570550" cy="279346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sp>
        <p:nvSpPr>
          <p:cNvPr id="235" name="Shape 235"/>
          <p:cNvSpPr txBox="1"/>
          <p:nvPr>
            <p:ph type="title"/>
          </p:nvPr>
        </p:nvSpPr>
        <p:spPr>
          <a:xfrm>
            <a:off x="250025" y="153350"/>
            <a:ext cx="86412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667 - Create Event (cont’d)</a:t>
            </a:r>
          </a:p>
        </p:txBody>
      </p:sp>
      <p:sp>
        <p:nvSpPr>
          <p:cNvPr id="236" name="Shape 236"/>
          <p:cNvSpPr txBox="1"/>
          <p:nvPr>
            <p:ph idx="1" type="body"/>
          </p:nvPr>
        </p:nvSpPr>
        <p:spPr>
          <a:xfrm>
            <a:off x="250025" y="1449800"/>
            <a:ext cx="4268400" cy="4890300"/>
          </a:xfrm>
          <a:prstGeom prst="rect">
            <a:avLst/>
          </a:prstGeom>
          <a:noFill/>
          <a:ln>
            <a:noFill/>
          </a:ln>
        </p:spPr>
        <p:txBody>
          <a:bodyPr anchorCtr="0" anchor="t" bIns="45700" lIns="91425" rIns="91425" tIns="45700">
            <a:noAutofit/>
          </a:bodyPr>
          <a:lstStyle/>
          <a:p>
            <a:pPr indent="-342900" lvl="0" marL="457200" marR="0" rtl="0" algn="l">
              <a:lnSpc>
                <a:spcPct val="100000"/>
              </a:lnSpc>
              <a:spcBef>
                <a:spcPts val="0"/>
              </a:spcBef>
              <a:spcAft>
                <a:spcPts val="0"/>
              </a:spcAft>
              <a:buSzPct val="100000"/>
            </a:pPr>
            <a:r>
              <a:rPr lang="en-US" sz="1800"/>
              <a:t>A user should be able to select the start and end time of the event using the date picker and the end date cannot </a:t>
            </a:r>
            <a:r>
              <a:rPr lang="en-US" sz="1800"/>
              <a:t>precede</a:t>
            </a:r>
            <a:r>
              <a:rPr lang="en-US" sz="1800"/>
              <a:t> the start date.</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a:p>
            <a:pPr indent="-342900" lvl="0" marL="457200" marR="0" rtl="0" algn="l">
              <a:lnSpc>
                <a:spcPct val="100000"/>
              </a:lnSpc>
              <a:spcBef>
                <a:spcPts val="0"/>
              </a:spcBef>
              <a:spcAft>
                <a:spcPts val="0"/>
              </a:spcAft>
              <a:buSzPct val="100000"/>
            </a:pPr>
            <a:r>
              <a:rPr lang="en-US" sz="1800"/>
              <a:t>A user should be able to see all options available to categorize an event in the event category picker.</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a:p>
            <a:pPr indent="-342900" lvl="0" marL="457200" marR="0" rtl="0" algn="l">
              <a:lnSpc>
                <a:spcPct val="100000"/>
              </a:lnSpc>
              <a:spcBef>
                <a:spcPts val="0"/>
              </a:spcBef>
              <a:spcAft>
                <a:spcPts val="0"/>
              </a:spcAft>
              <a:buSzPct val="100000"/>
            </a:pPr>
            <a:r>
              <a:rPr lang="en-US" sz="1800"/>
              <a:t>A user should receive an alert if any of the fields are left blank specifying which field to complete.</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p:txBody>
      </p:sp>
      <p:pic>
        <p:nvPicPr>
          <p:cNvPr descr="IMG_5470.PNG" id="237" name="Shape 237"/>
          <p:cNvPicPr preferRelativeResize="0"/>
          <p:nvPr/>
        </p:nvPicPr>
        <p:blipFill>
          <a:blip r:embed="rId3">
            <a:alphaModFix/>
          </a:blip>
          <a:stretch>
            <a:fillRect/>
          </a:stretch>
        </p:blipFill>
        <p:spPr>
          <a:xfrm>
            <a:off x="4759975" y="1449800"/>
            <a:ext cx="1654950" cy="2943601"/>
          </a:xfrm>
          <a:prstGeom prst="rect">
            <a:avLst/>
          </a:prstGeom>
          <a:noFill/>
          <a:ln>
            <a:noFill/>
          </a:ln>
        </p:spPr>
      </p:pic>
      <p:pic>
        <p:nvPicPr>
          <p:cNvPr descr="IMG_5490.PNG" id="238" name="Shape 238"/>
          <p:cNvPicPr preferRelativeResize="0"/>
          <p:nvPr/>
        </p:nvPicPr>
        <p:blipFill>
          <a:blip r:embed="rId4">
            <a:alphaModFix/>
          </a:blip>
          <a:stretch>
            <a:fillRect/>
          </a:stretch>
        </p:blipFill>
        <p:spPr>
          <a:xfrm>
            <a:off x="6888800" y="2779075"/>
            <a:ext cx="1654950" cy="294359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ph type="title"/>
          </p:nvPr>
        </p:nvSpPr>
        <p:spPr>
          <a:xfrm>
            <a:off x="250025" y="153350"/>
            <a:ext cx="86412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667 - Create Event (cont’d)</a:t>
            </a:r>
          </a:p>
        </p:txBody>
      </p:sp>
      <p:sp>
        <p:nvSpPr>
          <p:cNvPr id="245" name="Shape 245"/>
          <p:cNvSpPr txBox="1"/>
          <p:nvPr>
            <p:ph idx="1" type="body"/>
          </p:nvPr>
        </p:nvSpPr>
        <p:spPr>
          <a:xfrm>
            <a:off x="250025" y="1449800"/>
            <a:ext cx="4268400" cy="4890300"/>
          </a:xfrm>
          <a:prstGeom prst="rect">
            <a:avLst/>
          </a:prstGeom>
          <a:noFill/>
          <a:ln>
            <a:noFill/>
          </a:ln>
        </p:spPr>
        <p:txBody>
          <a:bodyPr anchorCtr="0" anchor="t" bIns="45700" lIns="91425" rIns="91425" tIns="45700">
            <a:noAutofit/>
          </a:bodyPr>
          <a:lstStyle/>
          <a:p>
            <a:pPr indent="-342900" lvl="0" marL="457200" marR="0" rtl="0" algn="l">
              <a:lnSpc>
                <a:spcPct val="100000"/>
              </a:lnSpc>
              <a:spcBef>
                <a:spcPts val="0"/>
              </a:spcBef>
              <a:spcAft>
                <a:spcPts val="0"/>
              </a:spcAft>
              <a:buSzPct val="100000"/>
            </a:pPr>
            <a:r>
              <a:rPr lang="en-US" sz="1800"/>
              <a:t>A user should be able to click “Save” button in order to add the event to the calendar.</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a:p>
            <a:pPr indent="-342900" lvl="0" marL="457200" marR="0" rtl="0" algn="l">
              <a:lnSpc>
                <a:spcPct val="100000"/>
              </a:lnSpc>
              <a:spcBef>
                <a:spcPts val="0"/>
              </a:spcBef>
              <a:spcAft>
                <a:spcPts val="0"/>
              </a:spcAft>
              <a:buSzPct val="100000"/>
            </a:pPr>
            <a:r>
              <a:rPr lang="en-US" sz="1800"/>
              <a:t>A user should be notified if an event with the same date and on the same date is already added to the calendar.</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a:p>
            <a:pPr indent="-342900" lvl="0" marL="457200" marR="0" rtl="0" algn="l">
              <a:lnSpc>
                <a:spcPct val="100000"/>
              </a:lnSpc>
              <a:spcBef>
                <a:spcPts val="0"/>
              </a:spcBef>
              <a:spcAft>
                <a:spcPts val="0"/>
              </a:spcAft>
              <a:buSzPct val="100000"/>
            </a:pPr>
            <a:r>
              <a:rPr lang="en-US" sz="1800"/>
              <a:t>A user should be able to see the event in the event calendar once the event creation is completed.</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p:txBody>
      </p:sp>
      <p:pic>
        <p:nvPicPr>
          <p:cNvPr descr="IMG_5491.PNG" id="246" name="Shape 246"/>
          <p:cNvPicPr preferRelativeResize="0"/>
          <p:nvPr/>
        </p:nvPicPr>
        <p:blipFill>
          <a:blip r:embed="rId3">
            <a:alphaModFix/>
          </a:blip>
          <a:stretch>
            <a:fillRect/>
          </a:stretch>
        </p:blipFill>
        <p:spPr>
          <a:xfrm>
            <a:off x="4652975" y="1539100"/>
            <a:ext cx="1640600" cy="2918051"/>
          </a:xfrm>
          <a:prstGeom prst="rect">
            <a:avLst/>
          </a:prstGeom>
          <a:noFill/>
          <a:ln>
            <a:noFill/>
          </a:ln>
        </p:spPr>
      </p:pic>
      <p:pic>
        <p:nvPicPr>
          <p:cNvPr descr="FullSizeRender.jpg" id="247" name="Shape 247"/>
          <p:cNvPicPr preferRelativeResize="0"/>
          <p:nvPr/>
        </p:nvPicPr>
        <p:blipFill>
          <a:blip r:embed="rId4">
            <a:alphaModFix/>
          </a:blip>
          <a:stretch>
            <a:fillRect/>
          </a:stretch>
        </p:blipFill>
        <p:spPr>
          <a:xfrm>
            <a:off x="6819975" y="2860666"/>
            <a:ext cx="1640600" cy="291808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Shape 253"/>
          <p:cNvSpPr txBox="1"/>
          <p:nvPr/>
        </p:nvSpPr>
        <p:spPr>
          <a:xfrm>
            <a:off x="553625" y="375050"/>
            <a:ext cx="8072400" cy="785700"/>
          </a:xfrm>
          <a:prstGeom prst="rect">
            <a:avLst/>
          </a:prstGeom>
          <a:noFill/>
          <a:ln>
            <a:noFill/>
          </a:ln>
        </p:spPr>
        <p:txBody>
          <a:bodyPr anchorCtr="0" anchor="t" bIns="91425" lIns="91425" rIns="91425" tIns="91425">
            <a:noAutofit/>
          </a:bodyPr>
          <a:lstStyle/>
          <a:p>
            <a:pPr indent="-419100" lvl="0" marL="457200" rtl="0">
              <a:spcBef>
                <a:spcPts val="0"/>
              </a:spcBef>
              <a:buSzPct val="100000"/>
              <a:buChar char="●"/>
            </a:pPr>
            <a:r>
              <a:rPr lang="en-US" sz="3000"/>
              <a:t>Events calendar tree structure in Firebase</a:t>
            </a:r>
          </a:p>
          <a:p>
            <a:pPr lvl="0">
              <a:spcBef>
                <a:spcPts val="0"/>
              </a:spcBef>
              <a:buNone/>
            </a:pPr>
            <a:r>
              <a:t/>
            </a:r>
            <a:endParaRPr sz="3000"/>
          </a:p>
        </p:txBody>
      </p:sp>
      <p:pic>
        <p:nvPicPr>
          <p:cNvPr descr="Screen Shot 2017-07-19 at 1.38.52 AM.png" id="254" name="Shape 254"/>
          <p:cNvPicPr preferRelativeResize="0"/>
          <p:nvPr/>
        </p:nvPicPr>
        <p:blipFill>
          <a:blip r:embed="rId3">
            <a:alphaModFix/>
          </a:blip>
          <a:stretch>
            <a:fillRect/>
          </a:stretch>
        </p:blipFill>
        <p:spPr>
          <a:xfrm>
            <a:off x="1098975" y="1313175"/>
            <a:ext cx="5718874" cy="40625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sp>
        <p:nvSpPr>
          <p:cNvPr id="260" name="Shape 260"/>
          <p:cNvSpPr txBox="1"/>
          <p:nvPr/>
        </p:nvSpPr>
        <p:spPr>
          <a:xfrm>
            <a:off x="553625" y="375050"/>
            <a:ext cx="8072400" cy="785700"/>
          </a:xfrm>
          <a:prstGeom prst="rect">
            <a:avLst/>
          </a:prstGeom>
          <a:noFill/>
          <a:ln>
            <a:noFill/>
          </a:ln>
        </p:spPr>
        <p:txBody>
          <a:bodyPr anchorCtr="0" anchor="t" bIns="91425" lIns="91425" rIns="91425" tIns="91425">
            <a:noAutofit/>
          </a:bodyPr>
          <a:lstStyle/>
          <a:p>
            <a:pPr indent="-419100" lvl="0" marL="457200" rtl="0">
              <a:spcBef>
                <a:spcPts val="0"/>
              </a:spcBef>
              <a:buSzPct val="100000"/>
              <a:buChar char="●"/>
            </a:pPr>
            <a:r>
              <a:rPr lang="en-US" sz="3000"/>
              <a:t>Event details tree structure in Firebase</a:t>
            </a:r>
          </a:p>
          <a:p>
            <a:pPr lvl="0" rtl="0">
              <a:spcBef>
                <a:spcPts val="0"/>
              </a:spcBef>
              <a:buNone/>
            </a:pPr>
            <a:r>
              <a:t/>
            </a:r>
            <a:endParaRPr sz="3000"/>
          </a:p>
        </p:txBody>
      </p:sp>
      <p:pic>
        <p:nvPicPr>
          <p:cNvPr descr="Screen Shot 2017-07-19 at 1.39.09 AM.png" id="261" name="Shape 261"/>
          <p:cNvPicPr preferRelativeResize="0"/>
          <p:nvPr/>
        </p:nvPicPr>
        <p:blipFill>
          <a:blip r:embed="rId3">
            <a:alphaModFix/>
          </a:blip>
          <a:stretch>
            <a:fillRect/>
          </a:stretch>
        </p:blipFill>
        <p:spPr>
          <a:xfrm>
            <a:off x="1071525" y="1160740"/>
            <a:ext cx="7286650" cy="467535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 name="Shape 266"/>
        <p:cNvGrpSpPr/>
        <p:nvPr/>
      </p:nvGrpSpPr>
      <p:grpSpPr>
        <a:xfrm>
          <a:off x="0" y="0"/>
          <a:ext cx="0" cy="0"/>
          <a:chOff x="0" y="0"/>
          <a:chExt cx="0" cy="0"/>
        </a:xfrm>
      </p:grpSpPr>
      <p:sp>
        <p:nvSpPr>
          <p:cNvPr id="267" name="Shape 267"/>
          <p:cNvSpPr txBox="1"/>
          <p:nvPr/>
        </p:nvSpPr>
        <p:spPr>
          <a:xfrm>
            <a:off x="553625" y="375050"/>
            <a:ext cx="8072400" cy="785700"/>
          </a:xfrm>
          <a:prstGeom prst="rect">
            <a:avLst/>
          </a:prstGeom>
          <a:noFill/>
          <a:ln>
            <a:noFill/>
          </a:ln>
        </p:spPr>
        <p:txBody>
          <a:bodyPr anchorCtr="0" anchor="t" bIns="91425" lIns="91425" rIns="91425" tIns="91425">
            <a:noAutofit/>
          </a:bodyPr>
          <a:lstStyle/>
          <a:p>
            <a:pPr indent="-419100" lvl="0" marL="457200" rtl="0">
              <a:spcBef>
                <a:spcPts val="0"/>
              </a:spcBef>
              <a:buSzPct val="100000"/>
              <a:buChar char="●"/>
            </a:pPr>
            <a:r>
              <a:rPr lang="en-US" sz="3000"/>
              <a:t>Users</a:t>
            </a:r>
            <a:r>
              <a:rPr lang="en-US" sz="3000"/>
              <a:t> tree structure in Firebase</a:t>
            </a:r>
          </a:p>
          <a:p>
            <a:pPr lvl="0" rtl="0">
              <a:spcBef>
                <a:spcPts val="0"/>
              </a:spcBef>
              <a:buNone/>
            </a:pPr>
            <a:r>
              <a:t/>
            </a:r>
            <a:endParaRPr sz="3000"/>
          </a:p>
        </p:txBody>
      </p:sp>
      <p:pic>
        <p:nvPicPr>
          <p:cNvPr descr="Screen Shot 2017-07-19 at 1.39.31 AM.png" id="268" name="Shape 268"/>
          <p:cNvPicPr preferRelativeResize="0"/>
          <p:nvPr/>
        </p:nvPicPr>
        <p:blipFill>
          <a:blip r:embed="rId3">
            <a:alphaModFix/>
          </a:blip>
          <a:stretch>
            <a:fillRect/>
          </a:stretch>
        </p:blipFill>
        <p:spPr>
          <a:xfrm>
            <a:off x="1049125" y="1627699"/>
            <a:ext cx="7576899" cy="32836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Shape 274"/>
          <p:cNvSpPr txBox="1"/>
          <p:nvPr/>
        </p:nvSpPr>
        <p:spPr>
          <a:xfrm>
            <a:off x="571500" y="6212550"/>
            <a:ext cx="1303800" cy="395400"/>
          </a:xfrm>
          <a:prstGeom prst="rect">
            <a:avLst/>
          </a:prstGeom>
          <a:noFill/>
          <a:ln>
            <a:noFill/>
          </a:ln>
        </p:spPr>
        <p:txBody>
          <a:bodyPr anchorCtr="0" anchor="t" bIns="91425" lIns="91425" rIns="91425" tIns="91425">
            <a:noAutofit/>
          </a:bodyPr>
          <a:lstStyle/>
          <a:p>
            <a:pPr lvl="0">
              <a:spcBef>
                <a:spcPts val="0"/>
              </a:spcBef>
              <a:buNone/>
            </a:pPr>
            <a:r>
              <a:rPr b="1" lang="en-US"/>
              <a:t>ADD EVENT</a:t>
            </a:r>
          </a:p>
        </p:txBody>
      </p:sp>
      <p:pic>
        <p:nvPicPr>
          <p:cNvPr descr="Add Event Sequence Diagram - Page 1.png" id="275" name="Shape 275"/>
          <p:cNvPicPr preferRelativeResize="0"/>
          <p:nvPr/>
        </p:nvPicPr>
        <p:blipFill>
          <a:blip r:embed="rId3">
            <a:alphaModFix/>
          </a:blip>
          <a:stretch>
            <a:fillRect/>
          </a:stretch>
        </p:blipFill>
        <p:spPr>
          <a:xfrm>
            <a:off x="853625" y="154400"/>
            <a:ext cx="6963899" cy="605814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Shape 281"/>
          <p:cNvSpPr txBox="1"/>
          <p:nvPr>
            <p:ph type="title"/>
          </p:nvPr>
        </p:nvSpPr>
        <p:spPr>
          <a:xfrm>
            <a:off x="912150" y="160100"/>
            <a:ext cx="7319700" cy="12744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670/671 - View Event Details/Rsvp</a:t>
            </a:r>
            <a:r>
              <a:rPr lang="en-US"/>
              <a:t> to Event</a:t>
            </a:r>
          </a:p>
        </p:txBody>
      </p:sp>
      <p:pic>
        <p:nvPicPr>
          <p:cNvPr descr="IMG_5471.PNG" id="282" name="Shape 282"/>
          <p:cNvPicPr preferRelativeResize="0"/>
          <p:nvPr/>
        </p:nvPicPr>
        <p:blipFill>
          <a:blip r:embed="rId3">
            <a:alphaModFix/>
          </a:blip>
          <a:stretch>
            <a:fillRect/>
          </a:stretch>
        </p:blipFill>
        <p:spPr>
          <a:xfrm>
            <a:off x="330775" y="1434500"/>
            <a:ext cx="1563699" cy="2781349"/>
          </a:xfrm>
          <a:prstGeom prst="rect">
            <a:avLst/>
          </a:prstGeom>
          <a:noFill/>
          <a:ln>
            <a:noFill/>
          </a:ln>
        </p:spPr>
      </p:pic>
      <p:sp>
        <p:nvSpPr>
          <p:cNvPr id="283" name="Shape 283"/>
          <p:cNvSpPr txBox="1"/>
          <p:nvPr/>
        </p:nvSpPr>
        <p:spPr>
          <a:xfrm>
            <a:off x="3621775" y="1548175"/>
            <a:ext cx="5101200" cy="4207200"/>
          </a:xfrm>
          <a:prstGeom prst="rect">
            <a:avLst/>
          </a:prstGeom>
          <a:noFill/>
          <a:ln>
            <a:noFill/>
          </a:ln>
        </p:spPr>
        <p:txBody>
          <a:bodyPr anchorCtr="0" anchor="t" bIns="91425" lIns="91425" rIns="91425" tIns="91425">
            <a:noAutofit/>
          </a:bodyPr>
          <a:lstStyle/>
          <a:p>
            <a:pPr lvl="0" rtl="0">
              <a:spcBef>
                <a:spcPts val="0"/>
              </a:spcBef>
              <a:buNone/>
            </a:pPr>
            <a:r>
              <a:rPr b="1" lang="en-US" sz="1600">
                <a:solidFill>
                  <a:srgbClr val="001D4D"/>
                </a:solidFill>
                <a:latin typeface="Trebuchet MS"/>
                <a:ea typeface="Trebuchet MS"/>
                <a:cs typeface="Trebuchet MS"/>
                <a:sym typeface="Trebuchet MS"/>
              </a:rPr>
              <a:t>670 - As a user, I would like to view event details so that I can see if I am interested in that event.</a:t>
            </a:r>
          </a:p>
          <a:p>
            <a:pPr indent="-330200" lvl="0" marL="457200" rtl="0">
              <a:spcBef>
                <a:spcPts val="0"/>
              </a:spcBef>
              <a:buClr>
                <a:srgbClr val="001D4D"/>
              </a:buClr>
              <a:buSzPct val="100000"/>
              <a:buFont typeface="Noto Sans Symbols"/>
              <a:buChar char="●"/>
            </a:pPr>
            <a:r>
              <a:rPr lang="en-US" sz="1600">
                <a:solidFill>
                  <a:srgbClr val="001D4D"/>
                </a:solidFill>
                <a:latin typeface="Trebuchet MS"/>
                <a:ea typeface="Trebuchet MS"/>
                <a:cs typeface="Trebuchet MS"/>
                <a:sym typeface="Trebuchet MS"/>
              </a:rPr>
              <a:t>All event information should be displayed.</a:t>
            </a:r>
          </a:p>
          <a:p>
            <a:pPr indent="-330200" lvl="0" marL="457200" rtl="0">
              <a:spcBef>
                <a:spcPts val="0"/>
              </a:spcBef>
              <a:buClr>
                <a:srgbClr val="001D4D"/>
              </a:buClr>
              <a:buSzPct val="100000"/>
              <a:buFont typeface="Noto Sans Symbols"/>
              <a:buChar char="●"/>
            </a:pPr>
            <a:r>
              <a:rPr lang="en-US" sz="1600">
                <a:solidFill>
                  <a:srgbClr val="001D4D"/>
                </a:solidFill>
                <a:latin typeface="Trebuchet MS"/>
                <a:ea typeface="Trebuchet MS"/>
                <a:cs typeface="Trebuchet MS"/>
                <a:sym typeface="Trebuchet MS"/>
              </a:rPr>
              <a:t>There should be an Rsvp button (User Story 671).</a:t>
            </a:r>
          </a:p>
          <a:p>
            <a:pPr indent="-330200" lvl="0" marL="457200" rtl="0">
              <a:spcBef>
                <a:spcPts val="0"/>
              </a:spcBef>
              <a:buClr>
                <a:srgbClr val="001D4D"/>
              </a:buClr>
              <a:buSzPct val="100000"/>
              <a:buFont typeface="Trebuchet MS"/>
              <a:buChar char="●"/>
            </a:pPr>
            <a:r>
              <a:rPr lang="en-US" sz="1600">
                <a:solidFill>
                  <a:srgbClr val="001D4D"/>
                </a:solidFill>
                <a:latin typeface="Trebuchet MS"/>
                <a:ea typeface="Trebuchet MS"/>
                <a:cs typeface="Trebuchet MS"/>
                <a:sym typeface="Trebuchet MS"/>
              </a:rPr>
              <a:t>There should be a button for sharing on Facebook (User Story 675).</a:t>
            </a:r>
          </a:p>
          <a:p>
            <a:pPr lvl="0" rtl="0">
              <a:spcBef>
                <a:spcPts val="0"/>
              </a:spcBef>
              <a:buNone/>
            </a:pPr>
            <a:r>
              <a:t/>
            </a:r>
            <a:endParaRPr sz="1600">
              <a:solidFill>
                <a:srgbClr val="001D4D"/>
              </a:solidFill>
              <a:latin typeface="Trebuchet MS"/>
              <a:ea typeface="Trebuchet MS"/>
              <a:cs typeface="Trebuchet MS"/>
              <a:sym typeface="Trebuchet MS"/>
            </a:endParaRPr>
          </a:p>
          <a:p>
            <a:pPr lvl="0" rtl="0">
              <a:spcBef>
                <a:spcPts val="0"/>
              </a:spcBef>
              <a:buClr>
                <a:srgbClr val="000000"/>
              </a:buClr>
              <a:buSzPct val="68750"/>
              <a:buFont typeface="Arial"/>
              <a:buNone/>
            </a:pPr>
            <a:r>
              <a:rPr b="1" lang="en-US" sz="1600">
                <a:solidFill>
                  <a:srgbClr val="001D4D"/>
                </a:solidFill>
                <a:latin typeface="Trebuchet MS"/>
                <a:ea typeface="Trebuchet MS"/>
                <a:cs typeface="Trebuchet MS"/>
                <a:sym typeface="Trebuchet MS"/>
              </a:rPr>
              <a:t>671 - As a user, I would like to Rsvp to an event so that I can keep track of my volunteering activities.</a:t>
            </a:r>
          </a:p>
          <a:p>
            <a:pPr indent="-330200" lvl="0" marL="457200" rtl="0">
              <a:spcBef>
                <a:spcPts val="0"/>
              </a:spcBef>
              <a:buClr>
                <a:srgbClr val="001D4D"/>
              </a:buClr>
              <a:buSzPct val="100000"/>
              <a:buFont typeface="Noto Sans Symbols"/>
              <a:buChar char="●"/>
            </a:pPr>
            <a:r>
              <a:rPr lang="en-US" sz="1600">
                <a:solidFill>
                  <a:srgbClr val="001D4D"/>
                </a:solidFill>
                <a:latin typeface="Trebuchet MS"/>
                <a:ea typeface="Trebuchet MS"/>
                <a:cs typeface="Trebuchet MS"/>
                <a:sym typeface="Trebuchet MS"/>
              </a:rPr>
              <a:t>The user should receive a confirmation message when the button is selected.</a:t>
            </a:r>
          </a:p>
          <a:p>
            <a:pPr indent="-330200" lvl="0" marL="457200" rtl="0">
              <a:spcBef>
                <a:spcPts val="0"/>
              </a:spcBef>
              <a:buClr>
                <a:srgbClr val="001D4D"/>
              </a:buClr>
              <a:buSzPct val="100000"/>
              <a:buFont typeface="Trebuchet MS"/>
              <a:buChar char="●"/>
            </a:pPr>
            <a:r>
              <a:rPr lang="en-US" sz="1600">
                <a:solidFill>
                  <a:srgbClr val="001D4D"/>
                </a:solidFill>
                <a:latin typeface="Trebuchet MS"/>
                <a:ea typeface="Trebuchet MS"/>
                <a:cs typeface="Trebuchet MS"/>
                <a:sym typeface="Trebuchet MS"/>
              </a:rPr>
              <a:t>When the Rsvp button is selected, it should be updated to a Cancel button.</a:t>
            </a:r>
          </a:p>
          <a:p>
            <a:pPr indent="-330200" lvl="0" marL="457200" rtl="0">
              <a:spcBef>
                <a:spcPts val="0"/>
              </a:spcBef>
              <a:buClr>
                <a:srgbClr val="001D4D"/>
              </a:buClr>
              <a:buSzPct val="100000"/>
              <a:buFont typeface="Noto Sans Symbols"/>
              <a:buChar char="●"/>
            </a:pPr>
            <a:r>
              <a:rPr lang="en-US" sz="1600">
                <a:solidFill>
                  <a:srgbClr val="001D4D"/>
                </a:solidFill>
                <a:latin typeface="Trebuchet MS"/>
                <a:ea typeface="Trebuchet MS"/>
                <a:cs typeface="Trebuchet MS"/>
                <a:sym typeface="Trebuchet MS"/>
              </a:rPr>
              <a:t>The system should prompt the user for calendar access after Rsvp is selected (Adds event to user’s telephone’s calendar).</a:t>
            </a:r>
          </a:p>
          <a:p>
            <a:pPr lvl="0" rtl="0">
              <a:spcBef>
                <a:spcPts val="0"/>
              </a:spcBef>
              <a:buNone/>
            </a:pPr>
            <a:r>
              <a:t/>
            </a:r>
            <a:endParaRPr b="1" sz="1600">
              <a:solidFill>
                <a:srgbClr val="001D4D"/>
              </a:solidFill>
              <a:latin typeface="Trebuchet MS"/>
              <a:ea typeface="Trebuchet MS"/>
              <a:cs typeface="Trebuchet MS"/>
              <a:sym typeface="Trebuchet MS"/>
            </a:endParaRPr>
          </a:p>
        </p:txBody>
      </p:sp>
      <p:pic>
        <p:nvPicPr>
          <p:cNvPr descr="IMG_5505.png" id="284" name="Shape 284"/>
          <p:cNvPicPr preferRelativeResize="0"/>
          <p:nvPr/>
        </p:nvPicPr>
        <p:blipFill>
          <a:blip r:embed="rId4">
            <a:alphaModFix/>
          </a:blip>
          <a:stretch>
            <a:fillRect/>
          </a:stretch>
        </p:blipFill>
        <p:spPr>
          <a:xfrm>
            <a:off x="1968101" y="3116750"/>
            <a:ext cx="1580049" cy="28129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Shape 290"/>
          <p:cNvSpPr txBox="1"/>
          <p:nvPr>
            <p:ph type="title"/>
          </p:nvPr>
        </p:nvSpPr>
        <p:spPr>
          <a:xfrm>
            <a:off x="916200" y="337825"/>
            <a:ext cx="7311600" cy="11721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User Story 670/671 - View Event Details/Rsvp to Event</a:t>
            </a:r>
          </a:p>
        </p:txBody>
      </p:sp>
      <p:pic>
        <p:nvPicPr>
          <p:cNvPr descr="Screen Shot 2017-07-19 at 11.46.22 AM.png" id="291" name="Shape 291"/>
          <p:cNvPicPr preferRelativeResize="0"/>
          <p:nvPr/>
        </p:nvPicPr>
        <p:blipFill>
          <a:blip r:embed="rId3">
            <a:alphaModFix/>
          </a:blip>
          <a:stretch>
            <a:fillRect/>
          </a:stretch>
        </p:blipFill>
        <p:spPr>
          <a:xfrm>
            <a:off x="404700" y="5005200"/>
            <a:ext cx="3567449" cy="1391499"/>
          </a:xfrm>
          <a:prstGeom prst="rect">
            <a:avLst/>
          </a:prstGeom>
          <a:noFill/>
          <a:ln>
            <a:noFill/>
          </a:ln>
        </p:spPr>
      </p:pic>
      <p:sp>
        <p:nvSpPr>
          <p:cNvPr id="292" name="Shape 292"/>
          <p:cNvSpPr txBox="1"/>
          <p:nvPr/>
        </p:nvSpPr>
        <p:spPr>
          <a:xfrm>
            <a:off x="4111000" y="5360000"/>
            <a:ext cx="3567300" cy="681900"/>
          </a:xfrm>
          <a:prstGeom prst="rect">
            <a:avLst/>
          </a:prstGeom>
          <a:noFill/>
          <a:ln>
            <a:noFill/>
          </a:ln>
        </p:spPr>
        <p:txBody>
          <a:bodyPr anchorCtr="0" anchor="t" bIns="91425" lIns="91425" rIns="91425" tIns="91425">
            <a:noAutofit/>
          </a:bodyPr>
          <a:lstStyle/>
          <a:p>
            <a:pPr lvl="0">
              <a:spcBef>
                <a:spcPts val="0"/>
              </a:spcBef>
              <a:buNone/>
            </a:pPr>
            <a:r>
              <a:rPr b="1" lang="en-US"/>
              <a:t>Users tree structure in Firebase with node for rsvp-list.</a:t>
            </a:r>
          </a:p>
        </p:txBody>
      </p:sp>
      <p:pic>
        <p:nvPicPr>
          <p:cNvPr descr="System Sequence Diagram - Page 1.png" id="293" name="Shape 293"/>
          <p:cNvPicPr preferRelativeResize="0"/>
          <p:nvPr/>
        </p:nvPicPr>
        <p:blipFill>
          <a:blip r:embed="rId4">
            <a:alphaModFix/>
          </a:blip>
          <a:stretch>
            <a:fillRect/>
          </a:stretch>
        </p:blipFill>
        <p:spPr>
          <a:xfrm>
            <a:off x="1262975" y="1280400"/>
            <a:ext cx="6964825" cy="37247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Shape 299"/>
          <p:cNvSpPr txBox="1"/>
          <p:nvPr>
            <p:ph type="title"/>
          </p:nvPr>
        </p:nvSpPr>
        <p:spPr>
          <a:xfrm>
            <a:off x="568700" y="349800"/>
            <a:ext cx="84681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677/673/674 - View Map/Event Info/Filter Map Results</a:t>
            </a:r>
          </a:p>
        </p:txBody>
      </p:sp>
      <p:sp>
        <p:nvSpPr>
          <p:cNvPr id="300" name="Shape 300"/>
          <p:cNvSpPr txBox="1"/>
          <p:nvPr>
            <p:ph idx="1" type="body"/>
          </p:nvPr>
        </p:nvSpPr>
        <p:spPr>
          <a:xfrm>
            <a:off x="410700" y="2553925"/>
            <a:ext cx="4107900" cy="40542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rPr lang="en-US" sz="1800"/>
              <a:t>Acceptance Criteria:</a:t>
            </a:r>
          </a:p>
          <a:p>
            <a:pPr indent="0" lvl="0" marL="0" marR="0" rtl="0" algn="l">
              <a:lnSpc>
                <a:spcPct val="100000"/>
              </a:lnSpc>
              <a:spcBef>
                <a:spcPts val="0"/>
              </a:spcBef>
              <a:spcAft>
                <a:spcPts val="0"/>
              </a:spcAft>
              <a:buNone/>
            </a:pPr>
            <a:r>
              <a:t/>
            </a:r>
            <a:endParaRPr sz="1800"/>
          </a:p>
          <a:p>
            <a:pPr indent="-342900" lvl="0" marL="457200" marR="0" rtl="0" algn="l">
              <a:lnSpc>
                <a:spcPct val="100000"/>
              </a:lnSpc>
              <a:spcBef>
                <a:spcPts val="0"/>
              </a:spcBef>
              <a:spcAft>
                <a:spcPts val="0"/>
              </a:spcAft>
              <a:buSzPct val="100000"/>
            </a:pPr>
            <a:r>
              <a:rPr lang="en-US" sz="1800"/>
              <a:t>A User should be able to click Map button  at the bottom bar at any moment in the application run and view the map centered at his current location with all the event locations pinned to the map.</a:t>
            </a:r>
          </a:p>
          <a:p>
            <a:pPr indent="-342900" lvl="0" marL="457200" marR="0" rtl="0" algn="l">
              <a:lnSpc>
                <a:spcPct val="100000"/>
              </a:lnSpc>
              <a:spcBef>
                <a:spcPts val="0"/>
              </a:spcBef>
              <a:spcAft>
                <a:spcPts val="0"/>
              </a:spcAft>
              <a:buSzPct val="100000"/>
            </a:pPr>
            <a:r>
              <a:rPr lang="en-US" sz="1800"/>
              <a:t>A User should see a search bar on top of the screen to be able to select a date and only display events that occur on a that date.</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p:txBody>
      </p:sp>
      <p:sp>
        <p:nvSpPr>
          <p:cNvPr id="301" name="Shape 301"/>
          <p:cNvSpPr txBox="1"/>
          <p:nvPr/>
        </p:nvSpPr>
        <p:spPr>
          <a:xfrm>
            <a:off x="568700" y="1509325"/>
            <a:ext cx="8322600" cy="1044600"/>
          </a:xfrm>
          <a:prstGeom prst="rect">
            <a:avLst/>
          </a:prstGeom>
          <a:noFill/>
          <a:ln>
            <a:noFill/>
          </a:ln>
        </p:spPr>
        <p:txBody>
          <a:bodyPr anchorCtr="0" anchor="t" bIns="91425" lIns="91425" rIns="91425" tIns="91425">
            <a:noAutofit/>
          </a:bodyPr>
          <a:lstStyle/>
          <a:p>
            <a:pPr lvl="0" rtl="0">
              <a:spcBef>
                <a:spcPts val="0"/>
              </a:spcBef>
              <a:buNone/>
            </a:pPr>
            <a:r>
              <a:rPr lang="en-US" sz="1800">
                <a:solidFill>
                  <a:srgbClr val="001D4D"/>
                </a:solidFill>
                <a:latin typeface="Trebuchet MS"/>
                <a:ea typeface="Trebuchet MS"/>
                <a:cs typeface="Trebuchet MS"/>
                <a:sym typeface="Trebuchet MS"/>
              </a:rPr>
              <a:t>Create Event - As a user, I would like to be able to view a map that pins all the events on the map and shows event name and date when I click on the pin so that I can see their location relative to my current location.</a:t>
            </a:r>
          </a:p>
        </p:txBody>
      </p:sp>
      <p:pic>
        <p:nvPicPr>
          <p:cNvPr descr="FullSizeRender-2.jpg" id="302" name="Shape 302"/>
          <p:cNvPicPr preferRelativeResize="0"/>
          <p:nvPr/>
        </p:nvPicPr>
        <p:blipFill>
          <a:blip r:embed="rId3">
            <a:alphaModFix/>
          </a:blip>
          <a:stretch>
            <a:fillRect/>
          </a:stretch>
        </p:blipFill>
        <p:spPr>
          <a:xfrm>
            <a:off x="4618650" y="2553925"/>
            <a:ext cx="1636650" cy="2911051"/>
          </a:xfrm>
          <a:prstGeom prst="rect">
            <a:avLst/>
          </a:prstGeom>
          <a:noFill/>
          <a:ln>
            <a:noFill/>
          </a:ln>
        </p:spPr>
      </p:pic>
      <p:pic>
        <p:nvPicPr>
          <p:cNvPr descr="IMG_5474.PNG" id="303" name="Shape 303"/>
          <p:cNvPicPr preferRelativeResize="0"/>
          <p:nvPr/>
        </p:nvPicPr>
        <p:blipFill>
          <a:blip r:embed="rId4">
            <a:alphaModFix/>
          </a:blip>
          <a:stretch>
            <a:fillRect/>
          </a:stretch>
        </p:blipFill>
        <p:spPr>
          <a:xfrm>
            <a:off x="6819700" y="3018275"/>
            <a:ext cx="1636650" cy="291107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Shape 158"/>
          <p:cNvSpPr txBox="1"/>
          <p:nvPr>
            <p:ph type="title"/>
          </p:nvPr>
        </p:nvSpPr>
        <p:spPr>
          <a:xfrm>
            <a:off x="628750" y="371625"/>
            <a:ext cx="7583400" cy="6822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9" name="Shape 159"/>
          <p:cNvSpPr txBox="1"/>
          <p:nvPr/>
        </p:nvSpPr>
        <p:spPr>
          <a:xfrm>
            <a:off x="341000" y="1053825"/>
            <a:ext cx="4262100" cy="5205300"/>
          </a:xfrm>
          <a:prstGeom prst="rect">
            <a:avLst/>
          </a:prstGeom>
          <a:noFill/>
          <a:ln>
            <a:noFill/>
          </a:ln>
        </p:spPr>
        <p:txBody>
          <a:bodyPr anchorCtr="0" anchor="t" bIns="91425" lIns="91425" rIns="91425" tIns="91425">
            <a:noAutofit/>
          </a:bodyPr>
          <a:lstStyle/>
          <a:p>
            <a:pPr indent="-342900" lvl="0" marL="457200" rtl="0">
              <a:lnSpc>
                <a:spcPct val="115000"/>
              </a:lnSpc>
              <a:spcBef>
                <a:spcPts val="0"/>
              </a:spcBef>
              <a:buClr>
                <a:srgbClr val="001D4D"/>
              </a:buClr>
              <a:buSzPct val="100000"/>
              <a:buFont typeface="Trebuchet MS"/>
              <a:buChar char="●"/>
            </a:pPr>
            <a:r>
              <a:rPr lang="en-US" sz="1800">
                <a:solidFill>
                  <a:srgbClr val="001D4D"/>
                </a:solidFill>
                <a:latin typeface="Trebuchet MS"/>
                <a:ea typeface="Trebuchet MS"/>
                <a:cs typeface="Trebuchet MS"/>
                <a:sym typeface="Trebuchet MS"/>
              </a:rPr>
              <a:t>Product owners requested a more efficient way to find and keep track of community service events available to Honors College students.</a:t>
            </a:r>
          </a:p>
          <a:p>
            <a:pPr indent="-342900" lvl="0" marL="457200" rtl="0">
              <a:lnSpc>
                <a:spcPct val="115000"/>
              </a:lnSpc>
              <a:spcBef>
                <a:spcPts val="0"/>
              </a:spcBef>
              <a:buClr>
                <a:srgbClr val="001D4D"/>
              </a:buClr>
              <a:buSzPct val="100000"/>
              <a:buChar char="●"/>
            </a:pPr>
            <a:r>
              <a:rPr lang="en-US" sz="1800">
                <a:solidFill>
                  <a:srgbClr val="001D4D"/>
                </a:solidFill>
                <a:latin typeface="Trebuchet MS"/>
                <a:ea typeface="Trebuchet MS"/>
                <a:cs typeface="Trebuchet MS"/>
                <a:sym typeface="Trebuchet MS"/>
              </a:rPr>
              <a:t>This mission was expanded to members outside of the FIU community because there is </a:t>
            </a:r>
            <a:r>
              <a:rPr b="1" lang="en-US" sz="1800">
                <a:solidFill>
                  <a:srgbClr val="001D4D"/>
                </a:solidFill>
                <a:latin typeface="Trebuchet MS"/>
                <a:ea typeface="Trebuchet MS"/>
                <a:cs typeface="Trebuchet MS"/>
                <a:sym typeface="Trebuchet MS"/>
              </a:rPr>
              <a:t>no centralized place to view volunteering events</a:t>
            </a:r>
            <a:r>
              <a:rPr lang="en-US" sz="1800">
                <a:solidFill>
                  <a:srgbClr val="001D4D"/>
                </a:solidFill>
                <a:latin typeface="Trebuchet MS"/>
                <a:ea typeface="Trebuchet MS"/>
                <a:cs typeface="Trebuchet MS"/>
                <a:sym typeface="Trebuchet MS"/>
              </a:rPr>
              <a:t>.</a:t>
            </a:r>
          </a:p>
          <a:p>
            <a:pPr indent="-342900" lvl="0" marL="457200" rtl="0">
              <a:lnSpc>
                <a:spcPct val="115000"/>
              </a:lnSpc>
              <a:spcBef>
                <a:spcPts val="0"/>
              </a:spcBef>
              <a:buClr>
                <a:srgbClr val="001D4D"/>
              </a:buClr>
              <a:buSzPct val="100000"/>
              <a:buChar char="●"/>
            </a:pPr>
            <a:r>
              <a:rPr lang="en-US" sz="1800">
                <a:solidFill>
                  <a:srgbClr val="001D4D"/>
                </a:solidFill>
                <a:latin typeface="Trebuchet MS"/>
                <a:ea typeface="Trebuchet MS"/>
                <a:cs typeface="Trebuchet MS"/>
                <a:sym typeface="Trebuchet MS"/>
              </a:rPr>
              <a:t>Current mobile applications for volunteering </a:t>
            </a:r>
            <a:r>
              <a:rPr b="1" lang="en-US" sz="1800">
                <a:solidFill>
                  <a:srgbClr val="001D4D"/>
                </a:solidFill>
                <a:latin typeface="Trebuchet MS"/>
                <a:ea typeface="Trebuchet MS"/>
                <a:cs typeface="Trebuchet MS"/>
                <a:sym typeface="Trebuchet MS"/>
              </a:rPr>
              <a:t>are not intuitive for users.</a:t>
            </a:r>
          </a:p>
          <a:p>
            <a:pPr indent="-342900" lvl="0" marL="457200" rtl="0">
              <a:lnSpc>
                <a:spcPct val="115000"/>
              </a:lnSpc>
              <a:spcBef>
                <a:spcPts val="0"/>
              </a:spcBef>
              <a:buClr>
                <a:srgbClr val="001D4D"/>
              </a:buClr>
              <a:buSzPct val="100000"/>
              <a:buChar char="●"/>
            </a:pPr>
            <a:r>
              <a:rPr lang="en-US" sz="1800">
                <a:solidFill>
                  <a:srgbClr val="001D4D"/>
                </a:solidFill>
                <a:latin typeface="Trebuchet MS"/>
                <a:ea typeface="Trebuchet MS"/>
                <a:cs typeface="Trebuchet MS"/>
                <a:sym typeface="Trebuchet MS"/>
              </a:rPr>
              <a:t>These applications do not have </a:t>
            </a:r>
            <a:r>
              <a:rPr b="1" lang="en-US" sz="1800">
                <a:solidFill>
                  <a:srgbClr val="001D4D"/>
                </a:solidFill>
                <a:latin typeface="Trebuchet MS"/>
                <a:ea typeface="Trebuchet MS"/>
                <a:cs typeface="Trebuchet MS"/>
                <a:sym typeface="Trebuchet MS"/>
              </a:rPr>
              <a:t>standardized requirements for event registration.</a:t>
            </a:r>
          </a:p>
          <a:p>
            <a:pPr lvl="0" rtl="0">
              <a:lnSpc>
                <a:spcPct val="115000"/>
              </a:lnSpc>
              <a:spcBef>
                <a:spcPts val="0"/>
              </a:spcBef>
              <a:buNone/>
            </a:pPr>
            <a:r>
              <a:t/>
            </a:r>
            <a:endParaRPr sz="1800">
              <a:solidFill>
                <a:srgbClr val="001D4D"/>
              </a:solidFill>
              <a:latin typeface="Trebuchet MS"/>
              <a:ea typeface="Trebuchet MS"/>
              <a:cs typeface="Trebuchet MS"/>
              <a:sym typeface="Trebuchet MS"/>
            </a:endParaRPr>
          </a:p>
          <a:p>
            <a:pPr lvl="0">
              <a:spcBef>
                <a:spcPts val="0"/>
              </a:spcBef>
              <a:buNone/>
            </a:pPr>
            <a:r>
              <a:t/>
            </a:r>
            <a:endParaRPr sz="1800">
              <a:solidFill>
                <a:srgbClr val="001D4D"/>
              </a:solidFill>
              <a:latin typeface="Trebuchet MS"/>
              <a:ea typeface="Trebuchet MS"/>
              <a:cs typeface="Trebuchet MS"/>
              <a:sym typeface="Trebuchet MS"/>
            </a:endParaRPr>
          </a:p>
        </p:txBody>
      </p:sp>
      <p:pic>
        <p:nvPicPr>
          <p:cNvPr descr="addEvent.gif" id="160" name="Shape 160"/>
          <p:cNvPicPr preferRelativeResize="0"/>
          <p:nvPr/>
        </p:nvPicPr>
        <p:blipFill>
          <a:blip r:embed="rId3">
            <a:alphaModFix/>
          </a:blip>
          <a:stretch>
            <a:fillRect/>
          </a:stretch>
        </p:blipFill>
        <p:spPr>
          <a:xfrm>
            <a:off x="5361724" y="1171450"/>
            <a:ext cx="2532275" cy="45151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Shape 309"/>
          <p:cNvSpPr txBox="1"/>
          <p:nvPr>
            <p:ph type="title"/>
          </p:nvPr>
        </p:nvSpPr>
        <p:spPr>
          <a:xfrm>
            <a:off x="568700" y="349800"/>
            <a:ext cx="8468100" cy="17397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677/673/674 - View Map/Event Info/Filter Map Results (Contin’d)</a:t>
            </a:r>
          </a:p>
        </p:txBody>
      </p:sp>
      <p:sp>
        <p:nvSpPr>
          <p:cNvPr id="310" name="Shape 310"/>
          <p:cNvSpPr txBox="1"/>
          <p:nvPr>
            <p:ph idx="1" type="body"/>
          </p:nvPr>
        </p:nvSpPr>
        <p:spPr>
          <a:xfrm>
            <a:off x="374975" y="2062700"/>
            <a:ext cx="4107900" cy="4929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rPr lang="en-US" sz="1800"/>
              <a:t>Acceptance Criteria:</a:t>
            </a:r>
          </a:p>
          <a:p>
            <a:pPr indent="0" lvl="0" marL="0" marR="0" rtl="0" algn="l">
              <a:lnSpc>
                <a:spcPct val="100000"/>
              </a:lnSpc>
              <a:spcBef>
                <a:spcPts val="0"/>
              </a:spcBef>
              <a:spcAft>
                <a:spcPts val="0"/>
              </a:spcAft>
              <a:buNone/>
            </a:pPr>
            <a:r>
              <a:t/>
            </a:r>
            <a:endParaRPr sz="1800"/>
          </a:p>
          <a:p>
            <a:pPr indent="-342900" lvl="0" marL="457200" marR="0" rtl="0" algn="l">
              <a:lnSpc>
                <a:spcPct val="100000"/>
              </a:lnSpc>
              <a:spcBef>
                <a:spcPts val="0"/>
              </a:spcBef>
              <a:spcAft>
                <a:spcPts val="0"/>
              </a:spcAft>
              <a:buSzPct val="100000"/>
            </a:pPr>
            <a:r>
              <a:rPr lang="en-US" sz="1800"/>
              <a:t>A User should be able to click on the pin and see event name and date.</a:t>
            </a:r>
          </a:p>
          <a:p>
            <a:pPr indent="-342900" lvl="0" marL="457200" marR="0" rtl="0" algn="l">
              <a:lnSpc>
                <a:spcPct val="100000"/>
              </a:lnSpc>
              <a:spcBef>
                <a:spcPts val="0"/>
              </a:spcBef>
              <a:spcAft>
                <a:spcPts val="0"/>
              </a:spcAft>
              <a:buSzPct val="100000"/>
            </a:pPr>
            <a:r>
              <a:rPr lang="en-US" sz="1800"/>
              <a:t>When a user clicks on the search bar he should see a date picker that allows him to select a date.</a:t>
            </a:r>
          </a:p>
          <a:p>
            <a:pPr indent="-342900" lvl="0" marL="457200" marR="0" rtl="0" algn="l">
              <a:lnSpc>
                <a:spcPct val="100000"/>
              </a:lnSpc>
              <a:spcBef>
                <a:spcPts val="0"/>
              </a:spcBef>
              <a:spcAft>
                <a:spcPts val="0"/>
              </a:spcAft>
              <a:buSzPct val="100000"/>
            </a:pPr>
            <a:r>
              <a:rPr lang="en-US" sz="1800"/>
              <a:t>When a user picks a date and clicks “Map” button he should see only events for that date pinned on the map.</a:t>
            </a:r>
          </a:p>
          <a:p>
            <a:pPr indent="-342900" lvl="0" marL="457200" marR="0" rtl="0" algn="l">
              <a:lnSpc>
                <a:spcPct val="100000"/>
              </a:lnSpc>
              <a:spcBef>
                <a:spcPts val="0"/>
              </a:spcBef>
              <a:spcAft>
                <a:spcPts val="0"/>
              </a:spcAft>
              <a:buSzPct val="100000"/>
            </a:pPr>
            <a:r>
              <a:rPr lang="en-US" sz="1800"/>
              <a:t>A User should be able to dismiss the date picker by clicking the “Cancel” button.</a:t>
            </a: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p:txBody>
      </p:sp>
      <p:pic>
        <p:nvPicPr>
          <p:cNvPr descr="IMG_5502.PNG" id="311" name="Shape 311"/>
          <p:cNvPicPr preferRelativeResize="0"/>
          <p:nvPr/>
        </p:nvPicPr>
        <p:blipFill>
          <a:blip r:embed="rId3">
            <a:alphaModFix/>
          </a:blip>
          <a:stretch>
            <a:fillRect/>
          </a:stretch>
        </p:blipFill>
        <p:spPr>
          <a:xfrm>
            <a:off x="7164924" y="3107524"/>
            <a:ext cx="1596525" cy="2839649"/>
          </a:xfrm>
          <a:prstGeom prst="rect">
            <a:avLst/>
          </a:prstGeom>
          <a:noFill/>
          <a:ln>
            <a:noFill/>
          </a:ln>
        </p:spPr>
      </p:pic>
      <p:pic>
        <p:nvPicPr>
          <p:cNvPr descr="IMG_5475.PNG" id="312" name="Shape 312"/>
          <p:cNvPicPr preferRelativeResize="0"/>
          <p:nvPr/>
        </p:nvPicPr>
        <p:blipFill>
          <a:blip r:embed="rId4">
            <a:alphaModFix/>
          </a:blip>
          <a:stretch>
            <a:fillRect/>
          </a:stretch>
        </p:blipFill>
        <p:spPr>
          <a:xfrm>
            <a:off x="5025638" y="2062706"/>
            <a:ext cx="1596524" cy="283974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Shape 318"/>
          <p:cNvSpPr txBox="1"/>
          <p:nvPr/>
        </p:nvSpPr>
        <p:spPr>
          <a:xfrm>
            <a:off x="250050" y="6232900"/>
            <a:ext cx="1768200" cy="446400"/>
          </a:xfrm>
          <a:prstGeom prst="rect">
            <a:avLst/>
          </a:prstGeom>
          <a:noFill/>
          <a:ln>
            <a:noFill/>
          </a:ln>
        </p:spPr>
        <p:txBody>
          <a:bodyPr anchorCtr="0" anchor="t" bIns="91425" lIns="91425" rIns="91425" tIns="91425">
            <a:noAutofit/>
          </a:bodyPr>
          <a:lstStyle/>
          <a:p>
            <a:pPr lvl="0">
              <a:spcBef>
                <a:spcPts val="0"/>
              </a:spcBef>
              <a:buNone/>
            </a:pPr>
            <a:r>
              <a:rPr b="1" lang="en-US"/>
              <a:t>VIEW EVENT MAP</a:t>
            </a:r>
          </a:p>
        </p:txBody>
      </p:sp>
      <p:pic>
        <p:nvPicPr>
          <p:cNvPr descr="Display Map - Page 1-2.png" id="319" name="Shape 319"/>
          <p:cNvPicPr preferRelativeResize="0"/>
          <p:nvPr/>
        </p:nvPicPr>
        <p:blipFill>
          <a:blip r:embed="rId3">
            <a:alphaModFix/>
          </a:blip>
          <a:stretch>
            <a:fillRect/>
          </a:stretch>
        </p:blipFill>
        <p:spPr>
          <a:xfrm>
            <a:off x="152400" y="581025"/>
            <a:ext cx="8839201" cy="502666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Shape 325"/>
          <p:cNvSpPr txBox="1"/>
          <p:nvPr/>
        </p:nvSpPr>
        <p:spPr>
          <a:xfrm>
            <a:off x="250050" y="6232900"/>
            <a:ext cx="5947200" cy="446400"/>
          </a:xfrm>
          <a:prstGeom prst="rect">
            <a:avLst/>
          </a:prstGeom>
          <a:noFill/>
          <a:ln>
            <a:noFill/>
          </a:ln>
        </p:spPr>
        <p:txBody>
          <a:bodyPr anchorCtr="0" anchor="t" bIns="91425" lIns="91425" rIns="91425" tIns="91425">
            <a:noAutofit/>
          </a:bodyPr>
          <a:lstStyle/>
          <a:p>
            <a:pPr lvl="0" rtl="0">
              <a:spcBef>
                <a:spcPts val="0"/>
              </a:spcBef>
              <a:buNone/>
            </a:pPr>
            <a:r>
              <a:rPr b="1" lang="en-US"/>
              <a:t>VIEW EVENT DETAILS ON THE MAP (invoked from the VIEW MAP)</a:t>
            </a:r>
          </a:p>
        </p:txBody>
      </p:sp>
      <p:pic>
        <p:nvPicPr>
          <p:cNvPr descr="View Event Information on the Map - Page 1-2.png" id="326" name="Shape 326"/>
          <p:cNvPicPr preferRelativeResize="0"/>
          <p:nvPr/>
        </p:nvPicPr>
        <p:blipFill>
          <a:blip r:embed="rId3">
            <a:alphaModFix/>
          </a:blip>
          <a:stretch>
            <a:fillRect/>
          </a:stretch>
        </p:blipFill>
        <p:spPr>
          <a:xfrm>
            <a:off x="641775" y="482200"/>
            <a:ext cx="7817824" cy="526852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sp>
        <p:nvSpPr>
          <p:cNvPr id="332" name="Shape 332"/>
          <p:cNvSpPr txBox="1"/>
          <p:nvPr/>
        </p:nvSpPr>
        <p:spPr>
          <a:xfrm>
            <a:off x="250050" y="6232900"/>
            <a:ext cx="5947200" cy="446400"/>
          </a:xfrm>
          <a:prstGeom prst="rect">
            <a:avLst/>
          </a:prstGeom>
          <a:noFill/>
          <a:ln>
            <a:noFill/>
          </a:ln>
        </p:spPr>
        <p:txBody>
          <a:bodyPr anchorCtr="0" anchor="t" bIns="91425" lIns="91425" rIns="91425" tIns="91425">
            <a:noAutofit/>
          </a:bodyPr>
          <a:lstStyle/>
          <a:p>
            <a:pPr lvl="0" rtl="0">
              <a:spcBef>
                <a:spcPts val="0"/>
              </a:spcBef>
              <a:buNone/>
            </a:pPr>
            <a:r>
              <a:rPr b="1" lang="en-US"/>
              <a:t>FILTER MAP RESULTS ON THE MAP (invoked from the VIEW MAP)</a:t>
            </a:r>
          </a:p>
        </p:txBody>
      </p:sp>
      <p:pic>
        <p:nvPicPr>
          <p:cNvPr descr=" Blank UML - Page 1.png" id="333" name="Shape 333"/>
          <p:cNvPicPr preferRelativeResize="0"/>
          <p:nvPr/>
        </p:nvPicPr>
        <p:blipFill>
          <a:blip r:embed="rId3">
            <a:alphaModFix/>
          </a:blip>
          <a:stretch>
            <a:fillRect/>
          </a:stretch>
        </p:blipFill>
        <p:spPr>
          <a:xfrm>
            <a:off x="857250" y="428625"/>
            <a:ext cx="7090176" cy="565187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 name="Shape 338"/>
        <p:cNvGrpSpPr/>
        <p:nvPr/>
      </p:nvGrpSpPr>
      <p:grpSpPr>
        <a:xfrm>
          <a:off x="0" y="0"/>
          <a:ext cx="0" cy="0"/>
          <a:chOff x="0" y="0"/>
          <a:chExt cx="0" cy="0"/>
        </a:xfrm>
      </p:grpSpPr>
      <p:sp>
        <p:nvSpPr>
          <p:cNvPr id="339" name="Shape 339"/>
          <p:cNvSpPr txBox="1"/>
          <p:nvPr>
            <p:ph type="title"/>
          </p:nvPr>
        </p:nvSpPr>
        <p:spPr>
          <a:xfrm>
            <a:off x="574325" y="253375"/>
            <a:ext cx="8243100" cy="8175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User Story </a:t>
            </a:r>
            <a:r>
              <a:rPr lang="en-US"/>
              <a:t>672 - View Rsvp Calendar</a:t>
            </a:r>
          </a:p>
        </p:txBody>
      </p:sp>
      <p:sp>
        <p:nvSpPr>
          <p:cNvPr id="340" name="Shape 340"/>
          <p:cNvSpPr txBox="1"/>
          <p:nvPr>
            <p:ph idx="1" type="body"/>
          </p:nvPr>
        </p:nvSpPr>
        <p:spPr>
          <a:xfrm>
            <a:off x="3310925" y="1211300"/>
            <a:ext cx="5506500" cy="46794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None/>
            </a:pPr>
            <a:r>
              <a:rPr b="1" lang="en-US" sz="1800"/>
              <a:t>As a user, I would like to view a calendar of volunteer events that I Rsvp’d to so that I can manage and organize my time.</a:t>
            </a:r>
          </a:p>
          <a:p>
            <a:pPr indent="0" lvl="0" marL="0" marR="0" rtl="0" algn="l">
              <a:spcBef>
                <a:spcPts val="0"/>
              </a:spcBef>
              <a:spcAft>
                <a:spcPts val="0"/>
              </a:spcAft>
              <a:buNone/>
            </a:pPr>
            <a:r>
              <a:t/>
            </a:r>
            <a:endParaRPr b="1" sz="1800"/>
          </a:p>
          <a:p>
            <a:pPr indent="0" lvl="0" marL="0" marR="0" rtl="0">
              <a:spcBef>
                <a:spcPts val="0"/>
              </a:spcBef>
              <a:spcAft>
                <a:spcPts val="0"/>
              </a:spcAft>
              <a:buNone/>
            </a:pPr>
            <a:r>
              <a:rPr b="1" lang="en-US" sz="1600"/>
              <a:t>Acceptance Criteria:</a:t>
            </a:r>
          </a:p>
          <a:p>
            <a:pPr indent="0" lvl="0" marL="0" marR="0" rtl="0">
              <a:spcBef>
                <a:spcPts val="0"/>
              </a:spcBef>
              <a:spcAft>
                <a:spcPts val="0"/>
              </a:spcAft>
              <a:buNone/>
            </a:pPr>
            <a:r>
              <a:t/>
            </a:r>
            <a:endParaRPr b="1" sz="1600"/>
          </a:p>
          <a:p>
            <a:pPr indent="-330200" lvl="0" marL="457200" marR="0" rtl="0">
              <a:spcBef>
                <a:spcPts val="0"/>
              </a:spcBef>
              <a:spcAft>
                <a:spcPts val="0"/>
              </a:spcAft>
              <a:buSzPct val="100000"/>
            </a:pPr>
            <a:r>
              <a:rPr lang="en-US" sz="1600"/>
              <a:t>When the calendar loads, the cell selected should be the current date.</a:t>
            </a:r>
          </a:p>
          <a:p>
            <a:pPr indent="-330200" lvl="0" marL="457200" marR="0" rtl="0">
              <a:spcBef>
                <a:spcPts val="0"/>
              </a:spcBef>
              <a:spcAft>
                <a:spcPts val="0"/>
              </a:spcAft>
              <a:buSzPct val="100000"/>
            </a:pPr>
            <a:r>
              <a:rPr lang="en-US" sz="1600"/>
              <a:t>Rsvp’d events should be displayed in a list in chronological order whenever a calendar cell is selected.</a:t>
            </a:r>
          </a:p>
          <a:p>
            <a:pPr indent="-330200" lvl="0" marL="457200" marR="0" rtl="0">
              <a:spcBef>
                <a:spcPts val="0"/>
              </a:spcBef>
              <a:spcAft>
                <a:spcPts val="0"/>
              </a:spcAft>
              <a:buSzPct val="100000"/>
            </a:pPr>
            <a:r>
              <a:rPr lang="en-US" sz="1600"/>
              <a:t>Clicking an event in the list should direct the user to the corresponding event’s details.</a:t>
            </a:r>
          </a:p>
          <a:p>
            <a:pPr indent="-330200" lvl="0" marL="457200" marR="0" rtl="0">
              <a:spcBef>
                <a:spcPts val="0"/>
              </a:spcBef>
              <a:spcAft>
                <a:spcPts val="0"/>
              </a:spcAft>
              <a:buSzPct val="100000"/>
            </a:pPr>
            <a:r>
              <a:rPr lang="en-US" sz="1600"/>
              <a:t>Each event in the list should have name and time information.</a:t>
            </a:r>
            <a:br>
              <a:rPr lang="en-US" sz="1800"/>
            </a:br>
          </a:p>
        </p:txBody>
      </p:sp>
      <p:pic>
        <p:nvPicPr>
          <p:cNvPr descr="IMG_5467.png" id="341" name="Shape 341"/>
          <p:cNvPicPr preferRelativeResize="0"/>
          <p:nvPr/>
        </p:nvPicPr>
        <p:blipFill>
          <a:blip r:embed="rId3">
            <a:alphaModFix/>
          </a:blip>
          <a:stretch>
            <a:fillRect/>
          </a:stretch>
        </p:blipFill>
        <p:spPr>
          <a:xfrm>
            <a:off x="574324" y="1211300"/>
            <a:ext cx="2630866" cy="467939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sp>
        <p:nvSpPr>
          <p:cNvPr id="347" name="Shape 347"/>
          <p:cNvSpPr txBox="1"/>
          <p:nvPr>
            <p:ph type="title"/>
          </p:nvPr>
        </p:nvSpPr>
        <p:spPr>
          <a:xfrm>
            <a:off x="779475" y="265600"/>
            <a:ext cx="7583400" cy="11601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sz="2400"/>
              <a:t>Test Case: Verify that a New Event is Added to the Firebase and Displayed Correctly in the Events Calendar</a:t>
            </a:r>
          </a:p>
        </p:txBody>
      </p:sp>
      <p:sp>
        <p:nvSpPr>
          <p:cNvPr id="348" name="Shape 348"/>
          <p:cNvSpPr txBox="1"/>
          <p:nvPr>
            <p:ph idx="1" type="body"/>
          </p:nvPr>
        </p:nvSpPr>
        <p:spPr>
          <a:xfrm>
            <a:off x="252950" y="1425700"/>
            <a:ext cx="8676000" cy="1761300"/>
          </a:xfrm>
          <a:prstGeom prst="rect">
            <a:avLst/>
          </a:prstGeom>
          <a:noFill/>
          <a:ln>
            <a:noFill/>
          </a:ln>
        </p:spPr>
        <p:txBody>
          <a:bodyPr anchorCtr="0" anchor="t" bIns="45700" lIns="91425" rIns="91425" tIns="45700">
            <a:noAutofit/>
          </a:bodyPr>
          <a:lstStyle/>
          <a:p>
            <a:pPr indent="-257175" lvl="0" marL="282575" marR="0" rtl="0" algn="l">
              <a:spcBef>
                <a:spcPts val="2000"/>
              </a:spcBef>
              <a:spcAft>
                <a:spcPts val="0"/>
              </a:spcAft>
              <a:buClr>
                <a:srgbClr val="001D4D"/>
              </a:buClr>
              <a:buSzPct val="100000"/>
              <a:buFont typeface="Noto Sans Symbols"/>
              <a:buChar char="●"/>
            </a:pPr>
            <a:r>
              <a:rPr lang="en-US" sz="1800"/>
              <a:t>Expected Result: new event’s key is nested under the eventCalendar node in the database with all of the child nodes: eventName, eventDescription, eventCategory, eventCapacity, eventContactName, eventContactEmail, eventFlyerURL, eventStart, eventEnd, eventStreet, eventCity, eventState, eventZip, which are stored with corresponding values.</a:t>
            </a:r>
          </a:p>
        </p:txBody>
      </p:sp>
      <p:pic>
        <p:nvPicPr>
          <p:cNvPr descr="Screen Shot 2017-07-19 at 1.39.09 AM.png" id="349" name="Shape 349"/>
          <p:cNvPicPr preferRelativeResize="0"/>
          <p:nvPr/>
        </p:nvPicPr>
        <p:blipFill>
          <a:blip r:embed="rId3">
            <a:alphaModFix/>
          </a:blip>
          <a:stretch>
            <a:fillRect/>
          </a:stretch>
        </p:blipFill>
        <p:spPr>
          <a:xfrm>
            <a:off x="935899" y="3186999"/>
            <a:ext cx="5044600" cy="3236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sp>
        <p:nvSpPr>
          <p:cNvPr id="355" name="Shape 355"/>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sz="2400"/>
              <a:t>Test Case: Verify that a New Event is Added to the Firebase and Displayed Correctly in the Events Calendar (continued)</a:t>
            </a:r>
          </a:p>
        </p:txBody>
      </p:sp>
      <p:sp>
        <p:nvSpPr>
          <p:cNvPr id="356" name="Shape 356"/>
          <p:cNvSpPr txBox="1"/>
          <p:nvPr>
            <p:ph idx="1" type="body"/>
          </p:nvPr>
        </p:nvSpPr>
        <p:spPr>
          <a:xfrm>
            <a:off x="215000" y="1375000"/>
            <a:ext cx="8714100" cy="1332900"/>
          </a:xfrm>
          <a:prstGeom prst="rect">
            <a:avLst/>
          </a:prstGeom>
        </p:spPr>
        <p:txBody>
          <a:bodyPr anchorCtr="0" anchor="t" bIns="91425" lIns="91425" rIns="91425" tIns="91425">
            <a:noAutofit/>
          </a:bodyPr>
          <a:lstStyle/>
          <a:p>
            <a:pPr indent="-342900" lvl="0" marL="457200">
              <a:spcBef>
                <a:spcPts val="0"/>
              </a:spcBef>
              <a:buSzPct val="100000"/>
            </a:pPr>
            <a:r>
              <a:rPr lang="en-US" sz="1800"/>
              <a:t>Expected Result: </a:t>
            </a:r>
            <a:r>
              <a:rPr lang="en-US" sz="1800"/>
              <a:t>input validation is performed, none of the fields are allowed to be left blank; an event cannot be added to the database if another event with the same name </a:t>
            </a:r>
            <a:r>
              <a:rPr lang="en-US" sz="1800"/>
              <a:t>occurring</a:t>
            </a:r>
            <a:r>
              <a:rPr lang="en-US" sz="1800"/>
              <a:t> on the same date exists in the database.</a:t>
            </a:r>
          </a:p>
        </p:txBody>
      </p:sp>
      <p:pic>
        <p:nvPicPr>
          <p:cNvPr id="357" name="Shape 357"/>
          <p:cNvPicPr preferRelativeResize="0"/>
          <p:nvPr/>
        </p:nvPicPr>
        <p:blipFill>
          <a:blip r:embed="rId3">
            <a:alphaModFix/>
          </a:blip>
          <a:stretch>
            <a:fillRect/>
          </a:stretch>
        </p:blipFill>
        <p:spPr>
          <a:xfrm>
            <a:off x="779475" y="2997900"/>
            <a:ext cx="2041867" cy="3631801"/>
          </a:xfrm>
          <a:prstGeom prst="rect">
            <a:avLst/>
          </a:prstGeom>
          <a:noFill/>
          <a:ln>
            <a:noFill/>
          </a:ln>
        </p:spPr>
      </p:pic>
      <p:pic>
        <p:nvPicPr>
          <p:cNvPr id="358" name="Shape 358"/>
          <p:cNvPicPr preferRelativeResize="0"/>
          <p:nvPr/>
        </p:nvPicPr>
        <p:blipFill>
          <a:blip r:embed="rId4">
            <a:alphaModFix/>
          </a:blip>
          <a:stretch>
            <a:fillRect/>
          </a:stretch>
        </p:blipFill>
        <p:spPr>
          <a:xfrm>
            <a:off x="3362892" y="2997900"/>
            <a:ext cx="2041867" cy="363180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sp>
        <p:nvSpPr>
          <p:cNvPr id="364" name="Shape 364"/>
          <p:cNvSpPr txBox="1"/>
          <p:nvPr>
            <p:ph type="title"/>
          </p:nvPr>
        </p:nvSpPr>
        <p:spPr>
          <a:xfrm>
            <a:off x="779475" y="278250"/>
            <a:ext cx="7583400" cy="1147500"/>
          </a:xfrm>
          <a:prstGeom prst="rect">
            <a:avLst/>
          </a:prstGeom>
        </p:spPr>
        <p:txBody>
          <a:bodyPr anchorCtr="0" anchor="b" bIns="91425" lIns="91425" rIns="91425" tIns="91425">
            <a:noAutofit/>
          </a:bodyPr>
          <a:lstStyle/>
          <a:p>
            <a:pPr lvl="0">
              <a:spcBef>
                <a:spcPts val="0"/>
              </a:spcBef>
              <a:buClr>
                <a:schemeClr val="dk1"/>
              </a:buClr>
              <a:buSzPct val="45833"/>
              <a:buFont typeface="Arial"/>
              <a:buNone/>
            </a:pPr>
            <a:r>
              <a:rPr lang="en-US" sz="2400"/>
              <a:t>Test Case: Verify that a New Event is Added to the Firebase and Displayed Correctly in the Events Calendar (continued)</a:t>
            </a:r>
          </a:p>
        </p:txBody>
      </p:sp>
      <p:sp>
        <p:nvSpPr>
          <p:cNvPr id="365" name="Shape 365"/>
          <p:cNvSpPr txBox="1"/>
          <p:nvPr>
            <p:ph idx="1" type="body"/>
          </p:nvPr>
        </p:nvSpPr>
        <p:spPr>
          <a:xfrm>
            <a:off x="252900" y="1425750"/>
            <a:ext cx="8638200" cy="861300"/>
          </a:xfrm>
          <a:prstGeom prst="rect">
            <a:avLst/>
          </a:prstGeom>
        </p:spPr>
        <p:txBody>
          <a:bodyPr anchorCtr="0" anchor="t" bIns="91425" lIns="91425" rIns="91425" tIns="91425">
            <a:noAutofit/>
          </a:bodyPr>
          <a:lstStyle/>
          <a:p>
            <a:pPr indent="-342900" lvl="0" marL="457200">
              <a:spcBef>
                <a:spcPts val="0"/>
              </a:spcBef>
              <a:buSzPct val="100000"/>
            </a:pPr>
            <a:r>
              <a:rPr lang="en-US" sz="1800"/>
              <a:t>Expected Result: </a:t>
            </a:r>
            <a:r>
              <a:rPr lang="en-US" sz="1800"/>
              <a:t>the added event shows under the Events Calendar and under the Edit Events.</a:t>
            </a:r>
          </a:p>
        </p:txBody>
      </p:sp>
      <p:pic>
        <p:nvPicPr>
          <p:cNvPr id="366" name="Shape 366"/>
          <p:cNvPicPr preferRelativeResize="0"/>
          <p:nvPr/>
        </p:nvPicPr>
        <p:blipFill>
          <a:blip r:embed="rId3">
            <a:alphaModFix/>
          </a:blip>
          <a:stretch>
            <a:fillRect/>
          </a:stretch>
        </p:blipFill>
        <p:spPr>
          <a:xfrm>
            <a:off x="6941150" y="2567425"/>
            <a:ext cx="1689125" cy="3004374"/>
          </a:xfrm>
          <a:prstGeom prst="rect">
            <a:avLst/>
          </a:prstGeom>
          <a:noFill/>
          <a:ln>
            <a:noFill/>
          </a:ln>
        </p:spPr>
      </p:pic>
      <p:pic>
        <p:nvPicPr>
          <p:cNvPr id="367" name="Shape 367"/>
          <p:cNvPicPr preferRelativeResize="0"/>
          <p:nvPr/>
        </p:nvPicPr>
        <p:blipFill>
          <a:blip r:embed="rId4">
            <a:alphaModFix/>
          </a:blip>
          <a:stretch>
            <a:fillRect/>
          </a:stretch>
        </p:blipFill>
        <p:spPr>
          <a:xfrm>
            <a:off x="4824400" y="2554575"/>
            <a:ext cx="1703574" cy="3030074"/>
          </a:xfrm>
          <a:prstGeom prst="rect">
            <a:avLst/>
          </a:prstGeom>
          <a:noFill/>
          <a:ln>
            <a:noFill/>
          </a:ln>
        </p:spPr>
      </p:pic>
      <p:sp>
        <p:nvSpPr>
          <p:cNvPr id="368" name="Shape 368"/>
          <p:cNvSpPr txBox="1"/>
          <p:nvPr/>
        </p:nvSpPr>
        <p:spPr>
          <a:xfrm>
            <a:off x="694050" y="2554612"/>
            <a:ext cx="3596400" cy="3030000"/>
          </a:xfrm>
          <a:prstGeom prst="rect">
            <a:avLst/>
          </a:prstGeom>
          <a:noFill/>
          <a:ln>
            <a:noFill/>
          </a:ln>
        </p:spPr>
        <p:txBody>
          <a:bodyPr anchorCtr="0" anchor="t" bIns="91425" lIns="91425" rIns="91425" tIns="91425">
            <a:noAutofit/>
          </a:bodyPr>
          <a:lstStyle/>
          <a:p>
            <a:pPr lvl="0" rtl="0">
              <a:lnSpc>
                <a:spcPct val="115000"/>
              </a:lnSpc>
              <a:spcBef>
                <a:spcPts val="0"/>
              </a:spcBef>
              <a:buNone/>
            </a:pPr>
            <a:r>
              <a:rPr lang="en-US" sz="850">
                <a:solidFill>
                  <a:schemeClr val="dk1"/>
                </a:solidFill>
              </a:rPr>
              <a:t>  </a:t>
            </a:r>
            <a:r>
              <a:rPr lang="en-US">
                <a:solidFill>
                  <a:schemeClr val="dk1"/>
                </a:solidFill>
              </a:rPr>
              <a:t>  </a:t>
            </a:r>
            <a:r>
              <a:rPr lang="en-US">
                <a:solidFill>
                  <a:srgbClr val="BA2DA2"/>
                </a:solidFill>
              </a:rPr>
              <a:t>func</a:t>
            </a:r>
            <a:r>
              <a:rPr lang="en-US">
                <a:solidFill>
                  <a:schemeClr val="dk1"/>
                </a:solidFill>
              </a:rPr>
              <a:t> testEventInitializerFails() {</a:t>
            </a:r>
          </a:p>
          <a:p>
            <a:pPr lvl="0" rtl="0">
              <a:lnSpc>
                <a:spcPct val="115000"/>
              </a:lnSpc>
              <a:spcBef>
                <a:spcPts val="0"/>
              </a:spcBef>
              <a:buNone/>
            </a:pPr>
            <a:r>
              <a:rPr lang="en-US">
                <a:solidFill>
                  <a:schemeClr val="dk1"/>
                </a:solidFill>
              </a:rPr>
              <a:t>        </a:t>
            </a:r>
            <a:r>
              <a:rPr lang="en-US">
                <a:solidFill>
                  <a:srgbClr val="BA2DA2"/>
                </a:solidFill>
              </a:rPr>
              <a:t>let</a:t>
            </a:r>
            <a:r>
              <a:rPr lang="en-US">
                <a:solidFill>
                  <a:schemeClr val="dk1"/>
                </a:solidFill>
              </a:rPr>
              <a:t> emptyNameEvent = Event.</a:t>
            </a:r>
            <a:r>
              <a:rPr lang="en-US">
                <a:solidFill>
                  <a:srgbClr val="BA2DA2"/>
                </a:solidFill>
              </a:rPr>
              <a:t>init</a:t>
            </a:r>
            <a:r>
              <a:rPr lang="en-US">
                <a:solidFill>
                  <a:schemeClr val="dk1"/>
                </a:solidFill>
              </a:rPr>
              <a:t>(eventName: </a:t>
            </a:r>
            <a:r>
              <a:rPr lang="en-US">
                <a:solidFill>
                  <a:srgbClr val="D12F1B"/>
                </a:solidFill>
              </a:rPr>
              <a:t>""</a:t>
            </a:r>
            <a:r>
              <a:rPr lang="en-US">
                <a:solidFill>
                  <a:schemeClr val="dk1"/>
                </a:solidFill>
              </a:rPr>
              <a:t>, eventCategory: </a:t>
            </a:r>
            <a:r>
              <a:rPr lang="en-US">
                <a:solidFill>
                  <a:srgbClr val="D12F1B"/>
                </a:solidFill>
              </a:rPr>
              <a:t>""</a:t>
            </a:r>
            <a:r>
              <a:rPr lang="en-US">
                <a:solidFill>
                  <a:schemeClr val="dk1"/>
                </a:solidFill>
              </a:rPr>
              <a:t>, eventFlyerURL: </a:t>
            </a:r>
            <a:r>
              <a:rPr lang="en-US">
                <a:solidFill>
                  <a:srgbClr val="D12F1B"/>
                </a:solidFill>
              </a:rPr>
              <a:t>""</a:t>
            </a:r>
            <a:r>
              <a:rPr lang="en-US">
                <a:solidFill>
                  <a:schemeClr val="dk1"/>
                </a:solidFill>
              </a:rPr>
              <a:t>, eventDescription: </a:t>
            </a:r>
            <a:r>
              <a:rPr lang="en-US">
                <a:solidFill>
                  <a:srgbClr val="D12F1B"/>
                </a:solidFill>
              </a:rPr>
              <a:t>""</a:t>
            </a:r>
            <a:r>
              <a:rPr lang="en-US">
                <a:solidFill>
                  <a:schemeClr val="dk1"/>
                </a:solidFill>
              </a:rPr>
              <a:t>, eventStart: </a:t>
            </a:r>
            <a:r>
              <a:rPr lang="en-US">
                <a:solidFill>
                  <a:srgbClr val="703DAA"/>
                </a:solidFill>
              </a:rPr>
              <a:t>NSDate</a:t>
            </a:r>
            <a:r>
              <a:rPr lang="en-US">
                <a:solidFill>
                  <a:schemeClr val="dk1"/>
                </a:solidFill>
              </a:rPr>
              <a:t>(), eventEnd: </a:t>
            </a:r>
            <a:r>
              <a:rPr lang="en-US">
                <a:solidFill>
                  <a:srgbClr val="703DAA"/>
                </a:solidFill>
              </a:rPr>
              <a:t>NSDate</a:t>
            </a:r>
            <a:r>
              <a:rPr lang="en-US">
                <a:solidFill>
                  <a:schemeClr val="dk1"/>
                </a:solidFill>
              </a:rPr>
              <a:t>(), eventLocationName: </a:t>
            </a:r>
            <a:r>
              <a:rPr lang="en-US">
                <a:solidFill>
                  <a:srgbClr val="D12F1B"/>
                </a:solidFill>
              </a:rPr>
              <a:t>"Aventura hospital"</a:t>
            </a:r>
            <a:r>
              <a:rPr lang="en-US">
                <a:solidFill>
                  <a:schemeClr val="dk1"/>
                </a:solidFill>
              </a:rPr>
              <a:t>, eventClubs: </a:t>
            </a:r>
            <a:r>
              <a:rPr lang="en-US">
                <a:solidFill>
                  <a:srgbClr val="D12F1B"/>
                </a:solidFill>
              </a:rPr>
              <a:t>""</a:t>
            </a:r>
            <a:r>
              <a:rPr lang="en-US">
                <a:solidFill>
                  <a:schemeClr val="dk1"/>
                </a:solidFill>
              </a:rPr>
              <a:t>, eventContactName: </a:t>
            </a:r>
            <a:r>
              <a:rPr lang="en-US">
                <a:solidFill>
                  <a:srgbClr val="D12F1B"/>
                </a:solidFill>
              </a:rPr>
              <a:t>"Allen"</a:t>
            </a:r>
            <a:r>
              <a:rPr lang="en-US">
                <a:solidFill>
                  <a:schemeClr val="dk1"/>
                </a:solidFill>
              </a:rPr>
              <a:t>, eventContactEmail: </a:t>
            </a:r>
            <a:r>
              <a:rPr lang="en-US">
                <a:solidFill>
                  <a:srgbClr val="D12F1B"/>
                </a:solidFill>
              </a:rPr>
              <a:t>"allen@email"</a:t>
            </a:r>
            <a:r>
              <a:rPr lang="en-US">
                <a:solidFill>
                  <a:schemeClr val="dk1"/>
                </a:solidFill>
              </a:rPr>
              <a:t>, eventRSVPEnabled: </a:t>
            </a:r>
            <a:r>
              <a:rPr lang="en-US">
                <a:solidFill>
                  <a:srgbClr val="BA2DA2"/>
                </a:solidFill>
              </a:rPr>
              <a:t>true</a:t>
            </a:r>
            <a:r>
              <a:rPr lang="en-US">
                <a:solidFill>
                  <a:schemeClr val="dk1"/>
                </a:solidFill>
              </a:rPr>
              <a:t>)</a:t>
            </a:r>
          </a:p>
          <a:p>
            <a:pPr lvl="0" rtl="0">
              <a:lnSpc>
                <a:spcPct val="115000"/>
              </a:lnSpc>
              <a:spcBef>
                <a:spcPts val="0"/>
              </a:spcBef>
              <a:buNone/>
            </a:pPr>
            <a:r>
              <a:rPr lang="en-US">
                <a:solidFill>
                  <a:schemeClr val="dk1"/>
                </a:solidFill>
              </a:rPr>
              <a:t>        </a:t>
            </a:r>
            <a:r>
              <a:rPr lang="en-US">
                <a:solidFill>
                  <a:srgbClr val="31595D"/>
                </a:solidFill>
              </a:rPr>
              <a:t>XCTAssertNil</a:t>
            </a:r>
            <a:r>
              <a:rPr lang="en-US">
                <a:solidFill>
                  <a:schemeClr val="dk1"/>
                </a:solidFill>
              </a:rPr>
              <a:t>(emptyNameEvent)</a:t>
            </a:r>
          </a:p>
          <a:p>
            <a:pPr lvl="0" rtl="0">
              <a:lnSpc>
                <a:spcPct val="115000"/>
              </a:lnSpc>
              <a:spcBef>
                <a:spcPts val="0"/>
              </a:spcBef>
              <a:buClr>
                <a:schemeClr val="dk1"/>
              </a:buClr>
              <a:buFont typeface="Arial"/>
              <a:buNone/>
            </a:pPr>
            <a:r>
              <a:rPr lang="en-US">
                <a:solidFill>
                  <a:schemeClr val="dk1"/>
                </a:solidFill>
              </a:rPr>
              <a:t>    }</a:t>
            </a:r>
          </a:p>
          <a:p>
            <a:pPr lvl="0">
              <a:spcBef>
                <a:spcPts val="0"/>
              </a:spcBef>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sp>
        <p:nvSpPr>
          <p:cNvPr id="374" name="Shape 374"/>
          <p:cNvSpPr txBox="1"/>
          <p:nvPr>
            <p:ph type="title"/>
          </p:nvPr>
        </p:nvSpPr>
        <p:spPr>
          <a:xfrm>
            <a:off x="779475" y="388500"/>
            <a:ext cx="7583400" cy="7836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Summary</a:t>
            </a:r>
          </a:p>
        </p:txBody>
      </p:sp>
      <p:sp>
        <p:nvSpPr>
          <p:cNvPr id="375" name="Shape 375"/>
          <p:cNvSpPr txBox="1"/>
          <p:nvPr>
            <p:ph idx="1" type="body"/>
          </p:nvPr>
        </p:nvSpPr>
        <p:spPr>
          <a:xfrm>
            <a:off x="779475" y="1250000"/>
            <a:ext cx="7801500" cy="3834300"/>
          </a:xfrm>
          <a:prstGeom prst="rect">
            <a:avLst/>
          </a:prstGeom>
        </p:spPr>
        <p:txBody>
          <a:bodyPr anchorCtr="0" anchor="t" bIns="91425" lIns="91425" rIns="91425" tIns="91425">
            <a:noAutofit/>
          </a:bodyPr>
          <a:lstStyle/>
          <a:p>
            <a:pPr indent="0" lvl="0" marL="0" rtl="0">
              <a:spcBef>
                <a:spcPts val="0"/>
              </a:spcBef>
              <a:buNone/>
            </a:pPr>
            <a:r>
              <a:rPr lang="en-US"/>
              <a:t>Thus, the first prototype of Streamlining Community Service Process at FIU provides a simple and efficient solution to the product owner’s problem. We created a centralized and user friendly place for volunteering events. </a:t>
            </a:r>
          </a:p>
          <a:p>
            <a:pPr indent="0" lvl="0" marL="0" rtl="0">
              <a:spcBef>
                <a:spcPts val="0"/>
              </a:spcBef>
              <a:buNone/>
            </a:pPr>
            <a:r>
              <a:t/>
            </a:r>
            <a:endParaRPr/>
          </a:p>
          <a:p>
            <a:pPr indent="0" lvl="0" marL="0">
              <a:spcBef>
                <a:spcPts val="0"/>
              </a:spcBef>
              <a:buNone/>
            </a:pPr>
            <a:r>
              <a:rPr lang="en-US"/>
              <a:t>This is the first version of the application. It includes the essential functionalities of the system but it can be expanded and improved into a social media platform to fully accomplish the owner's goal of engaging people in the community.</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Shape 381"/>
          <p:cNvSpPr txBox="1"/>
          <p:nvPr>
            <p:ph type="title"/>
          </p:nvPr>
        </p:nvSpPr>
        <p:spPr>
          <a:xfrm>
            <a:off x="780300" y="320950"/>
            <a:ext cx="7583400" cy="6993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Thank you! Any Questions?</a:t>
            </a:r>
          </a:p>
        </p:txBody>
      </p:sp>
      <p:sp>
        <p:nvSpPr>
          <p:cNvPr id="382" name="Shape 382"/>
          <p:cNvSpPr txBox="1"/>
          <p:nvPr>
            <p:ph idx="1" type="body"/>
          </p:nvPr>
        </p:nvSpPr>
        <p:spPr>
          <a:xfrm>
            <a:off x="779475" y="1503350"/>
            <a:ext cx="7970400" cy="1976400"/>
          </a:xfrm>
          <a:prstGeom prst="rect">
            <a:avLst/>
          </a:prstGeom>
          <a:noFill/>
          <a:ln>
            <a:noFill/>
          </a:ln>
        </p:spPr>
        <p:txBody>
          <a:bodyPr anchorCtr="0" anchor="t" bIns="45700" lIns="91425" rIns="91425" tIns="45700">
            <a:noAutofit/>
          </a:bodyPr>
          <a:lstStyle/>
          <a:p>
            <a:pPr indent="-228600" lvl="0" marL="457200" marR="0" rtl="0" algn="l">
              <a:spcBef>
                <a:spcPts val="2000"/>
              </a:spcBef>
              <a:spcAft>
                <a:spcPts val="0"/>
              </a:spcAft>
            </a:pPr>
            <a:r>
              <a:rPr lang="en-US"/>
              <a:t>Kathryn Bello: kbell005@fiu.edu </a:t>
            </a:r>
          </a:p>
          <a:p>
            <a:pPr indent="-228600" lvl="0" marL="457200" marR="0" rtl="0" algn="l">
              <a:spcBef>
                <a:spcPts val="2000"/>
              </a:spcBef>
              <a:spcAft>
                <a:spcPts val="0"/>
              </a:spcAft>
            </a:pPr>
            <a:r>
              <a:rPr lang="en-US"/>
              <a:t>Ekaterina Gumnova: egumn001@fiu.eud</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383" name="Shape 383"/>
          <p:cNvPicPr preferRelativeResize="0"/>
          <p:nvPr/>
        </p:nvPicPr>
        <p:blipFill>
          <a:blip r:embed="rId3">
            <a:alphaModFix/>
          </a:blip>
          <a:stretch>
            <a:fillRect/>
          </a:stretch>
        </p:blipFill>
        <p:spPr>
          <a:xfrm>
            <a:off x="2639200" y="4394425"/>
            <a:ext cx="3492876" cy="1790101"/>
          </a:xfrm>
          <a:prstGeom prst="rect">
            <a:avLst/>
          </a:prstGeom>
          <a:noFill/>
          <a:ln>
            <a:noFill/>
          </a:ln>
        </p:spPr>
      </p:pic>
      <p:pic>
        <p:nvPicPr>
          <p:cNvPr id="384" name="Shape 384"/>
          <p:cNvPicPr preferRelativeResize="0"/>
          <p:nvPr/>
        </p:nvPicPr>
        <p:blipFill>
          <a:blip r:embed="rId4">
            <a:alphaModFix/>
          </a:blip>
          <a:stretch>
            <a:fillRect/>
          </a:stretch>
        </p:blipFill>
        <p:spPr>
          <a:xfrm>
            <a:off x="219175" y="5438125"/>
            <a:ext cx="3101050" cy="1031100"/>
          </a:xfrm>
          <a:prstGeom prst="rect">
            <a:avLst/>
          </a:prstGeom>
          <a:noFill/>
          <a:ln>
            <a:noFill/>
          </a:ln>
        </p:spPr>
      </p:pic>
      <p:pic>
        <p:nvPicPr>
          <p:cNvPr id="385" name="Shape 385"/>
          <p:cNvPicPr preferRelativeResize="0"/>
          <p:nvPr/>
        </p:nvPicPr>
        <p:blipFill>
          <a:blip r:embed="rId5">
            <a:alphaModFix/>
          </a:blip>
          <a:stretch>
            <a:fillRect/>
          </a:stretch>
        </p:blipFill>
        <p:spPr>
          <a:xfrm>
            <a:off x="7432324" y="4394424"/>
            <a:ext cx="1317549" cy="1317525"/>
          </a:xfrm>
          <a:prstGeom prst="rect">
            <a:avLst/>
          </a:prstGeom>
          <a:noFill/>
          <a:ln>
            <a:noFill/>
          </a:ln>
        </p:spPr>
      </p:pic>
      <p:pic>
        <p:nvPicPr>
          <p:cNvPr id="386" name="Shape 386"/>
          <p:cNvPicPr preferRelativeResize="0"/>
          <p:nvPr/>
        </p:nvPicPr>
        <p:blipFill>
          <a:blip r:embed="rId6">
            <a:alphaModFix/>
          </a:blip>
          <a:stretch>
            <a:fillRect/>
          </a:stretch>
        </p:blipFill>
        <p:spPr>
          <a:xfrm>
            <a:off x="5777325" y="4293250"/>
            <a:ext cx="1519874" cy="1519874"/>
          </a:xfrm>
          <a:prstGeom prst="rect">
            <a:avLst/>
          </a:prstGeom>
          <a:noFill/>
          <a:ln>
            <a:noFill/>
          </a:ln>
        </p:spPr>
      </p:pic>
      <p:pic>
        <p:nvPicPr>
          <p:cNvPr id="387" name="Shape 387"/>
          <p:cNvPicPr preferRelativeResize="0"/>
          <p:nvPr/>
        </p:nvPicPr>
        <p:blipFill>
          <a:blip r:embed="rId7">
            <a:alphaModFix/>
          </a:blip>
          <a:stretch>
            <a:fillRect/>
          </a:stretch>
        </p:blipFill>
        <p:spPr>
          <a:xfrm>
            <a:off x="3631326" y="5711950"/>
            <a:ext cx="2145993" cy="656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sp>
        <p:nvSpPr>
          <p:cNvPr id="166" name="Shape 166"/>
          <p:cNvSpPr txBox="1"/>
          <p:nvPr>
            <p:ph type="title"/>
          </p:nvPr>
        </p:nvSpPr>
        <p:spPr>
          <a:xfrm>
            <a:off x="780300" y="580025"/>
            <a:ext cx="7583400" cy="6993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7" name="Shape 167"/>
          <p:cNvSpPr txBox="1"/>
          <p:nvPr/>
        </p:nvSpPr>
        <p:spPr>
          <a:xfrm>
            <a:off x="4641975" y="1467825"/>
            <a:ext cx="4293600" cy="3969300"/>
          </a:xfrm>
          <a:prstGeom prst="rect">
            <a:avLst/>
          </a:prstGeom>
          <a:noFill/>
          <a:ln>
            <a:noFill/>
          </a:ln>
        </p:spPr>
        <p:txBody>
          <a:bodyPr anchorCtr="0" anchor="ctr" bIns="91425" lIns="91425" rIns="91425" tIns="91425">
            <a:noAutofit/>
          </a:bodyPr>
          <a:lstStyle/>
          <a:p>
            <a:pPr indent="-342900" lvl="0" marL="457200" rtl="0">
              <a:lnSpc>
                <a:spcPct val="115000"/>
              </a:lnSpc>
              <a:spcBef>
                <a:spcPts val="0"/>
              </a:spcBef>
              <a:buClr>
                <a:srgbClr val="001D4D"/>
              </a:buClr>
              <a:buSzPct val="100000"/>
              <a:buFont typeface="Trebuchet MS"/>
              <a:buChar char="●"/>
            </a:pPr>
            <a:r>
              <a:rPr lang="en-US" sz="1800">
                <a:solidFill>
                  <a:srgbClr val="001D4D"/>
                </a:solidFill>
                <a:latin typeface="Trebuchet MS"/>
                <a:ea typeface="Trebuchet MS"/>
                <a:cs typeface="Trebuchet MS"/>
                <a:sym typeface="Trebuchet MS"/>
              </a:rPr>
              <a:t>Our proposed solution is a mobile application that </a:t>
            </a:r>
            <a:r>
              <a:rPr b="1" lang="en-US" sz="1800">
                <a:solidFill>
                  <a:srgbClr val="001D4D"/>
                </a:solidFill>
                <a:latin typeface="Trebuchet MS"/>
                <a:ea typeface="Trebuchet MS"/>
                <a:cs typeface="Trebuchet MS"/>
                <a:sym typeface="Trebuchet MS"/>
              </a:rPr>
              <a:t>streamlines the community service search and rsvp process.</a:t>
            </a:r>
          </a:p>
          <a:p>
            <a:pPr lvl="0" rtl="0">
              <a:lnSpc>
                <a:spcPct val="115000"/>
              </a:lnSpc>
              <a:spcBef>
                <a:spcPts val="0"/>
              </a:spcBef>
              <a:buNone/>
            </a:pPr>
            <a:r>
              <a:t/>
            </a:r>
            <a:endParaRPr b="1" sz="1800">
              <a:solidFill>
                <a:srgbClr val="001D4D"/>
              </a:solidFill>
              <a:latin typeface="Trebuchet MS"/>
              <a:ea typeface="Trebuchet MS"/>
              <a:cs typeface="Trebuchet MS"/>
              <a:sym typeface="Trebuchet MS"/>
            </a:endParaRPr>
          </a:p>
          <a:p>
            <a:pPr indent="-342900" lvl="0" marL="457200" rtl="0">
              <a:lnSpc>
                <a:spcPct val="115000"/>
              </a:lnSpc>
              <a:spcBef>
                <a:spcPts val="0"/>
              </a:spcBef>
              <a:buClr>
                <a:srgbClr val="001D4D"/>
              </a:buClr>
              <a:buSzPct val="100000"/>
              <a:buFont typeface="Trebuchet MS"/>
              <a:buChar char="●"/>
            </a:pPr>
            <a:r>
              <a:rPr lang="en-US" sz="1800">
                <a:solidFill>
                  <a:srgbClr val="001D4D"/>
                </a:solidFill>
                <a:latin typeface="Trebuchet MS"/>
                <a:ea typeface="Trebuchet MS"/>
                <a:cs typeface="Trebuchet MS"/>
                <a:sym typeface="Trebuchet MS"/>
              </a:rPr>
              <a:t>This application allows users to </a:t>
            </a:r>
            <a:r>
              <a:rPr b="1" lang="en-US" sz="1800">
                <a:solidFill>
                  <a:srgbClr val="001D4D"/>
                </a:solidFill>
                <a:latin typeface="Trebuchet MS"/>
                <a:ea typeface="Trebuchet MS"/>
                <a:cs typeface="Trebuchet MS"/>
                <a:sym typeface="Trebuchet MS"/>
              </a:rPr>
              <a:t>create, view, filter, locate, and rsvp to volunteering events</a:t>
            </a:r>
            <a:r>
              <a:rPr lang="en-US" sz="1800">
                <a:solidFill>
                  <a:srgbClr val="001D4D"/>
                </a:solidFill>
                <a:latin typeface="Trebuchet MS"/>
                <a:ea typeface="Trebuchet MS"/>
                <a:cs typeface="Trebuchet MS"/>
                <a:sym typeface="Trebuchet MS"/>
              </a:rPr>
              <a:t> by combining the functionality of an event scheduler, calendar, and map.</a:t>
            </a:r>
          </a:p>
        </p:txBody>
      </p:sp>
      <p:pic>
        <p:nvPicPr>
          <p:cNvPr descr="IMG_5471.PNG" id="168" name="Shape 168"/>
          <p:cNvPicPr preferRelativeResize="0"/>
          <p:nvPr/>
        </p:nvPicPr>
        <p:blipFill>
          <a:blip r:embed="rId3">
            <a:alphaModFix/>
          </a:blip>
          <a:stretch>
            <a:fillRect/>
          </a:stretch>
        </p:blipFill>
        <p:spPr>
          <a:xfrm>
            <a:off x="2576662" y="1684325"/>
            <a:ext cx="1988150" cy="3536300"/>
          </a:xfrm>
          <a:prstGeom prst="rect">
            <a:avLst/>
          </a:prstGeom>
          <a:noFill/>
          <a:ln>
            <a:noFill/>
          </a:ln>
        </p:spPr>
      </p:pic>
      <p:pic>
        <p:nvPicPr>
          <p:cNvPr descr="IMG_5475.PNG" id="169" name="Shape 169"/>
          <p:cNvPicPr preferRelativeResize="0"/>
          <p:nvPr/>
        </p:nvPicPr>
        <p:blipFill>
          <a:blip r:embed="rId4">
            <a:alphaModFix/>
          </a:blip>
          <a:stretch>
            <a:fillRect/>
          </a:stretch>
        </p:blipFill>
        <p:spPr>
          <a:xfrm>
            <a:off x="530475" y="1677861"/>
            <a:ext cx="1969050" cy="350227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Shape 175"/>
          <p:cNvSpPr txBox="1"/>
          <p:nvPr>
            <p:ph type="title"/>
          </p:nvPr>
        </p:nvSpPr>
        <p:spPr>
          <a:xfrm>
            <a:off x="779462" y="287175"/>
            <a:ext cx="7583400" cy="750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descr="Use Case - Page 1.png" id="176" name="Shape 176"/>
          <p:cNvPicPr preferRelativeResize="0"/>
          <p:nvPr/>
        </p:nvPicPr>
        <p:blipFill>
          <a:blip r:embed="rId3">
            <a:alphaModFix/>
          </a:blip>
          <a:stretch>
            <a:fillRect/>
          </a:stretch>
        </p:blipFill>
        <p:spPr>
          <a:xfrm>
            <a:off x="1559986" y="867286"/>
            <a:ext cx="6594525" cy="51234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Shape 18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descr="System Diagram - Page 1 (1).png" id="183" name="Shape 183"/>
          <p:cNvPicPr preferRelativeResize="0"/>
          <p:nvPr/>
        </p:nvPicPr>
        <p:blipFill>
          <a:blip r:embed="rId3">
            <a:alphaModFix/>
          </a:blip>
          <a:stretch>
            <a:fillRect/>
          </a:stretch>
        </p:blipFill>
        <p:spPr>
          <a:xfrm>
            <a:off x="703262" y="1425600"/>
            <a:ext cx="4880874" cy="4601975"/>
          </a:xfrm>
          <a:prstGeom prst="rect">
            <a:avLst/>
          </a:prstGeom>
          <a:noFill/>
          <a:ln>
            <a:noFill/>
          </a:ln>
        </p:spPr>
      </p:pic>
      <p:sp>
        <p:nvSpPr>
          <p:cNvPr id="184" name="Shape 184"/>
          <p:cNvSpPr txBox="1"/>
          <p:nvPr/>
        </p:nvSpPr>
        <p:spPr>
          <a:xfrm>
            <a:off x="5422200" y="2111450"/>
            <a:ext cx="3243300" cy="2635200"/>
          </a:xfrm>
          <a:prstGeom prst="rect">
            <a:avLst/>
          </a:prstGeom>
          <a:noFill/>
          <a:ln>
            <a:noFill/>
          </a:ln>
        </p:spPr>
        <p:txBody>
          <a:bodyPr anchorCtr="0" anchor="ctr" bIns="91425" lIns="91425" rIns="91425" tIns="91425">
            <a:noAutofit/>
          </a:bodyPr>
          <a:lstStyle/>
          <a:p>
            <a:pPr indent="-228600" lvl="0" marL="457200" rtl="0">
              <a:lnSpc>
                <a:spcPct val="115000"/>
              </a:lnSpc>
              <a:spcBef>
                <a:spcPts val="0"/>
              </a:spcBef>
              <a:buClr>
                <a:schemeClr val="dk1"/>
              </a:buClr>
              <a:buChar char="●"/>
            </a:pPr>
            <a:r>
              <a:rPr b="1" lang="en-US">
                <a:solidFill>
                  <a:schemeClr val="dk1"/>
                </a:solidFill>
              </a:rPr>
              <a:t>Client-server architecture with MVC pattern</a:t>
            </a:r>
            <a:r>
              <a:rPr b="1" lang="en-US">
                <a:solidFill>
                  <a:schemeClr val="dk1"/>
                </a:solidFill>
              </a:rPr>
              <a:t> for structuring the user interface. The communication between the views and the data is provided by the controller classes.</a:t>
            </a:r>
          </a:p>
          <a:p>
            <a:pPr indent="-228600" lvl="0" marL="457200" rtl="0">
              <a:lnSpc>
                <a:spcPct val="115000"/>
              </a:lnSpc>
              <a:spcBef>
                <a:spcPts val="0"/>
              </a:spcBef>
              <a:buClr>
                <a:schemeClr val="dk1"/>
              </a:buClr>
              <a:buChar char="●"/>
            </a:pPr>
            <a:r>
              <a:rPr b="1" lang="en-US">
                <a:solidFill>
                  <a:schemeClr val="dk1"/>
                </a:solidFill>
              </a:rPr>
              <a:t>iPhone 5 and later with iOS 10.3.2</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Shape 19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descr="Object Diagram - Page 1 (3).png" id="191" name="Shape 191"/>
          <p:cNvPicPr preferRelativeResize="0"/>
          <p:nvPr/>
        </p:nvPicPr>
        <p:blipFill>
          <a:blip r:embed="rId3">
            <a:alphaModFix/>
          </a:blip>
          <a:stretch>
            <a:fillRect/>
          </a:stretch>
        </p:blipFill>
        <p:spPr>
          <a:xfrm>
            <a:off x="779474" y="1200725"/>
            <a:ext cx="6897000" cy="4456550"/>
          </a:xfrm>
          <a:prstGeom prst="rect">
            <a:avLst/>
          </a:prstGeom>
          <a:noFill/>
          <a:ln>
            <a:noFill/>
          </a:ln>
        </p:spPr>
      </p:pic>
      <p:sp>
        <p:nvSpPr>
          <p:cNvPr id="192" name="Shape 192"/>
          <p:cNvSpPr txBox="1"/>
          <p:nvPr/>
        </p:nvSpPr>
        <p:spPr>
          <a:xfrm>
            <a:off x="5236400" y="4273600"/>
            <a:ext cx="3429000" cy="1672200"/>
          </a:xfrm>
          <a:prstGeom prst="rect">
            <a:avLst/>
          </a:prstGeom>
          <a:noFill/>
          <a:ln>
            <a:noFill/>
          </a:ln>
        </p:spPr>
        <p:txBody>
          <a:bodyPr anchorCtr="0" anchor="ctr" bIns="91425" lIns="91425" rIns="91425" tIns="91425">
            <a:noAutofit/>
          </a:bodyPr>
          <a:lstStyle/>
          <a:p>
            <a:pPr lvl="0" rtl="0">
              <a:lnSpc>
                <a:spcPct val="115000"/>
              </a:lnSpc>
              <a:spcBef>
                <a:spcPts val="0"/>
              </a:spcBef>
              <a:buNone/>
            </a:pPr>
            <a:r>
              <a:rPr b="1" lang="en-US">
                <a:solidFill>
                  <a:schemeClr val="dk1"/>
                </a:solidFill>
              </a:rPr>
              <a:t>Minimal diagram of the model classes in the system. Implemented singleton pattern for user and event calendar classes, as only one instance of each is required for the process.</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Shape 19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9" name="Shape 199"/>
          <p:cNvSpPr txBox="1"/>
          <p:nvPr>
            <p:ph idx="1" type="body"/>
          </p:nvPr>
        </p:nvSpPr>
        <p:spPr>
          <a:xfrm>
            <a:off x="779462" y="1507850"/>
            <a:ext cx="7583400" cy="4208400"/>
          </a:xfrm>
          <a:prstGeom prst="rect">
            <a:avLst/>
          </a:prstGeom>
          <a:noFill/>
          <a:ln>
            <a:noFill/>
          </a:ln>
        </p:spPr>
        <p:txBody>
          <a:bodyPr anchorCtr="0" anchor="t" bIns="45700" lIns="91425" rIns="91425" tIns="45700">
            <a:noAutofit/>
          </a:bodyPr>
          <a:lstStyle/>
          <a:p>
            <a:pPr indent="-381000" lvl="0" marL="457200" marR="0" rtl="0" algn="l">
              <a:spcBef>
                <a:spcPts val="2000"/>
              </a:spcBef>
              <a:spcAft>
                <a:spcPts val="0"/>
              </a:spcAft>
              <a:buSzPct val="100000"/>
              <a:buAutoNum type="arabicPeriod"/>
            </a:pPr>
            <a:r>
              <a:rPr lang="en-US" sz="2400"/>
              <a:t>667 - Create Event</a:t>
            </a:r>
          </a:p>
          <a:p>
            <a:pPr indent="-381000" lvl="0" marL="457200" marR="0" rtl="0" algn="l">
              <a:spcBef>
                <a:spcPts val="2000"/>
              </a:spcBef>
              <a:spcAft>
                <a:spcPts val="0"/>
              </a:spcAft>
              <a:buSzPct val="100000"/>
              <a:buAutoNum type="arabicPeriod"/>
            </a:pPr>
            <a:r>
              <a:rPr lang="en-US" sz="2400"/>
              <a:t>668 - View Event Calendar</a:t>
            </a:r>
          </a:p>
          <a:p>
            <a:pPr indent="-381000" lvl="0" marL="457200" marR="0" rtl="0" algn="l">
              <a:spcBef>
                <a:spcPts val="2000"/>
              </a:spcBef>
              <a:spcAft>
                <a:spcPts val="0"/>
              </a:spcAft>
              <a:buSzPct val="100000"/>
              <a:buAutoNum type="arabicPeriod"/>
            </a:pPr>
            <a:r>
              <a:rPr lang="en-US" sz="2400"/>
              <a:t>670 - View Event Details</a:t>
            </a:r>
          </a:p>
          <a:p>
            <a:pPr indent="-381000" lvl="0" marL="457200" marR="0" rtl="0" algn="l">
              <a:spcBef>
                <a:spcPts val="2000"/>
              </a:spcBef>
              <a:spcAft>
                <a:spcPts val="0"/>
              </a:spcAft>
              <a:buSzPct val="100000"/>
              <a:buAutoNum type="arabicPeriod"/>
            </a:pPr>
            <a:r>
              <a:rPr lang="en-US" sz="2400"/>
              <a:t>671 - Rsvp to Event</a:t>
            </a:r>
          </a:p>
          <a:p>
            <a:pPr indent="-381000" lvl="0" marL="457200" marR="0" rtl="0" algn="l">
              <a:spcBef>
                <a:spcPts val="2000"/>
              </a:spcBef>
              <a:spcAft>
                <a:spcPts val="0"/>
              </a:spcAft>
              <a:buSzPct val="100000"/>
              <a:buAutoNum type="arabicPeriod"/>
            </a:pPr>
            <a:r>
              <a:rPr lang="en-US" sz="2400"/>
              <a:t>672 - View Rsvp Calendar</a:t>
            </a:r>
          </a:p>
          <a:p>
            <a:pPr indent="-381000" lvl="0" marL="457200" marR="0" rtl="0" algn="l">
              <a:spcBef>
                <a:spcPts val="2000"/>
              </a:spcBef>
              <a:spcAft>
                <a:spcPts val="0"/>
              </a:spcAft>
              <a:buSzPct val="100000"/>
              <a:buAutoNum type="arabicPeriod"/>
            </a:pPr>
            <a:r>
              <a:rPr lang="en-US" sz="2400"/>
              <a:t>677 - View Map</a:t>
            </a:r>
          </a:p>
          <a:p>
            <a:pPr indent="-381000" lvl="0" marL="457200" marR="0" rtl="0" algn="l">
              <a:spcBef>
                <a:spcPts val="2000"/>
              </a:spcBef>
              <a:spcAft>
                <a:spcPts val="0"/>
              </a:spcAft>
              <a:buSzPct val="100000"/>
              <a:buAutoNum type="arabicPeriod"/>
            </a:pPr>
            <a:r>
              <a:rPr lang="en-US" sz="2400"/>
              <a:t>674 - Filter Map Results</a:t>
            </a:r>
          </a:p>
          <a:p>
            <a:pPr indent="-381000" lvl="0" marL="457200" marR="0" rtl="0" algn="l">
              <a:spcBef>
                <a:spcPts val="2000"/>
              </a:spcBef>
              <a:spcAft>
                <a:spcPts val="0"/>
              </a:spcAft>
              <a:buSzPct val="100000"/>
              <a:buAutoNum type="arabicPeriod"/>
            </a:pPr>
            <a:r>
              <a:rPr lang="en-US" sz="2400"/>
              <a:t>665 - Set Preferences in Profile</a:t>
            </a:r>
          </a:p>
          <a:p>
            <a:pPr indent="-381000" lvl="0" marL="457200" marR="0" rtl="0" algn="l">
              <a:spcBef>
                <a:spcPts val="2000"/>
              </a:spcBef>
              <a:spcAft>
                <a:spcPts val="0"/>
              </a:spcAft>
              <a:buSzPct val="100000"/>
              <a:buAutoNum type="arabicPeriod"/>
            </a:pPr>
            <a:r>
              <a:rPr lang="en-US" sz="2400"/>
              <a:t>676 - Sign up</a:t>
            </a:r>
          </a:p>
          <a:p>
            <a:pPr indent="-381000" lvl="0" marL="457200" marR="0" rtl="0" algn="l">
              <a:spcBef>
                <a:spcPts val="2000"/>
              </a:spcBef>
              <a:spcAft>
                <a:spcPts val="0"/>
              </a:spcAft>
              <a:buSzPct val="100000"/>
              <a:buAutoNum type="arabicPeriod"/>
            </a:pPr>
            <a:r>
              <a:rPr lang="en-US" sz="2400"/>
              <a:t>679 - View List of Events Created by User</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Shape 205"/>
          <p:cNvSpPr txBox="1"/>
          <p:nvPr>
            <p:ph type="title"/>
          </p:nvPr>
        </p:nvSpPr>
        <p:spPr>
          <a:xfrm>
            <a:off x="1549650" y="337850"/>
            <a:ext cx="6044700" cy="817500"/>
          </a:xfrm>
          <a:prstGeom prst="rect">
            <a:avLst/>
          </a:prstGeom>
        </p:spPr>
        <p:txBody>
          <a:bodyPr anchorCtr="0" anchor="b" bIns="91425" lIns="91425" rIns="91425" tIns="91425">
            <a:noAutofit/>
          </a:bodyPr>
          <a:lstStyle/>
          <a:p>
            <a:pPr lvl="0" rtl="0">
              <a:spcBef>
                <a:spcPts val="0"/>
              </a:spcBef>
              <a:buNone/>
            </a:pPr>
            <a:r>
              <a:rPr lang="en-US"/>
              <a:t>User Story 676 - Sign up</a:t>
            </a:r>
          </a:p>
        </p:txBody>
      </p:sp>
      <p:sp>
        <p:nvSpPr>
          <p:cNvPr id="206" name="Shape 206"/>
          <p:cNvSpPr txBox="1"/>
          <p:nvPr/>
        </p:nvSpPr>
        <p:spPr>
          <a:xfrm>
            <a:off x="5087175" y="1155350"/>
            <a:ext cx="3699300" cy="3304200"/>
          </a:xfrm>
          <a:prstGeom prst="rect">
            <a:avLst/>
          </a:prstGeom>
          <a:noFill/>
          <a:ln>
            <a:noFill/>
          </a:ln>
        </p:spPr>
        <p:txBody>
          <a:bodyPr anchorCtr="0" anchor="t" bIns="91425" lIns="91425" rIns="91425" tIns="91425">
            <a:noAutofit/>
          </a:bodyPr>
          <a:lstStyle/>
          <a:p>
            <a:pPr lvl="0" rtl="0">
              <a:spcBef>
                <a:spcPts val="0"/>
              </a:spcBef>
              <a:spcAft>
                <a:spcPts val="0"/>
              </a:spcAft>
              <a:buNone/>
            </a:pPr>
            <a:r>
              <a:rPr b="1" lang="en-US" sz="1800">
                <a:solidFill>
                  <a:srgbClr val="001D4D"/>
                </a:solidFill>
                <a:latin typeface="Trebuchet MS"/>
                <a:ea typeface="Trebuchet MS"/>
                <a:cs typeface="Trebuchet MS"/>
                <a:sym typeface="Trebuchet MS"/>
              </a:rPr>
              <a:t>As a user, I would like to sign up so that I can use the software securely and my data isn’t viewed by unregistered users.</a:t>
            </a:r>
          </a:p>
          <a:p>
            <a:pPr lvl="0" rtl="0">
              <a:spcBef>
                <a:spcPts val="0"/>
              </a:spcBef>
              <a:spcAft>
                <a:spcPts val="0"/>
              </a:spcAft>
              <a:buNone/>
            </a:pPr>
            <a:r>
              <a:rPr lang="en-US" sz="1600">
                <a:solidFill>
                  <a:srgbClr val="001D4D"/>
                </a:solidFill>
                <a:latin typeface="Trebuchet MS"/>
                <a:ea typeface="Trebuchet MS"/>
                <a:cs typeface="Trebuchet MS"/>
                <a:sym typeface="Trebuchet MS"/>
              </a:rPr>
              <a:t>Acceptance Criteria:</a:t>
            </a:r>
          </a:p>
          <a:p>
            <a:pPr indent="-330200" lvl="0" marL="457200" rtl="0">
              <a:spcBef>
                <a:spcPts val="0"/>
              </a:spcBef>
              <a:spcAft>
                <a:spcPts val="0"/>
              </a:spcAft>
              <a:buClr>
                <a:srgbClr val="001D4D"/>
              </a:buClr>
              <a:buSzPct val="100000"/>
              <a:buFont typeface="Trebuchet MS"/>
              <a:buChar char="●"/>
            </a:pPr>
            <a:r>
              <a:rPr lang="en-US" sz="1600">
                <a:solidFill>
                  <a:srgbClr val="001D4D"/>
                </a:solidFill>
                <a:latin typeface="Trebuchet MS"/>
                <a:ea typeface="Trebuchet MS"/>
                <a:cs typeface="Trebuchet MS"/>
                <a:sym typeface="Trebuchet MS"/>
              </a:rPr>
              <a:t>The system should offer the user the option to login (Login button).</a:t>
            </a:r>
          </a:p>
          <a:p>
            <a:pPr indent="-330200" lvl="0" marL="457200" rtl="0">
              <a:spcBef>
                <a:spcPts val="0"/>
              </a:spcBef>
              <a:spcAft>
                <a:spcPts val="0"/>
              </a:spcAft>
              <a:buClr>
                <a:srgbClr val="001D4D"/>
              </a:buClr>
              <a:buSzPct val="100000"/>
              <a:buFont typeface="Trebuchet MS"/>
              <a:buChar char="●"/>
            </a:pPr>
            <a:r>
              <a:rPr lang="en-US" sz="1600">
                <a:solidFill>
                  <a:srgbClr val="001D4D"/>
                </a:solidFill>
                <a:latin typeface="Trebuchet MS"/>
                <a:ea typeface="Trebuchet MS"/>
                <a:cs typeface="Trebuchet MS"/>
                <a:sym typeface="Trebuchet MS"/>
              </a:rPr>
              <a:t>The system must validate the text input by the user.</a:t>
            </a:r>
          </a:p>
          <a:p>
            <a:pPr indent="-330200" lvl="0" marL="457200" rtl="0">
              <a:spcBef>
                <a:spcPts val="0"/>
              </a:spcBef>
              <a:spcAft>
                <a:spcPts val="0"/>
              </a:spcAft>
              <a:buClr>
                <a:srgbClr val="001D4D"/>
              </a:buClr>
              <a:buSzPct val="100000"/>
              <a:buFont typeface="Trebuchet MS"/>
              <a:buChar char="●"/>
            </a:pPr>
            <a:r>
              <a:rPr lang="en-US" sz="1600">
                <a:solidFill>
                  <a:srgbClr val="001D4D"/>
                </a:solidFill>
                <a:latin typeface="Trebuchet MS"/>
                <a:ea typeface="Trebuchet MS"/>
                <a:cs typeface="Trebuchet MS"/>
                <a:sym typeface="Trebuchet MS"/>
              </a:rPr>
              <a:t>The user should be logged in automatically after sign up.</a:t>
            </a:r>
            <a:br>
              <a:rPr b="1" lang="en-US" sz="1600">
                <a:solidFill>
                  <a:srgbClr val="001D4D"/>
                </a:solidFill>
                <a:latin typeface="Trebuchet MS"/>
                <a:ea typeface="Trebuchet MS"/>
                <a:cs typeface="Trebuchet MS"/>
                <a:sym typeface="Trebuchet MS"/>
              </a:rPr>
            </a:br>
          </a:p>
        </p:txBody>
      </p:sp>
      <p:pic>
        <p:nvPicPr>
          <p:cNvPr descr="image1.PNG" id="207" name="Shape 207"/>
          <p:cNvPicPr preferRelativeResize="0"/>
          <p:nvPr/>
        </p:nvPicPr>
        <p:blipFill>
          <a:blip r:embed="rId3">
            <a:alphaModFix/>
          </a:blip>
          <a:stretch>
            <a:fillRect/>
          </a:stretch>
        </p:blipFill>
        <p:spPr>
          <a:xfrm>
            <a:off x="473375" y="1579011"/>
            <a:ext cx="2080200" cy="3699975"/>
          </a:xfrm>
          <a:prstGeom prst="rect">
            <a:avLst/>
          </a:prstGeom>
          <a:noFill/>
          <a:ln cap="flat" cmpd="sng" w="9525">
            <a:solidFill>
              <a:srgbClr val="3D85C6"/>
            </a:solidFill>
            <a:prstDash val="solid"/>
            <a:round/>
            <a:headEnd len="med" w="med" type="none"/>
            <a:tailEnd len="med" w="med" type="none"/>
          </a:ln>
        </p:spPr>
      </p:pic>
      <p:pic>
        <p:nvPicPr>
          <p:cNvPr descr="Screen Shot 2017-07-19 at 7.29.57 PM.png" id="208" name="Shape 208"/>
          <p:cNvPicPr preferRelativeResize="0"/>
          <p:nvPr/>
        </p:nvPicPr>
        <p:blipFill>
          <a:blip r:embed="rId4">
            <a:alphaModFix/>
          </a:blip>
          <a:stretch>
            <a:fillRect/>
          </a:stretch>
        </p:blipFill>
        <p:spPr>
          <a:xfrm>
            <a:off x="5412825" y="4886175"/>
            <a:ext cx="3048000" cy="1095375"/>
          </a:xfrm>
          <a:prstGeom prst="rect">
            <a:avLst/>
          </a:prstGeom>
          <a:noFill/>
          <a:ln>
            <a:noFill/>
          </a:ln>
        </p:spPr>
      </p:pic>
      <p:pic>
        <p:nvPicPr>
          <p:cNvPr descr="IMG_5507.png" id="209" name="Shape 209"/>
          <p:cNvPicPr preferRelativeResize="0"/>
          <p:nvPr/>
        </p:nvPicPr>
        <p:blipFill>
          <a:blip r:embed="rId5">
            <a:alphaModFix/>
          </a:blip>
          <a:stretch>
            <a:fillRect/>
          </a:stretch>
        </p:blipFill>
        <p:spPr>
          <a:xfrm>
            <a:off x="2630200" y="1578999"/>
            <a:ext cx="2092699" cy="3725526"/>
          </a:xfrm>
          <a:prstGeom prst="rect">
            <a:avLst/>
          </a:prstGeom>
          <a:noFill/>
          <a:ln>
            <a:noFill/>
          </a:ln>
        </p:spPr>
      </p:pic>
      <p:sp>
        <p:nvSpPr>
          <p:cNvPr id="210" name="Shape 210"/>
          <p:cNvSpPr txBox="1"/>
          <p:nvPr/>
        </p:nvSpPr>
        <p:spPr>
          <a:xfrm>
            <a:off x="5412825" y="4459550"/>
            <a:ext cx="3517200" cy="409200"/>
          </a:xfrm>
          <a:prstGeom prst="rect">
            <a:avLst/>
          </a:prstGeom>
          <a:noFill/>
          <a:ln>
            <a:noFill/>
          </a:ln>
        </p:spPr>
        <p:txBody>
          <a:bodyPr anchorCtr="0" anchor="t" bIns="91425" lIns="91425" rIns="91425" tIns="91425">
            <a:noAutofit/>
          </a:bodyPr>
          <a:lstStyle/>
          <a:p>
            <a:pPr lvl="0" rtl="0">
              <a:spcBef>
                <a:spcPts val="0"/>
              </a:spcBef>
              <a:buNone/>
            </a:pPr>
            <a:r>
              <a:rPr b="1" lang="en-US"/>
              <a:t>Users tree structure in Firebase.</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Shape 216"/>
          <p:cNvSpPr txBox="1"/>
          <p:nvPr>
            <p:ph type="title"/>
          </p:nvPr>
        </p:nvSpPr>
        <p:spPr>
          <a:xfrm>
            <a:off x="1549650" y="337850"/>
            <a:ext cx="6044700" cy="817500"/>
          </a:xfrm>
          <a:prstGeom prst="rect">
            <a:avLst/>
          </a:prstGeom>
        </p:spPr>
        <p:txBody>
          <a:bodyPr anchorCtr="0" anchor="b" bIns="91425" lIns="91425" rIns="91425" tIns="91425">
            <a:noAutofit/>
          </a:bodyPr>
          <a:lstStyle/>
          <a:p>
            <a:pPr lvl="0" rtl="0">
              <a:spcBef>
                <a:spcPts val="0"/>
              </a:spcBef>
              <a:buNone/>
            </a:pPr>
            <a:r>
              <a:rPr lang="en-US"/>
              <a:t>User Story 676 - Sign up</a:t>
            </a:r>
          </a:p>
        </p:txBody>
      </p:sp>
      <p:pic>
        <p:nvPicPr>
          <p:cNvPr descr="Blank Diagram - Page 1.png" id="217" name="Shape 217"/>
          <p:cNvPicPr preferRelativeResize="0"/>
          <p:nvPr/>
        </p:nvPicPr>
        <p:blipFill>
          <a:blip r:embed="rId3">
            <a:alphaModFix/>
          </a:blip>
          <a:stretch>
            <a:fillRect/>
          </a:stretch>
        </p:blipFill>
        <p:spPr>
          <a:xfrm>
            <a:off x="474450" y="1082475"/>
            <a:ext cx="8350725" cy="3788399"/>
          </a:xfrm>
          <a:prstGeom prst="rect">
            <a:avLst/>
          </a:prstGeom>
          <a:noFill/>
          <a:ln>
            <a:noFill/>
          </a:ln>
        </p:spPr>
      </p:pic>
      <p:pic>
        <p:nvPicPr>
          <p:cNvPr descr="Screen Shot 2017-07-20 at 12.05.16 AM.png" id="218" name="Shape 218"/>
          <p:cNvPicPr preferRelativeResize="0"/>
          <p:nvPr/>
        </p:nvPicPr>
        <p:blipFill>
          <a:blip r:embed="rId4">
            <a:alphaModFix/>
          </a:blip>
          <a:stretch>
            <a:fillRect/>
          </a:stretch>
        </p:blipFill>
        <p:spPr>
          <a:xfrm>
            <a:off x="705900" y="4757200"/>
            <a:ext cx="4049224" cy="1479125"/>
          </a:xfrm>
          <a:prstGeom prst="rect">
            <a:avLst/>
          </a:prstGeom>
          <a:noFill/>
          <a:ln>
            <a:noFill/>
          </a:ln>
        </p:spPr>
      </p:pic>
      <p:sp>
        <p:nvSpPr>
          <p:cNvPr id="219" name="Shape 219"/>
          <p:cNvSpPr txBox="1"/>
          <p:nvPr/>
        </p:nvSpPr>
        <p:spPr>
          <a:xfrm>
            <a:off x="4982500" y="4870874"/>
            <a:ext cx="3710100" cy="1059000"/>
          </a:xfrm>
          <a:prstGeom prst="rect">
            <a:avLst/>
          </a:prstGeom>
          <a:noFill/>
          <a:ln>
            <a:noFill/>
          </a:ln>
        </p:spPr>
        <p:txBody>
          <a:bodyPr anchorCtr="0" anchor="t" bIns="91425" lIns="91425" rIns="91425" tIns="91425">
            <a:noAutofit/>
          </a:bodyPr>
          <a:lstStyle/>
          <a:p>
            <a:pPr lvl="0" rtl="0">
              <a:spcBef>
                <a:spcPts val="0"/>
              </a:spcBef>
              <a:buNone/>
            </a:pPr>
            <a:r>
              <a:rPr b="1" lang="en-US">
                <a:solidFill>
                  <a:schemeClr val="dk1"/>
                </a:solidFill>
              </a:rPr>
              <a:t>Users tree structure in Firebase with node for user-info (created after sign up) and rsvp-list.</a:t>
            </a: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