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"/>
  </p:notesMasterIdLst>
  <p:sldIdLst>
    <p:sldId id="256" r:id="rId2"/>
  </p:sldIdLst>
  <p:sldSz cx="32918400" cy="43891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842E925-5CF8-4126-9E35-5EE09F5F9F2F}">
  <a:tblStyle styleId="{C842E925-5CF8-4126-9E35-5EE09F5F9F2F}" styleName="Table_0"/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3" d="100"/>
          <a:sy n="13" d="100"/>
        </p:scale>
        <p:origin x="268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2143125" y="685800"/>
            <a:ext cx="257174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Shape 87"/>
          <p:cNvSpPr txBox="1"/>
          <p:nvPr/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lang="en-US"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1646234" y="1757359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1646234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905000" marR="0" lvl="0" indent="64770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790950" marR="0" lvl="1" indent="520700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702300" marR="0" lvl="2" indent="355600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619999" marR="0" lvl="3" indent="4699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753599" marR="0" lvl="4" indent="4826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210799" marR="0" lvl="5" indent="4826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667999" marR="0" lvl="6" indent="4826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125199" marR="0" lvl="7" indent="4826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582399" marR="0" lvl="8" indent="4826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ctrTitle"/>
          </p:nvPr>
        </p:nvSpPr>
        <p:spPr>
          <a:xfrm>
            <a:off x="2469358" y="13635320"/>
            <a:ext cx="27979685" cy="940845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subTitle" idx="1"/>
          </p:nvPr>
        </p:nvSpPr>
        <p:spPr>
          <a:xfrm>
            <a:off x="4937523" y="24872579"/>
            <a:ext cx="23043355" cy="1121484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 rot="5400000">
            <a:off x="8844488" y="16778673"/>
            <a:ext cx="37450057" cy="740687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body" idx="1"/>
          </p:nvPr>
        </p:nvSpPr>
        <p:spPr>
          <a:xfrm rot="5400000">
            <a:off x="-6026415" y="9428945"/>
            <a:ext cx="37450057" cy="221063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905000" marR="0" lvl="0" indent="64770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790950" marR="0" lvl="1" indent="520700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702300" marR="0" lvl="2" indent="355600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619999" marR="0" lvl="3" indent="4699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753599" marR="0" lvl="4" indent="4826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210799" marR="0" lvl="5" indent="4826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667999" marR="0" lvl="6" indent="4826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125199" marR="0" lvl="7" indent="4826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582399" marR="0" lvl="8" indent="4826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1646234" y="1757359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 rot="5400000">
            <a:off x="1978025" y="9910762"/>
            <a:ext cx="28963937" cy="2962751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905000" marR="0" lvl="0" indent="64770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790950" marR="0" lvl="1" indent="520700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702300" marR="0" lvl="2" indent="355600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619999" marR="0" lvl="3" indent="4699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753599" marR="0" lvl="4" indent="4826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210799" marR="0" lvl="5" indent="4826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667999" marR="0" lvl="6" indent="4826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125199" marR="0" lvl="7" indent="4826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582399" marR="0" lvl="8" indent="4826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6451998" y="30724287"/>
            <a:ext cx="19751276" cy="362622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Shape 33"/>
          <p:cNvSpPr>
            <a:spLocks noGrp="1"/>
          </p:cNvSpPr>
          <p:nvPr>
            <p:ph type="pic" idx="2"/>
          </p:nvPr>
        </p:nvSpPr>
        <p:spPr>
          <a:xfrm>
            <a:off x="6451998" y="3922057"/>
            <a:ext cx="19751276" cy="263338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6451998" y="34350512"/>
            <a:ext cx="19751276" cy="51524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1645442" y="1748116"/>
            <a:ext cx="10829926" cy="74362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12870656" y="1748116"/>
            <a:ext cx="18402298" cy="37459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99695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814387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619125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69056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700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700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700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700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700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2"/>
          </p:nvPr>
        </p:nvSpPr>
        <p:spPr>
          <a:xfrm>
            <a:off x="1645442" y="9184339"/>
            <a:ext cx="10829926" cy="30022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1646234" y="1757359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1646234" y="1757359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1645441" y="9825317"/>
            <a:ext cx="14544675" cy="409462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2"/>
          </p:nvPr>
        </p:nvSpPr>
        <p:spPr>
          <a:xfrm>
            <a:off x="1645441" y="13919948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1493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9667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733425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766763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7762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7762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7762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7762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7762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3"/>
          </p:nvPr>
        </p:nvSpPr>
        <p:spPr>
          <a:xfrm>
            <a:off x="16722328" y="9825317"/>
            <a:ext cx="14550627" cy="409462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4"/>
          </p:nvPr>
        </p:nvSpPr>
        <p:spPr>
          <a:xfrm>
            <a:off x="16722328" y="13919948"/>
            <a:ext cx="14550627" cy="2528719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1493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9667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733425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766763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7762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7762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7762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7762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7762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1646234" y="1757359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1645442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0731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890587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6953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728663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7381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7381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7381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7381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7381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2"/>
          </p:nvPr>
        </p:nvSpPr>
        <p:spPr>
          <a:xfrm>
            <a:off x="16516351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0731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890587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6953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728663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7381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7381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7381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7381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7381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2600325" y="28205209"/>
            <a:ext cx="27980878" cy="87159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4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2600325" y="18604006"/>
            <a:ext cx="27980878" cy="9601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1646234" y="1757359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1646234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905000" marR="0" lvl="0" indent="64770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790950" marR="0" lvl="1" indent="520700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702300" marR="0" lvl="2" indent="355600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619999" marR="0" lvl="3" indent="4699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753599" marR="0" lvl="4" indent="4826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210799" marR="0" lvl="5" indent="4826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667999" marR="0" lvl="6" indent="4826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125199" marR="0" lvl="7" indent="4826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582399" marR="0" lvl="8" indent="4826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5.png"/><Relationship Id="rId3" Type="http://schemas.openxmlformats.org/officeDocument/2006/relationships/image" Target="../media/image1.png"/><Relationship Id="rId7" Type="http://schemas.openxmlformats.org/officeDocument/2006/relationships/image" Target="../media/image5.jpg"/><Relationship Id="rId12" Type="http://schemas.openxmlformats.org/officeDocument/2006/relationships/image" Target="../media/image10.png"/><Relationship Id="rId17" Type="http://schemas.openxmlformats.org/officeDocument/2006/relationships/image" Target="../media/image14.jp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hyperlink" Target="http://ppt/slides/slide1.xml" TargetMode="External"/><Relationship Id="rId10" Type="http://schemas.openxmlformats.org/officeDocument/2006/relationships/image" Target="../media/image8.jpg"/><Relationship Id="rId4" Type="http://schemas.openxmlformats.org/officeDocument/2006/relationships/image" Target="../media/image2.png"/><Relationship Id="rId9" Type="http://schemas.openxmlformats.org/officeDocument/2006/relationships/image" Target="../media/image7.jp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/>
          <p:nvPr/>
        </p:nvSpPr>
        <p:spPr>
          <a:xfrm>
            <a:off x="8969354" y="2160444"/>
            <a:ext cx="15360900" cy="1356599"/>
          </a:xfrm>
          <a:prstGeom prst="rect">
            <a:avLst/>
          </a:prstGeom>
          <a:noFill/>
          <a:ln>
            <a:noFill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7200" b="1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Senior Project, 2017, Summer</a:t>
            </a:r>
          </a:p>
        </p:txBody>
      </p:sp>
      <p:sp>
        <p:nvSpPr>
          <p:cNvPr id="90" name="Shape 90"/>
          <p:cNvSpPr txBox="1"/>
          <p:nvPr/>
        </p:nvSpPr>
        <p:spPr>
          <a:xfrm>
            <a:off x="6567485" y="2590800"/>
            <a:ext cx="19797599" cy="2508650"/>
          </a:xfrm>
          <a:prstGeom prst="rect">
            <a:avLst/>
          </a:prstGeom>
          <a:noFill/>
          <a:ln>
            <a:noFill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6000" b="1" i="0" u="none" strike="noStrike" cap="non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Traffic Simualtor 2.0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-US" sz="3500" b="0" i="0" u="none" strike="noStrike" cap="non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Rolando Carralero Pena, Florida International University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lang="en-US" sz="3500" b="1" i="1" u="none" strike="noStrike" cap="non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Kianoosh G. Boroojeni,</a:t>
            </a:r>
            <a:r>
              <a:rPr lang="en-US" sz="3500" b="0" i="1" u="none" strike="noStrike" cap="non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Instructor:</a:t>
            </a:r>
            <a:r>
              <a:rPr lang="en-US" sz="3500" b="1" i="1" u="none" strike="noStrike" cap="non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Masoud Sadjadi, Florida International University</a:t>
            </a:r>
          </a:p>
        </p:txBody>
      </p:sp>
      <p:sp>
        <p:nvSpPr>
          <p:cNvPr id="91" name="Shape 91"/>
          <p:cNvSpPr txBox="1"/>
          <p:nvPr/>
        </p:nvSpPr>
        <p:spPr>
          <a:xfrm>
            <a:off x="990600" y="5493600"/>
            <a:ext cx="31089600" cy="35661601"/>
          </a:xfrm>
          <a:prstGeom prst="rect">
            <a:avLst/>
          </a:prstGeom>
          <a:noFill/>
          <a:ln w="635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Shape 92"/>
          <p:cNvSpPr txBox="1"/>
          <p:nvPr/>
        </p:nvSpPr>
        <p:spPr>
          <a:xfrm>
            <a:off x="1265209" y="5806948"/>
            <a:ext cx="10038561" cy="6715883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Arial"/>
              <a:buChar char="•"/>
            </a:pPr>
            <a:r>
              <a:rPr lang="en-US" sz="3800" b="0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More common traffic navigation apps like google maps give all users same route from point A to B. Traffic gest backed up when too many cars take the same route.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Arial"/>
              <a:buChar char="•"/>
            </a:pPr>
            <a:r>
              <a:rPr lang="en-US" sz="3800" b="0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Lack of accessible application that uses other routing algorithms to better route cars to avoid traffic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Arial"/>
              <a:buChar char="•"/>
            </a:pPr>
            <a:r>
              <a:rPr lang="en-US" sz="3800" b="0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Lack of a tool that allow users to compare these routing algorithms with more common ones like google maps navigation.</a:t>
            </a:r>
          </a:p>
        </p:txBody>
      </p:sp>
      <p:sp>
        <p:nvSpPr>
          <p:cNvPr id="93" name="Shape 93"/>
          <p:cNvSpPr txBox="1"/>
          <p:nvPr/>
        </p:nvSpPr>
        <p:spPr>
          <a:xfrm>
            <a:off x="990612" y="41924400"/>
            <a:ext cx="4979999" cy="730199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</a:p>
        </p:txBody>
      </p:sp>
      <p:sp>
        <p:nvSpPr>
          <p:cNvPr id="94" name="Shape 94"/>
          <p:cNvSpPr txBox="1"/>
          <p:nvPr/>
        </p:nvSpPr>
        <p:spPr>
          <a:xfrm>
            <a:off x="15925800" y="446087"/>
            <a:ext cx="4724400" cy="10778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Arial"/>
              <a:buNone/>
            </a:pPr>
            <a:r>
              <a:rPr lang="en-US" sz="32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</a:p>
        </p:txBody>
      </p:sp>
      <p:pic>
        <p:nvPicPr>
          <p:cNvPr id="95" name="Shape 9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182600" y="381000"/>
            <a:ext cx="2630400" cy="1219199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Shape 96"/>
          <p:cNvSpPr txBox="1"/>
          <p:nvPr/>
        </p:nvSpPr>
        <p:spPr>
          <a:xfrm>
            <a:off x="22561903" y="5868648"/>
            <a:ext cx="9088135" cy="6746141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Char char="•"/>
            </a:pPr>
            <a:r>
              <a:rPr lang="en-US" sz="3900" b="0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The current system provides a Web application unified under NodeJs and ExpressJs web server.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Char char="•"/>
            </a:pPr>
            <a:r>
              <a:rPr lang="en-US" sz="3900" b="0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The simulation is provided by the web server as an angularJS application. 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Char char="•"/>
            </a:pPr>
            <a:r>
              <a:rPr lang="en-US" sz="3900" b="0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Backend API and algorithms are handled by ExpressJs and a Python wrapper.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i="0" u="none" strike="noStrike" cap="non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Shape 97"/>
          <p:cNvSpPr txBox="1"/>
          <p:nvPr/>
        </p:nvSpPr>
        <p:spPr>
          <a:xfrm>
            <a:off x="1636400" y="23063150"/>
            <a:ext cx="9424550" cy="7552697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Char char="•"/>
            </a:pPr>
            <a:r>
              <a:rPr lang="en-US" sz="3600" b="0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  Users must provide the following information for each trip entered: starting point, ending point and trip time. 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Char char="•"/>
            </a:pPr>
            <a:r>
              <a:rPr lang="en-US" sz="3600" b="0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  Users must be able to select a desired algorithm to display a car path for a trip or some trips.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Char char="•"/>
            </a:pPr>
            <a:r>
              <a:rPr lang="en-US" sz="3600" b="0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  Users must be able to use the same trip data to create a path on both maps and compare algorithms.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Char char="•"/>
            </a:pPr>
            <a:r>
              <a:rPr lang="en-US" sz="3600" b="0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  Users must be able to create several trips with different relative times to make traffic simulation more realistic.</a:t>
            </a:r>
          </a:p>
        </p:txBody>
      </p:sp>
      <p:sp>
        <p:nvSpPr>
          <p:cNvPr id="98" name="Shape 98"/>
          <p:cNvSpPr txBox="1"/>
          <p:nvPr/>
        </p:nvSpPr>
        <p:spPr>
          <a:xfrm>
            <a:off x="11621970" y="23099909"/>
            <a:ext cx="13331258" cy="7050147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</a:p>
        </p:txBody>
      </p:sp>
      <p:sp>
        <p:nvSpPr>
          <p:cNvPr id="99" name="Shape 99"/>
          <p:cNvSpPr txBox="1"/>
          <p:nvPr/>
        </p:nvSpPr>
        <p:spPr>
          <a:xfrm>
            <a:off x="11706699" y="30687337"/>
            <a:ext cx="13246929" cy="10047708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Object Design</a:t>
            </a:r>
          </a:p>
        </p:txBody>
      </p:sp>
      <p:sp>
        <p:nvSpPr>
          <p:cNvPr id="100" name="Shape 100"/>
          <p:cNvSpPr txBox="1"/>
          <p:nvPr/>
        </p:nvSpPr>
        <p:spPr>
          <a:xfrm>
            <a:off x="25468121" y="23063125"/>
            <a:ext cx="6181915" cy="7047246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3600" b="0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Traffic Simulator is developed in: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3600" b="0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1-Frontend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3600" b="0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     -HTML,CSS, AngularJs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3600" b="0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2.Backend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3600" b="0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      ExpressJS, NodeJs,    Python</a:t>
            </a:r>
          </a:p>
        </p:txBody>
      </p:sp>
      <p:sp>
        <p:nvSpPr>
          <p:cNvPr id="101" name="Shape 101"/>
          <p:cNvSpPr txBox="1"/>
          <p:nvPr/>
        </p:nvSpPr>
        <p:spPr>
          <a:xfrm>
            <a:off x="1636400" y="31076121"/>
            <a:ext cx="9424550" cy="9658924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24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Unit Test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i="0" u="none" strike="noStrike" cap="non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Shape 102"/>
          <p:cNvSpPr txBox="1"/>
          <p:nvPr/>
        </p:nvSpPr>
        <p:spPr>
          <a:xfrm>
            <a:off x="1636400" y="12977396"/>
            <a:ext cx="30013638" cy="9688678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Screenshots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0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</p:txBody>
      </p:sp>
      <p:sp>
        <p:nvSpPr>
          <p:cNvPr id="103" name="Shape 103"/>
          <p:cNvSpPr txBox="1"/>
          <p:nvPr/>
        </p:nvSpPr>
        <p:spPr>
          <a:xfrm>
            <a:off x="25468121" y="30615846"/>
            <a:ext cx="6181915" cy="10119199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i="0" u="none" strike="noStrike" cap="non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Courier New"/>
              <a:buChar char="o"/>
            </a:pPr>
            <a:r>
              <a:rPr lang="en-US" sz="3600" b="0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This project is the second version of the system. 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Courier New"/>
              <a:buChar char="o"/>
            </a:pPr>
            <a:r>
              <a:rPr lang="en-US" sz="3600" b="0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The web application runs with angularjs in the frontend and Nodejs and ExpressJs web servers. 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Courier New"/>
              <a:buChar char="o"/>
            </a:pPr>
            <a:r>
              <a:rPr lang="en-US" sz="3600" b="0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It contains two maps(using google mapping) to show paths from different routing algorithms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Courier New"/>
              <a:buChar char="o"/>
            </a:pPr>
            <a:r>
              <a:rPr lang="en-US" sz="3600" b="0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Use inputs from users to create trips and routing algorithms to determinate the paths to be displayed on the maps. </a:t>
            </a:r>
          </a:p>
        </p:txBody>
      </p:sp>
      <p:sp>
        <p:nvSpPr>
          <p:cNvPr id="104" name="Shape 104"/>
          <p:cNvSpPr txBox="1"/>
          <p:nvPr/>
        </p:nvSpPr>
        <p:spPr>
          <a:xfrm>
            <a:off x="990600" y="609600"/>
            <a:ext cx="4724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99"/>
              </a:buClr>
              <a:buFont typeface="Arial"/>
              <a:buNone/>
            </a:pPr>
            <a:endParaRPr sz="8400" b="0" i="0" u="none" strike="noStrike" cap="none">
              <a:solidFill>
                <a:srgbClr val="3333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Shape 105"/>
          <p:cNvSpPr txBox="1"/>
          <p:nvPr/>
        </p:nvSpPr>
        <p:spPr>
          <a:xfrm>
            <a:off x="27203400" y="609600"/>
            <a:ext cx="4724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99"/>
              </a:buClr>
              <a:buFont typeface="Arial"/>
              <a:buNone/>
            </a:pPr>
            <a:endParaRPr sz="8400" b="0" i="0" u="none" strike="noStrike" cap="none">
              <a:solidFill>
                <a:srgbClr val="3333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Shape 106"/>
          <p:cNvSpPr txBox="1"/>
          <p:nvPr/>
        </p:nvSpPr>
        <p:spPr>
          <a:xfrm>
            <a:off x="11706700" y="5720130"/>
            <a:ext cx="10452275" cy="7080411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Solution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Arial"/>
              <a:buChar char="•"/>
            </a:pPr>
            <a:r>
              <a:rPr lang="en-US" sz="3800" b="0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A modern and high tech application to run routing algorithms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Arial"/>
              <a:buChar char="•"/>
            </a:pPr>
            <a:r>
              <a:rPr lang="en-US" sz="3800" b="0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An effective and user friendly way to show and demonstrate the effectiveness of those routing algorithms.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Arial"/>
              <a:buChar char="•"/>
            </a:pPr>
            <a:r>
              <a:rPr lang="en-US" sz="3800" b="0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Display two maps, one to run and show google map routing algorithm and one to show oblivious algorithms. Allowing the user to compare between them.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Arial"/>
              <a:buChar char="•"/>
            </a:pPr>
            <a:r>
              <a:rPr lang="en-US" sz="3800" b="0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Use google mapping. More clean and complete mapping service.</a:t>
            </a:r>
          </a:p>
        </p:txBody>
      </p:sp>
      <p:sp>
        <p:nvSpPr>
          <p:cNvPr id="107" name="Shape 107"/>
          <p:cNvSpPr txBox="1"/>
          <p:nvPr/>
        </p:nvSpPr>
        <p:spPr>
          <a:xfrm>
            <a:off x="6343000" y="41615475"/>
            <a:ext cx="25737001" cy="1356599"/>
          </a:xfrm>
          <a:prstGeom prst="rect">
            <a:avLst/>
          </a:prstGeom>
          <a:noFill/>
          <a:ln w="635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by Rolando Carralero. I am thankful to the help that I received from my group member Matthew Thompson, mentors Kianoosh G. Boroojeni,and our instructor Masoud Sadjadi.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8" name="Shape 108" descr="120575577936_af066a94f753f6b4bdb3_512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175" y="2886900"/>
            <a:ext cx="2051306" cy="19385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Shape 109" descr="unnamed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265209" y="8087"/>
            <a:ext cx="2857499" cy="2857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Shape 110" descr="HJC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5468123" y="548135"/>
            <a:ext cx="4500600" cy="19838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Shape 111" descr="github-logo.jp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9066606" y="2702125"/>
            <a:ext cx="1965475" cy="228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Shape 11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5518695" y="2365283"/>
            <a:ext cx="3177663" cy="31776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Shape 113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4698185" y="149325"/>
            <a:ext cx="2793065" cy="2793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Shape 114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4220782" y="3067665"/>
            <a:ext cx="1920460" cy="192046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15" name="Shape 115"/>
          <p:cNvGraphicFramePr/>
          <p:nvPr/>
        </p:nvGraphicFramePr>
        <p:xfrm>
          <a:off x="2020889" y="32210478"/>
          <a:ext cx="8731050" cy="3755100"/>
        </p:xfrm>
        <a:graphic>
          <a:graphicData uri="http://schemas.openxmlformats.org/drawingml/2006/table">
            <a:tbl>
              <a:tblPr>
                <a:noFill/>
                <a:tableStyleId>{C842E925-5CF8-4126-9E35-5EE09F5F9F2F}</a:tableStyleId>
              </a:tblPr>
              <a:tblGrid>
                <a:gridCol w="8731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61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5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Test case ID: </a:t>
                      </a:r>
                      <a:r>
                        <a:rPr lang="en-US" sz="105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Add_Trip_005</a:t>
                      </a:r>
                    </a:p>
                  </a:txBody>
                  <a:tcPr marL="63500" marR="63500" marT="63500" marB="635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5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5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Description/Summary of Test: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95454"/>
                        <a:buFont typeface="Arial"/>
                        <a:buChar char="•"/>
                      </a:pPr>
                      <a:r>
                        <a:rPr lang="en-US" sz="105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r>
                        <a:rPr lang="en-US" sz="105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 user enters valid values into the three input fields and selects the add trip button</a:t>
                      </a:r>
                    </a:p>
                  </a:txBody>
                  <a:tcPr marL="63500" marR="63500" marT="63500" marB="635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992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5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Pre-condition: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95454"/>
                        <a:buFont typeface="Arial"/>
                        <a:buChar char="•"/>
                      </a:pPr>
                      <a:r>
                        <a:rPr lang="en-US" sz="105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User is at Traffic Simulator home page</a:t>
                      </a:r>
                    </a:p>
                  </a:txBody>
                  <a:tcPr marL="63500" marR="63500" marT="63500" marB="635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5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5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Expected Results: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95454"/>
                        <a:buFont typeface="Arial"/>
                        <a:buChar char="•"/>
                      </a:pPr>
                      <a:r>
                        <a:rPr lang="en-US" sz="105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r>
                        <a:rPr lang="en-US" sz="105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Trip created and printed on the textarea with the three valid values entered by the user </a:t>
                      </a:r>
                    </a:p>
                  </a:txBody>
                  <a:tcPr marL="63500" marR="63500" marT="63500" marB="635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721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5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Actual Result: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95454"/>
                        <a:buFont typeface="Arial"/>
                        <a:buChar char="•"/>
                      </a:pPr>
                      <a:r>
                        <a:rPr lang="en-US" sz="105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 </a:t>
                      </a:r>
                      <a:r>
                        <a:rPr lang="en-US" sz="105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Trip created and printed on the textarea with the three valid values entered by the user</a:t>
                      </a:r>
                    </a:p>
                  </a:txBody>
                  <a:tcPr marL="63500" marR="63500" marT="63500" marB="635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61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5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Status : </a:t>
                      </a:r>
                      <a:r>
                        <a:rPr lang="en-US" sz="105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Pass</a:t>
                      </a:r>
                    </a:p>
                  </a:txBody>
                  <a:tcPr marL="63500" marR="63500" marT="63500" marB="635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16" name="Shape 116"/>
          <p:cNvSpPr/>
          <p:nvPr/>
        </p:nvSpPr>
        <p:spPr>
          <a:xfrm>
            <a:off x="-3383662" y="33265590"/>
            <a:ext cx="48356552" cy="1107995"/>
          </a:xfrm>
          <a:prstGeom prst="rect">
            <a:avLst/>
          </a:prstGeom>
          <a:noFill/>
          <a:ln>
            <a:noFill/>
          </a:ln>
        </p:spPr>
        <p:txBody>
          <a:bodyPr lIns="91425" tIns="0" rIns="91425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b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lang="en-US"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b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lang="en-US"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Shape 117"/>
          <p:cNvSpPr/>
          <p:nvPr/>
        </p:nvSpPr>
        <p:spPr>
          <a:xfrm>
            <a:off x="2048721" y="35381371"/>
            <a:ext cx="49475395" cy="830996"/>
          </a:xfrm>
          <a:prstGeom prst="rect">
            <a:avLst/>
          </a:prstGeom>
          <a:noFill/>
          <a:ln>
            <a:noFill/>
          </a:ln>
        </p:spPr>
        <p:txBody>
          <a:bodyPr lIns="91425" tIns="0" rIns="91425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b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lang="en-US"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Shape 118"/>
          <p:cNvSpPr/>
          <p:nvPr/>
        </p:nvSpPr>
        <p:spPr>
          <a:xfrm>
            <a:off x="2049514" y="35411628"/>
            <a:ext cx="49470886" cy="830996"/>
          </a:xfrm>
          <a:prstGeom prst="rect">
            <a:avLst/>
          </a:prstGeom>
          <a:noFill/>
          <a:ln>
            <a:noFill/>
          </a:ln>
        </p:spPr>
        <p:txBody>
          <a:bodyPr lIns="91425" tIns="0" rIns="91425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b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lang="en-US"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19" name="Shape 119"/>
          <p:cNvGraphicFramePr/>
          <p:nvPr/>
        </p:nvGraphicFramePr>
        <p:xfrm>
          <a:off x="2045799" y="36221037"/>
          <a:ext cx="8706125" cy="4071600"/>
        </p:xfrm>
        <a:graphic>
          <a:graphicData uri="http://schemas.openxmlformats.org/drawingml/2006/table">
            <a:tbl>
              <a:tblPr>
                <a:noFill/>
                <a:tableStyleId>{C842E925-5CF8-4126-9E35-5EE09F5F9F2F}</a:tableStyleId>
              </a:tblPr>
              <a:tblGrid>
                <a:gridCol w="8706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535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5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Test case ID</a:t>
                      </a:r>
                      <a:r>
                        <a:rPr lang="en-US" sz="105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: Select_Algorithm_001</a:t>
                      </a:r>
                    </a:p>
                  </a:txBody>
                  <a:tcPr marL="63500" marR="63500" marT="63500" marB="63500">
                    <a:lnL w="1427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27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27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27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3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5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Description/Summary of Test: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95454"/>
                        <a:buFont typeface="Arial"/>
                        <a:buChar char="•"/>
                      </a:pPr>
                      <a:r>
                        <a:rPr lang="en-US" sz="105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User creates a trip or some trips filling out the required fields. User selects Dijkstra algorithm to determine car paths. Then user selects Submit button</a:t>
                      </a:r>
                    </a:p>
                  </a:txBody>
                  <a:tcPr marL="63500" marR="63500" marT="63500" marB="63500">
                    <a:lnL w="1427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27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27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27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93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5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Pre-condition: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95454"/>
                        <a:buFont typeface="Arial"/>
                        <a:buChar char="•"/>
                      </a:pPr>
                      <a:r>
                        <a:rPr lang="en-US" sz="105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User is at Traffic Simulator home page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95454"/>
                        <a:buFont typeface="Arial"/>
                        <a:buChar char="•"/>
                      </a:pPr>
                      <a:r>
                        <a:rPr lang="en-US" sz="105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User created at least one trip </a:t>
                      </a:r>
                    </a:p>
                  </a:txBody>
                  <a:tcPr marL="63500" marR="63500" marT="63500" marB="63500">
                    <a:lnL w="1427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27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27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27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93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5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Expected Results: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95454"/>
                        <a:buFont typeface="Arial"/>
                        <a:buChar char="•"/>
                      </a:pPr>
                      <a:r>
                        <a:rPr lang="en-US" sz="105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Car paths are determined by Dijkstra algorithm and displayed on the oblivious map navigation.</a:t>
                      </a:r>
                    </a:p>
                  </a:txBody>
                  <a:tcPr marL="63500" marR="63500" marT="63500" marB="63500">
                    <a:lnL w="1427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27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27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27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83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5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Actual Result: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95454"/>
                        <a:buFont typeface="Arial"/>
                        <a:buChar char="•"/>
                      </a:pPr>
                      <a:r>
                        <a:rPr lang="en-US" sz="105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Car paths are determined by Dijkstra algorithm and displayed on the oblivious map navigation.</a:t>
                      </a:r>
                    </a:p>
                  </a:txBody>
                  <a:tcPr marL="63500" marR="63500" marT="63500" marB="63500">
                    <a:lnL w="1427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27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27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27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35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5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Status</a:t>
                      </a:r>
                      <a:r>
                        <a:rPr lang="en-US" sz="105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: Pass</a:t>
                      </a:r>
                    </a:p>
                  </a:txBody>
                  <a:tcPr marL="63500" marR="63500" marT="63500" marB="63500">
                    <a:lnL w="1427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27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27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27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20" name="Shape 120"/>
          <p:cNvSpPr/>
          <p:nvPr/>
        </p:nvSpPr>
        <p:spPr>
          <a:xfrm>
            <a:off x="2046591" y="35390040"/>
            <a:ext cx="49487497" cy="1107995"/>
          </a:xfrm>
          <a:prstGeom prst="rect">
            <a:avLst/>
          </a:prstGeom>
          <a:noFill/>
          <a:ln>
            <a:noFill/>
          </a:ln>
        </p:spPr>
        <p:txBody>
          <a:bodyPr lIns="91425" tIns="0" rIns="91425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b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lang="en-US"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b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lang="en-US"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1" name="Shape 121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1636400" y="13568515"/>
            <a:ext cx="6858957" cy="8977696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Shape 122"/>
          <p:cNvSpPr txBox="1"/>
          <p:nvPr/>
        </p:nvSpPr>
        <p:spPr>
          <a:xfrm>
            <a:off x="2045799" y="13090010"/>
            <a:ext cx="6154304" cy="40010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72"/>
              </a:buClr>
              <a:buSzPct val="25000"/>
              <a:buFont typeface="Arial"/>
              <a:buNone/>
            </a:pPr>
            <a:r>
              <a:rPr lang="en-US" sz="2000" b="0" i="0" u="none" strike="noStrike" cap="none">
                <a:solidFill>
                  <a:srgbClr val="262672"/>
                </a:solidFill>
                <a:latin typeface="Arial"/>
                <a:ea typeface="Arial"/>
                <a:cs typeface="Arial"/>
                <a:sym typeface="Arial"/>
              </a:rPr>
              <a:t>Car paths with animation (google map nav)</a:t>
            </a:r>
          </a:p>
        </p:txBody>
      </p:sp>
      <p:pic>
        <p:nvPicPr>
          <p:cNvPr id="123" name="Shape 123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8877832" y="14230717"/>
            <a:ext cx="6935168" cy="8315495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Shape 124"/>
          <p:cNvSpPr txBox="1"/>
          <p:nvPr/>
        </p:nvSpPr>
        <p:spPr>
          <a:xfrm flipH="1">
            <a:off x="9269004" y="13669903"/>
            <a:ext cx="6157808" cy="40010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25000"/>
              <a:buFont typeface="Arial"/>
              <a:buNone/>
            </a:pPr>
            <a:r>
              <a:rPr lang="en-US" sz="2000" b="0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Dijsktra Algorithm animation(Oblivious map nav)</a:t>
            </a:r>
          </a:p>
        </p:txBody>
      </p:sp>
      <p:pic>
        <p:nvPicPr>
          <p:cNvPr id="125" name="Shape 125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16195475" y="14311195"/>
            <a:ext cx="4591691" cy="8154537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Shape 126"/>
          <p:cNvSpPr txBox="1"/>
          <p:nvPr/>
        </p:nvSpPr>
        <p:spPr>
          <a:xfrm>
            <a:off x="16586646" y="13734231"/>
            <a:ext cx="3854616" cy="40010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25000"/>
              <a:buFont typeface="Arial"/>
              <a:buNone/>
            </a:pPr>
            <a:r>
              <a:rPr lang="en-US" sz="2000" b="0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               Input panel </a:t>
            </a:r>
          </a:p>
        </p:txBody>
      </p:sp>
      <p:pic>
        <p:nvPicPr>
          <p:cNvPr id="127" name="Shape 127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20898906" y="13744628"/>
            <a:ext cx="10751131" cy="69237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Shape 128">
            <a:hlinkClick r:id="rId15"/>
          </p:cNvPr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-28803600" y="5486400"/>
            <a:ext cx="8229600" cy="10972799"/>
          </a:xfrm>
          <a:prstGeom prst="rect">
            <a:avLst/>
          </a:prstGeom>
          <a:noFill/>
          <a:ln w="9525" cap="flat" cmpd="sng">
            <a:solidFill>
              <a:srgbClr val="D3D3D3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29" name="Shape 129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12093677" y="31502556"/>
            <a:ext cx="12536128" cy="8790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Shape 130" descr="https://lh5.googleusercontent.com/mpVG-EVeKB00B1JN8LLS-kukFVyFw5Y5m4SjmL5LKsGwaUGP8e4odRUedKcZvYri1MvTP2GkBypifyJhCUAjhA67JrcvhlawpaG8bUXNOl1DT5EH8gCmbKpgjAbSj3mgqbi9OOVS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15087600" y="23999873"/>
            <a:ext cx="5811305" cy="59642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595</Words>
  <Application>Microsoft Office PowerPoint</Application>
  <PresentationFormat>Custom</PresentationFormat>
  <Paragraphs>76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Courier New</vt:lpstr>
      <vt:lpstr>Times New Roman</vt:lpstr>
      <vt:lpstr>Diseño predeterminado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jackbauer</cp:lastModifiedBy>
  <cp:revision>1</cp:revision>
  <dcterms:modified xsi:type="dcterms:W3CDTF">2017-07-28T15:03:59Z</dcterms:modified>
</cp:coreProperties>
</file>