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Lst>
  <p:notesMasterIdLst>
    <p:notesMasterId r:id="rId17"/>
  </p:notesMasterIdLst>
  <p:sldIdLst>
    <p:sldId id="256" r:id="rId2"/>
    <p:sldId id="257" r:id="rId3"/>
    <p:sldId id="258" r:id="rId4"/>
    <p:sldId id="259" r:id="rId5"/>
    <p:sldId id="260" r:id="rId6"/>
    <p:sldId id="261" r:id="rId7"/>
    <p:sldId id="262" r:id="rId8"/>
    <p:sldId id="263" r:id="rId9"/>
    <p:sldId id="270" r:id="rId10"/>
    <p:sldId id="264" r:id="rId11"/>
    <p:sldId id="265" r:id="rId12"/>
    <p:sldId id="266" r:id="rId13"/>
    <p:sldId id="267"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24" autoAdjust="0"/>
    <p:restoredTop sz="79255" autoAdjust="0"/>
  </p:normalViewPr>
  <p:slideViewPr>
    <p:cSldViewPr snapToGrid="0">
      <p:cViewPr varScale="1">
        <p:scale>
          <a:sx n="69" d="100"/>
          <a:sy n="69" d="100"/>
        </p:scale>
        <p:origin x="181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a:t>
            </a:fld>
            <a:endParaRPr lang="en-US"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Welcome to the </a:t>
            </a:r>
            <a:r>
              <a:rPr lang="en-US" dirty="0" err="1"/>
              <a:t>eEVA</a:t>
            </a:r>
            <a:r>
              <a:rPr lang="en-US" dirty="0"/>
              <a:t> Data Generation and Results Analysis version 2.0 introductory video.</a:t>
            </a:r>
          </a:p>
          <a:p>
            <a:pPr marL="0" marR="0" lvl="0" indent="0" algn="l" rtl="0">
              <a:spcBef>
                <a:spcPts val="0"/>
              </a:spcBef>
              <a:spcAft>
                <a:spcPts val="0"/>
              </a:spcAft>
              <a:buSzPct val="25000"/>
              <a:buNone/>
            </a:pPr>
            <a:r>
              <a:rPr lang="en-US" dirty="0"/>
              <a:t>The team members for this project include Andy </a:t>
            </a:r>
            <a:r>
              <a:rPr lang="en-US" dirty="0" err="1"/>
              <a:t>Reguiera</a:t>
            </a:r>
            <a:r>
              <a:rPr lang="en-US" dirty="0"/>
              <a:t> and Emmanuel Henley.</a:t>
            </a:r>
          </a:p>
          <a:p>
            <a:pPr marL="0" marR="0" lvl="0" indent="0" algn="l" rtl="0">
              <a:spcBef>
                <a:spcPts val="0"/>
              </a:spcBef>
              <a:spcAft>
                <a:spcPts val="0"/>
              </a:spcAft>
              <a:buSzPct val="25000"/>
              <a:buNone/>
            </a:pPr>
            <a:r>
              <a:rPr lang="en-US" dirty="0"/>
              <a:t>The Product owner of this project is Dr. Christine Lisetti,</a:t>
            </a:r>
          </a:p>
          <a:p>
            <a:pPr marL="0" marR="0" lvl="0" indent="0" algn="l" rtl="0">
              <a:spcBef>
                <a:spcPts val="0"/>
              </a:spcBef>
              <a:spcAft>
                <a:spcPts val="0"/>
              </a:spcAft>
              <a:buSzPct val="25000"/>
              <a:buNone/>
            </a:pPr>
            <a:r>
              <a:rPr lang="en-US" dirty="0"/>
              <a:t>With mentors Stephanie Lunn with </a:t>
            </a:r>
            <a:r>
              <a:rPr lang="en-US" dirty="0" err="1"/>
              <a:t>eEVA</a:t>
            </a:r>
            <a:r>
              <a:rPr lang="en-US" dirty="0"/>
              <a:t> and Mohsen Taheri with senior design.</a:t>
            </a:r>
          </a:p>
          <a:p>
            <a:pPr marL="0" marR="0" lvl="0" indent="0" algn="l" rtl="0">
              <a:spcBef>
                <a:spcPts val="0"/>
              </a:spcBef>
              <a:spcAft>
                <a:spcPts val="0"/>
              </a:spcAft>
              <a:buSzPct val="25000"/>
              <a:buNone/>
            </a:pPr>
            <a:r>
              <a:rPr lang="en-US" dirty="0"/>
              <a:t>Under instruction of Dr. </a:t>
            </a:r>
            <a:r>
              <a:rPr lang="en-US" dirty="0" err="1"/>
              <a:t>Masoud</a:t>
            </a:r>
            <a:r>
              <a:rPr lang="en-US" dirty="0"/>
              <a:t> </a:t>
            </a:r>
            <a:r>
              <a:rPr lang="en-US" dirty="0" err="1"/>
              <a:t>Sadjadi</a:t>
            </a:r>
            <a:endParaRPr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4" name="Shape 20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endParaRPr lang="en-US" i="1" dirty="0"/>
          </a:p>
          <a:p>
            <a:r>
              <a:rPr lang="en-US" sz="1200" b="0" i="0" u="none" strike="noStrike" kern="1200" cap="none" dirty="0">
                <a:solidFill>
                  <a:schemeClr val="dk1"/>
                </a:solidFill>
                <a:effectLst/>
                <a:latin typeface="Calibri"/>
                <a:ea typeface="Calibri"/>
                <a:cs typeface="Calibri"/>
                <a:sym typeface="Calibri"/>
              </a:rPr>
              <a:t>The counselor remains at half screen at the start this section. </a:t>
            </a:r>
          </a:p>
          <a:p>
            <a:r>
              <a:rPr lang="en-US" sz="1200" b="0" i="0" u="none" strike="noStrike" kern="1200" cap="none" dirty="0">
                <a:solidFill>
                  <a:schemeClr val="dk1"/>
                </a:solidFill>
                <a:effectLst/>
                <a:latin typeface="Calibri"/>
                <a:ea typeface="Calibri"/>
                <a:cs typeface="Calibri"/>
                <a:sym typeface="Calibri"/>
              </a:rPr>
              <a:t>The counselor introduces the purpose of this section and two text boxes display (What I Like About Drinking and What I Don’t Like About Drinking) containing how the user answered the  previous sections What I like about Drinking and What I Don’t Like About Drinking.</a:t>
            </a:r>
          </a:p>
          <a:p>
            <a:pPr marL="0" marR="0" lvl="0" indent="0" algn="l" rtl="0">
              <a:spcBef>
                <a:spcPts val="360"/>
              </a:spcBef>
              <a:spcAft>
                <a:spcPts val="0"/>
              </a:spcAft>
              <a:buSzPct val="25000"/>
              <a:buNone/>
            </a:pPr>
            <a:r>
              <a:rPr lang="en-US" i="0" dirty="0"/>
              <a:t>The user is allowed the opportunity to rate their responses using provided up and down arrows based on the importance of that item to the user.</a:t>
            </a:r>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20 seconds</a:t>
            </a:r>
          </a:p>
          <a:p>
            <a:pPr marL="0" marR="0" lvl="0" indent="0" algn="l" rtl="0">
              <a:spcBef>
                <a:spcPts val="360"/>
              </a:spcBef>
              <a:spcAft>
                <a:spcPts val="0"/>
              </a:spcAft>
              <a:buSzPct val="25000"/>
              <a:buNone/>
            </a:pPr>
            <a:r>
              <a:rPr lang="en-US" i="1" dirty="0"/>
              <a:t>The tile of user story</a:t>
            </a:r>
          </a:p>
          <a:p>
            <a:pPr marL="457200" marR="0" lvl="0" indent="-228600" algn="l" rtl="0">
              <a:spcBef>
                <a:spcPts val="360"/>
              </a:spcBef>
              <a:spcAft>
                <a:spcPts val="0"/>
              </a:spcAft>
              <a:buChar char="-"/>
            </a:pPr>
            <a:r>
              <a:rPr lang="en-US" i="1" dirty="0"/>
              <a:t>Please present and show the complexity of your work, code, algorithms, and technical challenges and technologies you have used. (you could use screenshot if you want. Visual presentations are better than text presentation)</a:t>
            </a:r>
            <a:br>
              <a:rPr lang="en-US" i="1" dirty="0"/>
            </a:br>
            <a:r>
              <a:rPr lang="en-US" i="1" dirty="0"/>
              <a:t>- Go into the details of the most important/significant tasks using bullet lists or visual graphs or state chart diagram</a:t>
            </a:r>
            <a:br>
              <a:rPr lang="en-US" i="1" dirty="0"/>
            </a:br>
            <a:r>
              <a:rPr lang="en-US" i="1" dirty="0"/>
              <a:t>- Demo using </a:t>
            </a:r>
            <a:r>
              <a:rPr lang="en-US" b="1" i="1" dirty="0"/>
              <a:t>screenshots or GIF</a:t>
            </a:r>
            <a:r>
              <a:rPr lang="en-US" i="1" dirty="0"/>
              <a:t> (in another separate page if required)</a:t>
            </a:r>
          </a:p>
          <a:p>
            <a:pPr marL="457200" marR="0" lvl="0" indent="-228600" algn="l" rtl="0">
              <a:spcBef>
                <a:spcPts val="360"/>
              </a:spcBef>
              <a:spcAft>
                <a:spcPts val="0"/>
              </a:spcAft>
              <a:buChar char="-"/>
            </a:pPr>
            <a:r>
              <a:rPr lang="en-US" i="1" dirty="0"/>
              <a:t>Sequence Diagram for this user story is optional</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05" name="Shape 205"/>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r>
              <a:rPr lang="en-US" sz="1200" b="0" i="0" u="none" strike="noStrike" kern="1200" cap="none" dirty="0">
                <a:solidFill>
                  <a:schemeClr val="dk1"/>
                </a:solidFill>
                <a:effectLst/>
                <a:latin typeface="Calibri"/>
                <a:ea typeface="Calibri"/>
                <a:cs typeface="Calibri"/>
                <a:sym typeface="Calibri"/>
              </a:rPr>
              <a:t>Again, the counselor remains toggled at half screen. </a:t>
            </a:r>
          </a:p>
          <a:p>
            <a:r>
              <a:rPr lang="en-US" sz="1200" b="0" i="0" u="none" strike="noStrike" kern="1200" cap="none" dirty="0">
                <a:solidFill>
                  <a:schemeClr val="dk1"/>
                </a:solidFill>
                <a:effectLst/>
                <a:latin typeface="Calibri"/>
                <a:ea typeface="Calibri"/>
                <a:cs typeface="Calibri"/>
                <a:sym typeface="Calibri"/>
              </a:rPr>
              <a:t>This section shows the questions that were asked in the Game Plan section of the DCU and also includes the user’s responses to the Game Plan section of the DCU.</a:t>
            </a:r>
          </a:p>
          <a:p>
            <a:r>
              <a:rPr lang="en-US" sz="1200" b="0" i="0" u="none" strike="noStrike" kern="1200" cap="none" dirty="0">
                <a:solidFill>
                  <a:schemeClr val="dk1"/>
                </a:solidFill>
                <a:effectLst/>
                <a:latin typeface="Calibri"/>
                <a:ea typeface="Calibri"/>
                <a:cs typeface="Calibri"/>
                <a:sym typeface="Calibri"/>
              </a:rPr>
              <a:t>This section provides a print button that will allow the use to print their responses for future reference.</a:t>
            </a:r>
          </a:p>
          <a:p>
            <a:pPr marL="0" marR="0" lvl="0" indent="0" algn="l" rtl="0">
              <a:spcBef>
                <a:spcPts val="360"/>
              </a:spcBef>
              <a:spcAft>
                <a:spcPts val="0"/>
              </a:spcAft>
              <a:buSzPct val="25000"/>
              <a:buNone/>
            </a:pPr>
            <a:endParaRPr lang="en-US" i="0"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20 seconds</a:t>
            </a:r>
          </a:p>
          <a:p>
            <a:pPr marL="0" marR="0" lvl="0" indent="0" algn="l" rtl="0">
              <a:spcBef>
                <a:spcPts val="360"/>
              </a:spcBef>
              <a:spcAft>
                <a:spcPts val="0"/>
              </a:spcAft>
              <a:buSzPct val="25000"/>
              <a:buNone/>
            </a:pPr>
            <a:r>
              <a:rPr lang="en-US" i="1" dirty="0"/>
              <a:t>The tile of user story</a:t>
            </a:r>
          </a:p>
          <a:p>
            <a:pPr marL="457200" marR="0" lvl="0" indent="-228600" algn="l" rtl="0">
              <a:spcBef>
                <a:spcPts val="360"/>
              </a:spcBef>
              <a:spcAft>
                <a:spcPts val="0"/>
              </a:spcAft>
              <a:buChar char="-"/>
            </a:pPr>
            <a:r>
              <a:rPr lang="en-US" i="1" dirty="0"/>
              <a:t>Please present and show the complexity of your work, code, algorithms, and technical challenges and technologies you have used. (you could use screenshot if you want. Visual presentations are better than text presentation)</a:t>
            </a:r>
            <a:br>
              <a:rPr lang="en-US" i="1" dirty="0"/>
            </a:br>
            <a:r>
              <a:rPr lang="en-US" i="1" dirty="0"/>
              <a:t>- Go into the details of the most important/significant tasks using bullet lists or visual graphs or state chart diagram</a:t>
            </a:r>
            <a:br>
              <a:rPr lang="en-US" i="1" dirty="0"/>
            </a:br>
            <a:r>
              <a:rPr lang="en-US" i="1" dirty="0"/>
              <a:t>- Demo using </a:t>
            </a:r>
            <a:r>
              <a:rPr lang="en-US" b="1" i="1" dirty="0"/>
              <a:t>screenshots or GIF</a:t>
            </a:r>
            <a:r>
              <a:rPr lang="en-US" i="1" dirty="0"/>
              <a:t> (in another separate page if required)</a:t>
            </a:r>
          </a:p>
          <a:p>
            <a:pPr marL="457200" marR="0" lvl="0" indent="-228600" algn="l" rtl="0">
              <a:spcBef>
                <a:spcPts val="360"/>
              </a:spcBef>
              <a:spcAft>
                <a:spcPts val="0"/>
              </a:spcAft>
              <a:buChar char="-"/>
            </a:pPr>
            <a:r>
              <a:rPr lang="en-US" i="1" dirty="0"/>
              <a:t>Sequence Diagram for this user story is optional</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r>
              <a:rPr lang="en-US" sz="1200" b="0" i="0" u="none" strike="noStrike" kern="1200" cap="none" dirty="0">
                <a:solidFill>
                  <a:schemeClr val="dk1"/>
                </a:solidFill>
                <a:effectLst/>
                <a:latin typeface="Calibri"/>
                <a:ea typeface="Calibri"/>
                <a:cs typeface="Calibri"/>
                <a:sym typeface="Calibri"/>
              </a:rPr>
              <a:t>As with all previous surveys, the counselor remains toggled at half screen.</a:t>
            </a:r>
          </a:p>
          <a:p>
            <a:r>
              <a:rPr lang="en-US" sz="1200" b="0" i="0" u="none" strike="noStrike" kern="1200" cap="none" dirty="0">
                <a:solidFill>
                  <a:schemeClr val="dk1"/>
                </a:solidFill>
                <a:effectLst/>
                <a:latin typeface="Calibri"/>
                <a:ea typeface="Calibri"/>
                <a:cs typeface="Calibri"/>
                <a:sym typeface="Calibri"/>
              </a:rPr>
              <a:t>The surveys that allow the user to move items either left and right (e.g. Not so good things revisited) or up and down (e.g. Rating Pros and Cons) now displays the functional arrows statically on the screen.</a:t>
            </a:r>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20 seconds</a:t>
            </a:r>
          </a:p>
          <a:p>
            <a:pPr marL="0" marR="0" lvl="0" indent="0" algn="l" rtl="0">
              <a:spcBef>
                <a:spcPts val="360"/>
              </a:spcBef>
              <a:spcAft>
                <a:spcPts val="0"/>
              </a:spcAft>
              <a:buSzPct val="25000"/>
              <a:buNone/>
            </a:pPr>
            <a:r>
              <a:rPr lang="en-US" i="1" dirty="0"/>
              <a:t>The tile of user story</a:t>
            </a:r>
          </a:p>
          <a:p>
            <a:pPr marL="457200" marR="0" lvl="0" indent="-228600" algn="l" rtl="0">
              <a:spcBef>
                <a:spcPts val="360"/>
              </a:spcBef>
              <a:spcAft>
                <a:spcPts val="0"/>
              </a:spcAft>
              <a:buChar char="-"/>
            </a:pPr>
            <a:r>
              <a:rPr lang="en-US" i="1" dirty="0"/>
              <a:t>Please present and show the complexity of your work, code, algorithms, and technical challenges and technologies you have used. (you could use screenshot if you want. Visual presentations are better than text presentation)</a:t>
            </a:r>
            <a:br>
              <a:rPr lang="en-US" i="1" dirty="0"/>
            </a:br>
            <a:r>
              <a:rPr lang="en-US" i="1" dirty="0"/>
              <a:t>- Go into the details of the most important/significant tasks using bullet lists or visual graphs or state chart diagram</a:t>
            </a:r>
            <a:br>
              <a:rPr lang="en-US" i="1" dirty="0"/>
            </a:br>
            <a:r>
              <a:rPr lang="en-US" i="1" dirty="0"/>
              <a:t>- Demo using </a:t>
            </a:r>
            <a:r>
              <a:rPr lang="en-US" b="1" i="1" dirty="0"/>
              <a:t>screenshots or GIF</a:t>
            </a:r>
            <a:r>
              <a:rPr lang="en-US" i="1" dirty="0"/>
              <a:t> (in another separate page if required)</a:t>
            </a:r>
          </a:p>
          <a:p>
            <a:pPr marL="457200" marR="0" lvl="0" indent="-228600" algn="l" rtl="0">
              <a:spcBef>
                <a:spcPts val="360"/>
              </a:spcBef>
              <a:spcAft>
                <a:spcPts val="0"/>
              </a:spcAft>
              <a:buChar char="-"/>
            </a:pPr>
            <a:r>
              <a:rPr lang="en-US" i="1" dirty="0"/>
              <a:t>Sequence Diagram for this user story is optional</a:t>
            </a:r>
            <a:br>
              <a:rPr lang="en-US" i="1" dirty="0"/>
            </a:br>
            <a:endParaRPr lang="en-US" i="1"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r>
              <a:rPr lang="en-US" sz="1200" b="0" i="0" u="none" strike="noStrike" kern="1200" cap="none" dirty="0">
                <a:solidFill>
                  <a:schemeClr val="dk1"/>
                </a:solidFill>
                <a:effectLst/>
                <a:latin typeface="Calibri"/>
                <a:ea typeface="Calibri"/>
                <a:cs typeface="Calibri"/>
                <a:sym typeface="Calibri"/>
              </a:rPr>
              <a:t>This section should provides a means by which the user can view all available resources at once by clicking on the All Resources button.</a:t>
            </a:r>
          </a:p>
          <a:p>
            <a:r>
              <a:rPr lang="en-US" sz="1200" b="0" i="0" u="none" strike="noStrike" kern="1200" cap="none" dirty="0">
                <a:solidFill>
                  <a:schemeClr val="dk1"/>
                </a:solidFill>
                <a:effectLst/>
                <a:latin typeface="Calibri"/>
                <a:ea typeface="Calibri"/>
                <a:cs typeface="Calibri"/>
                <a:sym typeface="Calibri"/>
              </a:rPr>
              <a:t>In contrast the resources provided to the user can be accessed by topic via the appropriate button.</a:t>
            </a:r>
          </a:p>
          <a:p>
            <a:r>
              <a:rPr lang="en-US" sz="1200" b="0" i="0" u="none" strike="noStrike" kern="1200" cap="none" dirty="0">
                <a:solidFill>
                  <a:schemeClr val="dk1"/>
                </a:solidFill>
                <a:effectLst/>
                <a:latin typeface="Calibri"/>
                <a:ea typeface="Calibri"/>
                <a:cs typeface="Calibri"/>
                <a:sym typeface="Calibri"/>
              </a:rPr>
              <a:t>This section also provides external links that open when clicked in an external tab within the user’s browser.</a:t>
            </a:r>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20 seconds</a:t>
            </a:r>
          </a:p>
          <a:p>
            <a:pPr marL="0" marR="0" lvl="0" indent="0" algn="l" rtl="0">
              <a:spcBef>
                <a:spcPts val="360"/>
              </a:spcBef>
              <a:spcAft>
                <a:spcPts val="0"/>
              </a:spcAft>
              <a:buSzPct val="25000"/>
              <a:buNone/>
            </a:pPr>
            <a:r>
              <a:rPr lang="en-US" i="1" dirty="0"/>
              <a:t>The tile of user story</a:t>
            </a:r>
          </a:p>
          <a:p>
            <a:pPr marL="457200" marR="0" lvl="0" indent="-228600" algn="l" rtl="0">
              <a:spcBef>
                <a:spcPts val="360"/>
              </a:spcBef>
              <a:spcAft>
                <a:spcPts val="0"/>
              </a:spcAft>
              <a:buChar char="-"/>
            </a:pPr>
            <a:r>
              <a:rPr lang="en-US" i="1" dirty="0"/>
              <a:t>Please present and show the complexity of your work, code, algorithms, and technical challenges and technologies you have used. (you could use screenshot if you want. Visual presentations are better than text presentation)</a:t>
            </a:r>
            <a:br>
              <a:rPr lang="en-US" i="1" dirty="0"/>
            </a:br>
            <a:r>
              <a:rPr lang="en-US" i="1" dirty="0"/>
              <a:t>- Go into the details of the most important/significant tasks using bullet lists or visual graphs or state chart diagram</a:t>
            </a:r>
            <a:br>
              <a:rPr lang="en-US" i="1" dirty="0"/>
            </a:br>
            <a:r>
              <a:rPr lang="en-US" i="1" dirty="0"/>
              <a:t>- Demo using </a:t>
            </a:r>
            <a:r>
              <a:rPr lang="en-US" b="1" i="1" dirty="0"/>
              <a:t>screenshots or GIF</a:t>
            </a:r>
            <a:r>
              <a:rPr lang="en-US" i="1" dirty="0"/>
              <a:t> (in another separate page if required)</a:t>
            </a:r>
          </a:p>
          <a:p>
            <a:pPr marL="457200" marR="0" lvl="0" indent="-228600" algn="l" rtl="0">
              <a:spcBef>
                <a:spcPts val="360"/>
              </a:spcBef>
              <a:spcAft>
                <a:spcPts val="0"/>
              </a:spcAft>
              <a:buChar char="-"/>
            </a:pPr>
            <a:r>
              <a:rPr lang="en-US" i="1" dirty="0"/>
              <a:t>Sequence Diagram for this user story is optional</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lang="en-US" dirty="0"/>
          </a:p>
          <a:p>
            <a:pPr marL="0" marR="0" lvl="0" indent="0" algn="l" rtl="0">
              <a:spcBef>
                <a:spcPts val="0"/>
              </a:spcBef>
              <a:spcAft>
                <a:spcPts val="0"/>
              </a:spcAft>
              <a:buSzPct val="25000"/>
              <a:buNone/>
            </a:pPr>
            <a:endParaRPr lang="en-US"/>
          </a:p>
          <a:p>
            <a:pPr marL="0" marR="0" lvl="0" indent="0" algn="l" rtl="0">
              <a:spcBef>
                <a:spcPts val="0"/>
              </a:spcBef>
              <a:spcAft>
                <a:spcPts val="0"/>
              </a:spcAft>
              <a:buSzPct val="25000"/>
              <a:buNone/>
            </a:pPr>
            <a:r>
              <a:rPr lang="en-US" i="1"/>
              <a:t>10 </a:t>
            </a:r>
            <a:r>
              <a:rPr lang="en-US" i="1" dirty="0"/>
              <a:t>seconds</a:t>
            </a:r>
          </a:p>
          <a:p>
            <a:pPr marL="0" marR="0" lvl="0" indent="0" algn="l" rtl="0">
              <a:spcBef>
                <a:spcPts val="0"/>
              </a:spcBef>
              <a:spcAft>
                <a:spcPts val="0"/>
              </a:spcAft>
              <a:buSzPct val="25000"/>
              <a:buNone/>
            </a:pPr>
            <a:r>
              <a:rPr lang="en-US" i="1" dirty="0"/>
              <a:t>A description of verification process and </a:t>
            </a:r>
            <a:r>
              <a:rPr lang="en-US" sz="1200" b="0" i="1" u="none" strike="noStrike" cap="none" dirty="0">
                <a:solidFill>
                  <a:schemeClr val="dk1"/>
                </a:solidFill>
                <a:latin typeface="Calibri"/>
                <a:ea typeface="Calibri"/>
                <a:cs typeface="Calibri"/>
                <a:sym typeface="Calibri"/>
              </a:rPr>
              <a:t>Test Suites and Test Cases for </a:t>
            </a:r>
            <a:r>
              <a:rPr lang="en-US" i="1" dirty="0"/>
              <a:t>one of the</a:t>
            </a:r>
            <a:r>
              <a:rPr lang="en-US" sz="1200" b="0" i="1" u="none" strike="noStrike" cap="none" dirty="0">
                <a:solidFill>
                  <a:schemeClr val="dk1"/>
                </a:solidFill>
                <a:latin typeface="Calibri"/>
                <a:ea typeface="Calibri"/>
                <a:cs typeface="Calibri"/>
                <a:sym typeface="Calibri"/>
              </a:rPr>
              <a:t> use case</a:t>
            </a:r>
            <a:r>
              <a:rPr lang="en-US" i="1" dirty="0"/>
              <a:t>s.</a:t>
            </a:r>
          </a:p>
          <a:p>
            <a:pPr marL="0" marR="0" lvl="0" indent="0" algn="l" rtl="0">
              <a:spcBef>
                <a:spcPts val="360"/>
              </a:spcBef>
              <a:spcAft>
                <a:spcPts val="0"/>
              </a:spcAft>
              <a:buSzPct val="25000"/>
              <a:buNone/>
            </a:pPr>
            <a:r>
              <a:rPr lang="en-US" sz="1200" b="0" i="1" u="none" strike="noStrike" cap="none" dirty="0">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1" u="none" strike="noStrike" cap="none" dirty="0">
                <a:solidFill>
                  <a:schemeClr val="dk1"/>
                </a:solidFill>
                <a:latin typeface="Calibri"/>
                <a:ea typeface="Calibri"/>
                <a:cs typeface="Calibri"/>
                <a:sym typeface="Calibri"/>
              </a:rPr>
              <a:t>2 Automated test scripts for the implemented use cases (</a:t>
            </a:r>
            <a:r>
              <a:rPr lang="en-US" i="1" dirty="0"/>
              <a:t>if any)</a:t>
            </a:r>
            <a:r>
              <a:rPr lang="en-US" sz="1200" b="0" i="1" u="none" strike="noStrike" cap="none" dirty="0">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10 seconds</a:t>
            </a:r>
          </a:p>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Summarize your contribution, mention your effort for </a:t>
            </a:r>
            <a:r>
              <a:rPr lang="en-US" dirty="0"/>
              <a:t>Scrum, Mingle, </a:t>
            </a:r>
            <a:r>
              <a:rPr lang="en-US" dirty="0" err="1"/>
              <a:t>Github</a:t>
            </a:r>
            <a:r>
              <a:rPr lang="en-US" dirty="0"/>
              <a:t>, Google Drive Documentation and minutes</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40" name="Shape 24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Alcohol abuse is a social epidemic where many people who suffer are unaware they even have a problem.</a:t>
            </a:r>
          </a:p>
          <a:p>
            <a:pPr marL="0" marR="0" lvl="0" indent="0" algn="l" rtl="0">
              <a:spcBef>
                <a:spcPts val="0"/>
              </a:spcBef>
              <a:spcAft>
                <a:spcPts val="0"/>
              </a:spcAft>
              <a:buSzPct val="25000"/>
              <a:buNone/>
            </a:pPr>
            <a:r>
              <a:rPr lang="en-US" dirty="0"/>
              <a:t>It has been proven through research that </a:t>
            </a:r>
            <a:r>
              <a:rPr lang="en-US" sz="1200" b="0" i="0" u="none" strike="noStrike" kern="1200" cap="none" dirty="0">
                <a:solidFill>
                  <a:schemeClr val="dk1"/>
                </a:solidFill>
                <a:effectLst/>
                <a:latin typeface="Calibri"/>
                <a:ea typeface="Calibri"/>
                <a:cs typeface="Calibri"/>
                <a:sym typeface="Calibri"/>
              </a:rPr>
              <a:t>short bursts of brief motivational interventions or BMI’s can help an individual realize the situation is out of control(Miller, </a:t>
            </a:r>
            <a:r>
              <a:rPr lang="en-US" sz="1200" b="0" i="0" u="none" strike="noStrike" kern="1200" cap="none" dirty="0" err="1">
                <a:solidFill>
                  <a:schemeClr val="dk1"/>
                </a:solidFill>
                <a:effectLst/>
                <a:latin typeface="Calibri"/>
                <a:ea typeface="Calibri"/>
                <a:cs typeface="Calibri"/>
                <a:sym typeface="Calibri"/>
              </a:rPr>
              <a:t>Wilbourne</a:t>
            </a:r>
            <a:r>
              <a:rPr lang="en-US" sz="1200" b="0" i="0" u="none" strike="noStrike" kern="1200" cap="none" dirty="0">
                <a:solidFill>
                  <a:schemeClr val="dk1"/>
                </a:solidFill>
                <a:effectLst/>
                <a:latin typeface="Calibri"/>
                <a:ea typeface="Calibri"/>
                <a:cs typeface="Calibri"/>
                <a:sym typeface="Calibri"/>
              </a:rPr>
              <a:t>, &amp; </a:t>
            </a:r>
            <a:r>
              <a:rPr lang="en-US" sz="1200" b="0" i="0" u="none" strike="noStrike" kern="1200" cap="none" dirty="0" err="1">
                <a:solidFill>
                  <a:schemeClr val="dk1"/>
                </a:solidFill>
                <a:effectLst/>
                <a:latin typeface="Calibri"/>
                <a:ea typeface="Calibri"/>
                <a:cs typeface="Calibri"/>
                <a:sym typeface="Calibri"/>
              </a:rPr>
              <a:t>Hettema</a:t>
            </a:r>
            <a:r>
              <a:rPr lang="en-US" sz="1200" b="0" i="0" u="none" strike="noStrike" kern="1200" cap="none" dirty="0">
                <a:solidFill>
                  <a:schemeClr val="dk1"/>
                </a:solidFill>
                <a:effectLst/>
                <a:latin typeface="Calibri"/>
                <a:ea typeface="Calibri"/>
                <a:cs typeface="Calibri"/>
                <a:sym typeface="Calibri"/>
              </a:rPr>
              <a:t>, 2003).</a:t>
            </a:r>
          </a:p>
          <a:p>
            <a:pPr marL="0" marR="0" lvl="0" indent="0" algn="l" rtl="0">
              <a:spcBef>
                <a:spcPts val="0"/>
              </a:spcBef>
              <a:spcAft>
                <a:spcPts val="0"/>
              </a:spcAft>
              <a:buSzPct val="25000"/>
              <a:buNone/>
            </a:pPr>
            <a:r>
              <a:rPr lang="en-US" sz="1200" b="0" i="0" u="none" strike="noStrike" kern="1200" cap="none" dirty="0">
                <a:solidFill>
                  <a:schemeClr val="dk1"/>
                </a:solidFill>
                <a:effectLst/>
                <a:latin typeface="Calibri"/>
                <a:cs typeface="Calibri"/>
                <a:sym typeface="Calibri"/>
              </a:rPr>
              <a:t>Currently the original online version, Drinker’s Checkup by Hester, Squires and Delany heavily focused on text and the results are at times hard to decipher.</a:t>
            </a:r>
            <a:endParaRPr lang="en-US" dirty="0"/>
          </a:p>
          <a:p>
            <a:pPr marL="0" marR="0" lvl="0" indent="0" algn="l" rtl="0">
              <a:spcBef>
                <a:spcPts val="0"/>
              </a:spcBef>
              <a:spcAft>
                <a:spcPts val="0"/>
              </a:spcAft>
              <a:buSzPct val="25000"/>
              <a:buNone/>
            </a:pPr>
            <a:endParaRPr lang="en-US" i="1" dirty="0"/>
          </a:p>
          <a:p>
            <a:pPr marL="0" marR="0" lvl="0" indent="0" algn="l" rtl="0">
              <a:spcBef>
                <a:spcPts val="0"/>
              </a:spcBef>
              <a:spcAft>
                <a:spcPts val="0"/>
              </a:spcAft>
              <a:buSzPct val="25000"/>
              <a:buNone/>
            </a:pPr>
            <a:r>
              <a:rPr lang="en-US" i="1" dirty="0"/>
              <a:t>Requirements per Mohsen Taheri</a:t>
            </a:r>
          </a:p>
          <a:p>
            <a:pPr marL="0" marR="0" lvl="0" indent="0" algn="l" rtl="0">
              <a:spcBef>
                <a:spcPts val="0"/>
              </a:spcBef>
              <a:spcAft>
                <a:spcPts val="0"/>
              </a:spcAft>
              <a:buSzPct val="25000"/>
              <a:buNone/>
            </a:pPr>
            <a:r>
              <a:rPr lang="en-US" i="1" dirty="0"/>
              <a:t>10 seconds.</a:t>
            </a:r>
          </a:p>
          <a:p>
            <a:pPr marL="0" marR="0" lvl="0" indent="0" algn="l" rtl="0">
              <a:spcBef>
                <a:spcPts val="0"/>
              </a:spcBef>
              <a:spcAft>
                <a:spcPts val="0"/>
              </a:spcAft>
              <a:buSzPct val="25000"/>
              <a:buNone/>
            </a:pPr>
            <a:r>
              <a:rPr lang="en-US" sz="1200" b="0" i="1" u="none" strike="noStrike" cap="none" dirty="0">
                <a:solidFill>
                  <a:schemeClr val="dk1"/>
                </a:solidFill>
                <a:latin typeface="Calibri"/>
                <a:ea typeface="Calibri"/>
                <a:cs typeface="Calibri"/>
                <a:sym typeface="Calibri"/>
              </a:rPr>
              <a:t>Introduce the problem that the whole project</a:t>
            </a:r>
            <a:r>
              <a:rPr lang="en-US" i="1" dirty="0"/>
              <a:t> (in all versions)</a:t>
            </a:r>
            <a:r>
              <a:rPr lang="en-US" sz="1200" b="0" i="1" u="none" strike="noStrike" cap="none" dirty="0">
                <a:solidFill>
                  <a:schemeClr val="dk1"/>
                </a:solidFill>
                <a:latin typeface="Calibri"/>
                <a:ea typeface="Calibri"/>
                <a:cs typeface="Calibri"/>
                <a:sym typeface="Calibri"/>
              </a:rPr>
              <a:t> tackles</a:t>
            </a:r>
            <a:r>
              <a:rPr lang="en-US" i="1" dirty="0"/>
              <a:t> with GIF or screenshot. </a:t>
            </a:r>
          </a:p>
          <a:p>
            <a:pPr marR="0" lvl="0" algn="l" rtl="0">
              <a:lnSpc>
                <a:spcPct val="100000"/>
              </a:lnSpc>
              <a:spcBef>
                <a:spcPts val="0"/>
              </a:spcBef>
              <a:spcAft>
                <a:spcPts val="0"/>
              </a:spcAft>
              <a:buNone/>
            </a:pPr>
            <a:endParaRPr dirty="0"/>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2" name="Shape 16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lvl="0" rtl="0">
              <a:spcBef>
                <a:spcPts val="0"/>
              </a:spcBef>
              <a:buClr>
                <a:schemeClr val="dk1"/>
              </a:buClr>
              <a:buSzPct val="25000"/>
              <a:buFont typeface="Arial"/>
              <a:buNone/>
            </a:pPr>
            <a:r>
              <a:rPr lang="en-US" dirty="0"/>
              <a:t>Through the use of an empathic embodied virtual agent acting as an administering counselor of this version of the DCU, and allowing the user to select the counselor in which they feel the most comfortable with we can improve the user’s engagement and incidentally increase the chances of completion of the program from that of the original text based </a:t>
            </a:r>
            <a:r>
              <a:rPr lang="en-US" dirty="0" err="1"/>
              <a:t>dcu</a:t>
            </a:r>
            <a:r>
              <a:rPr lang="en-US" dirty="0"/>
              <a:t>.  </a:t>
            </a:r>
          </a:p>
          <a:p>
            <a:pPr lvl="0" rtl="0">
              <a:spcBef>
                <a:spcPts val="0"/>
              </a:spcBef>
              <a:buClr>
                <a:schemeClr val="dk1"/>
              </a:buClr>
              <a:buSzPct val="25000"/>
              <a:buFont typeface="Arial"/>
              <a:buNone/>
            </a:pPr>
            <a:endParaRPr lang="en-US" dirty="0"/>
          </a:p>
          <a:p>
            <a:pPr lvl="0" rtl="0">
              <a:spcBef>
                <a:spcPts val="0"/>
              </a:spcBef>
              <a:buClr>
                <a:schemeClr val="dk1"/>
              </a:buClr>
              <a:buSzPct val="25000"/>
              <a:buFont typeface="Arial"/>
              <a:buNone/>
            </a:pPr>
            <a:r>
              <a:rPr lang="en-US" i="1" dirty="0"/>
              <a:t>20 seconds.</a:t>
            </a:r>
          </a:p>
          <a:p>
            <a:pPr lvl="0" rtl="0">
              <a:spcBef>
                <a:spcPts val="0"/>
              </a:spcBef>
              <a:buClr>
                <a:schemeClr val="dk1"/>
              </a:buClr>
              <a:buSzPct val="25000"/>
              <a:buFont typeface="Arial"/>
              <a:buNone/>
            </a:pPr>
            <a:r>
              <a:rPr lang="en-US" i="1" dirty="0"/>
              <a:t>Introduce the problem that the your project (in new version) tackles with GIF or screenshot. </a:t>
            </a:r>
          </a:p>
          <a:p>
            <a:pPr lvl="0" rtl="0">
              <a:spcBef>
                <a:spcPts val="0"/>
              </a:spcBef>
              <a:buClr>
                <a:schemeClr val="dk1"/>
              </a:buClr>
              <a:buSzPct val="91666"/>
              <a:buFont typeface="Arial"/>
              <a:buNone/>
            </a:pPr>
            <a:endParaRPr dirty="0"/>
          </a:p>
          <a:p>
            <a:pPr marL="0" marR="0" lvl="0" indent="0" algn="l" rtl="0">
              <a:spcBef>
                <a:spcPts val="0"/>
              </a:spcBef>
              <a:spcAft>
                <a:spcPts val="0"/>
              </a:spcAft>
              <a:buSzPct val="25000"/>
              <a:buNone/>
            </a:pPr>
            <a:endParaRPr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63" name="Shape 16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9" name="Shape 169"/>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This is a sample use case for the user story </a:t>
            </a:r>
            <a:r>
              <a:rPr lang="en-US" dirty="0" err="1"/>
              <a:t>EditDCU_RemainingExercises</a:t>
            </a:r>
            <a:r>
              <a:rPr lang="en-US" dirty="0"/>
              <a:t> #389.  The majority of use cases for the user stories we worked on had a similar flow.</a:t>
            </a:r>
          </a:p>
          <a:p>
            <a:pPr marL="0" marR="0" lvl="0" indent="0" algn="l" rtl="0">
              <a:spcBef>
                <a:spcPts val="0"/>
              </a:spcBef>
              <a:spcAft>
                <a:spcPts val="0"/>
              </a:spcAft>
              <a:buSzPct val="25000"/>
              <a:buNone/>
            </a:pPr>
            <a:r>
              <a:rPr lang="en-US" dirty="0"/>
              <a:t>Basically the administrator needs to be able to edit a section of the </a:t>
            </a:r>
            <a:r>
              <a:rPr lang="en-US" dirty="0" err="1"/>
              <a:t>eEVA’s</a:t>
            </a:r>
            <a:r>
              <a:rPr lang="en-US" dirty="0"/>
              <a:t> intervention to present the user with information as well as feed the counselor his/her speech.</a:t>
            </a:r>
          </a:p>
          <a:p>
            <a:pPr marL="0" marR="0" lvl="0" indent="0" algn="l" rtl="0">
              <a:spcBef>
                <a:spcPts val="0"/>
              </a:spcBef>
              <a:spcAft>
                <a:spcPts val="0"/>
              </a:spcAft>
              <a:buSzPct val="25000"/>
              <a:buNone/>
            </a:pPr>
            <a:r>
              <a:rPr lang="en-US" dirty="0"/>
              <a:t>Each use case consist of the following: </a:t>
            </a:r>
          </a:p>
          <a:p>
            <a:pPr marL="285750" indent="-285750">
              <a:buFont typeface="Arial" panose="020B0604020202020204" pitchFamily="34" charset="0"/>
              <a:buChar char="•"/>
            </a:pPr>
            <a:r>
              <a:rPr lang="en-US" sz="1200" dirty="0"/>
              <a:t>A description – what is the use for</a:t>
            </a:r>
          </a:p>
          <a:p>
            <a:pPr marL="285750" indent="-285750">
              <a:buFont typeface="Arial" panose="020B0604020202020204" pitchFamily="34" charset="0"/>
              <a:buChar char="•"/>
            </a:pPr>
            <a:r>
              <a:rPr lang="en-US" sz="1200" dirty="0"/>
              <a:t>Actor(s) – who are the active participants in this use case</a:t>
            </a:r>
          </a:p>
          <a:p>
            <a:pPr marL="285750" indent="-285750">
              <a:buFont typeface="Arial" panose="020B0604020202020204" pitchFamily="34" charset="0"/>
              <a:buChar char="•"/>
            </a:pPr>
            <a:r>
              <a:rPr lang="en-US" sz="1200" dirty="0"/>
              <a:t>Preconditions – what conditions must be met prior to the flow of events to take place</a:t>
            </a:r>
          </a:p>
          <a:p>
            <a:pPr marL="285750" indent="-285750">
              <a:buFont typeface="Arial" panose="020B0604020202020204" pitchFamily="34" charset="0"/>
              <a:buChar char="•"/>
            </a:pPr>
            <a:r>
              <a:rPr lang="en-US" sz="1200" dirty="0"/>
              <a:t>Flow of events – details the necessary steps from both the user and system necessary to complete the  associated user story</a:t>
            </a:r>
          </a:p>
          <a:p>
            <a:pPr marL="0" marR="0" lvl="0" indent="0" algn="l" rtl="0">
              <a:spcBef>
                <a:spcPts val="0"/>
              </a:spcBef>
              <a:spcAft>
                <a:spcPts val="0"/>
              </a:spcAft>
              <a:buSzPct val="25000"/>
              <a:buNone/>
            </a:pPr>
            <a:endParaRPr lang="en-US" dirty="0"/>
          </a:p>
          <a:p>
            <a:pPr marL="0" marR="0" lvl="0" indent="0" algn="l" rtl="0">
              <a:spcBef>
                <a:spcPts val="0"/>
              </a:spcBef>
              <a:spcAft>
                <a:spcPts val="0"/>
              </a:spcAft>
              <a:buSzPct val="25000"/>
              <a:buNone/>
            </a:pPr>
            <a:r>
              <a:rPr lang="en-US" dirty="0"/>
              <a:t>5 seconds</a:t>
            </a:r>
          </a:p>
          <a:p>
            <a:pPr marL="0" marR="0" lvl="0" indent="0" algn="l" rtl="0">
              <a:spcBef>
                <a:spcPts val="0"/>
              </a:spcBef>
              <a:spcAft>
                <a:spcPts val="0"/>
              </a:spcAft>
              <a:buSzPct val="25000"/>
              <a:buNone/>
            </a:pPr>
            <a:r>
              <a:rPr lang="en-US" dirty="0"/>
              <a:t>Show the Use Case Diagram for the whole project.</a:t>
            </a:r>
            <a:br>
              <a:rPr lang="en-US" dirty="0"/>
            </a:br>
            <a:r>
              <a:rPr lang="en-US" dirty="0"/>
              <a:t>Highlight your use cases.</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70" name="Shape 170"/>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6" name="Shape 17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kern="1200" cap="none" dirty="0">
                <a:solidFill>
                  <a:schemeClr val="dk1"/>
                </a:solidFill>
                <a:latin typeface="Calibri"/>
                <a:ea typeface="Calibri"/>
                <a:cs typeface="Calibri"/>
                <a:sym typeface="Calibri"/>
              </a:rPr>
              <a:t>The</a:t>
            </a:r>
            <a:r>
              <a:rPr lang="en-US" sz="1200" b="0" i="0" u="none" strike="noStrike" kern="1200" cap="none" baseline="0" dirty="0">
                <a:solidFill>
                  <a:schemeClr val="dk1"/>
                </a:solidFill>
                <a:latin typeface="Calibri"/>
                <a:ea typeface="Calibri"/>
                <a:cs typeface="Calibri"/>
                <a:sym typeface="Calibri"/>
              </a:rPr>
              <a:t> framework for the system was created using a MEAN Stack, by the Affective Social Computing Laboratory (ASCL).  </a:t>
            </a: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kern="1200" cap="none" baseline="0" dirty="0">
                <a:solidFill>
                  <a:schemeClr val="dk1"/>
                </a:solidFill>
                <a:latin typeface="Calibri"/>
                <a:ea typeface="Calibri"/>
                <a:cs typeface="Calibri"/>
                <a:sym typeface="Calibri"/>
              </a:rPr>
              <a:t>The </a:t>
            </a:r>
            <a:r>
              <a:rPr lang="en-US" sz="1200" b="0" i="0" u="none" strike="noStrike" kern="1200" cap="none" baseline="0" dirty="0" err="1">
                <a:solidFill>
                  <a:schemeClr val="dk1"/>
                </a:solidFill>
                <a:latin typeface="Calibri"/>
                <a:ea typeface="Calibri"/>
                <a:cs typeface="Calibri"/>
                <a:sym typeface="Calibri"/>
              </a:rPr>
              <a:t>eEVA</a:t>
            </a:r>
            <a:r>
              <a:rPr lang="en-US" sz="1200" b="0" i="0" u="none" strike="noStrike" kern="1200" cap="none" baseline="0" dirty="0">
                <a:solidFill>
                  <a:schemeClr val="dk1"/>
                </a:solidFill>
                <a:latin typeface="Calibri"/>
                <a:ea typeface="Calibri"/>
                <a:cs typeface="Calibri"/>
                <a:sym typeface="Calibri"/>
              </a:rPr>
              <a:t> system uses a Model View Controller architecture, which utilizes a Mongo database that stores the data in the tables mentioned (added, element, form, intervention and user). </a:t>
            </a: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kern="1200" cap="none" baseline="0" dirty="0">
                <a:solidFill>
                  <a:schemeClr val="dk1"/>
                </a:solidFill>
                <a:latin typeface="Calibri"/>
                <a:ea typeface="Calibri"/>
                <a:cs typeface="Calibri"/>
                <a:sym typeface="Calibri"/>
              </a:rPr>
              <a:t>Express contains both Routes and Modules in the Server Tier. Then Node is used as the framework, consisting of the server configuration and dependencies. </a:t>
            </a: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kern="1200" cap="none" baseline="0" dirty="0">
                <a:solidFill>
                  <a:schemeClr val="dk1"/>
                </a:solidFill>
                <a:latin typeface="Calibri"/>
                <a:ea typeface="Calibri"/>
                <a:cs typeface="Calibri"/>
                <a:sym typeface="Calibri"/>
              </a:rPr>
              <a:t>The client side tier contains the views that the user interacts with.</a:t>
            </a: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0" i="0" u="none" strike="noStrike" kern="1200" cap="none" baseline="0" dirty="0">
                <a:solidFill>
                  <a:schemeClr val="dk1"/>
                </a:solidFill>
                <a:latin typeface="Calibri"/>
                <a:ea typeface="Calibri"/>
                <a:cs typeface="Calibri"/>
                <a:sym typeface="Calibri"/>
              </a:rPr>
              <a:t>The site can be launched via Chrome or Firefox, with the necessary </a:t>
            </a:r>
            <a:r>
              <a:rPr lang="en-US" sz="1200" b="0" i="0" u="none" strike="noStrike" kern="1200" cap="none" baseline="0" dirty="0" err="1">
                <a:solidFill>
                  <a:schemeClr val="dk1"/>
                </a:solidFill>
                <a:latin typeface="Calibri"/>
                <a:ea typeface="Calibri"/>
                <a:cs typeface="Calibri"/>
                <a:sym typeface="Calibri"/>
              </a:rPr>
              <a:t>Javascript</a:t>
            </a:r>
            <a:r>
              <a:rPr lang="en-US" sz="1200" b="0" i="0" u="none" strike="noStrike" kern="1200" cap="none" baseline="0" dirty="0">
                <a:solidFill>
                  <a:schemeClr val="dk1"/>
                </a:solidFill>
                <a:latin typeface="Calibri"/>
                <a:ea typeface="Calibri"/>
                <a:cs typeface="Calibri"/>
                <a:sym typeface="Calibri"/>
              </a:rPr>
              <a:t> libraries rendering the </a:t>
            </a:r>
            <a:r>
              <a:rPr lang="en-US" sz="1200" b="0" i="0" u="none" strike="noStrike" kern="1200" cap="none" baseline="0" dirty="0" err="1">
                <a:solidFill>
                  <a:schemeClr val="dk1"/>
                </a:solidFill>
                <a:latin typeface="Calibri"/>
                <a:ea typeface="Calibri"/>
                <a:cs typeface="Calibri"/>
                <a:sym typeface="Calibri"/>
              </a:rPr>
              <a:t>WebGL</a:t>
            </a:r>
            <a:r>
              <a:rPr lang="en-US" sz="1200" b="0" i="0" u="none" strike="noStrike" kern="1200" cap="none" baseline="0" dirty="0">
                <a:solidFill>
                  <a:schemeClr val="dk1"/>
                </a:solidFill>
                <a:latin typeface="Calibri"/>
                <a:ea typeface="Calibri"/>
                <a:cs typeface="Calibri"/>
                <a:sym typeface="Calibri"/>
              </a:rPr>
              <a:t> avatar.</a:t>
            </a:r>
            <a:endParaRPr lang="en-US" sz="1200" b="0" i="0" u="none" strike="noStrike" kern="1200" cap="none" dirty="0">
              <a:solidFill>
                <a:schemeClr val="dk1"/>
              </a:solidFill>
              <a:latin typeface="Calibri"/>
              <a:ea typeface="Calibri"/>
              <a:cs typeface="Calibri"/>
              <a:sym typeface="Calibri"/>
            </a:endParaRPr>
          </a:p>
          <a:p>
            <a:pPr marL="0" marR="0" lvl="0" indent="0" algn="l" rtl="0">
              <a:spcBef>
                <a:spcPts val="0"/>
              </a:spcBef>
              <a:spcAft>
                <a:spcPts val="0"/>
              </a:spcAft>
              <a:buSzPct val="25000"/>
              <a:buNone/>
            </a:pPr>
            <a:endParaRPr lang="en-US" i="0" dirty="0"/>
          </a:p>
          <a:p>
            <a:pPr marL="0" marR="0" lvl="0" indent="0" algn="l" rtl="0">
              <a:spcBef>
                <a:spcPts val="0"/>
              </a:spcBef>
              <a:spcAft>
                <a:spcPts val="0"/>
              </a:spcAft>
              <a:buSzPct val="25000"/>
              <a:buNone/>
            </a:pPr>
            <a:endParaRPr lang="en-US" i="1" dirty="0"/>
          </a:p>
          <a:p>
            <a:pPr marL="0" marR="0" lvl="0" indent="0" algn="l" rtl="0">
              <a:spcBef>
                <a:spcPts val="0"/>
              </a:spcBef>
              <a:spcAft>
                <a:spcPts val="0"/>
              </a:spcAft>
              <a:buSzPct val="25000"/>
              <a:buNone/>
            </a:pPr>
            <a:r>
              <a:rPr lang="en-US" i="1" dirty="0"/>
              <a:t>20 seconds</a:t>
            </a:r>
          </a:p>
          <a:p>
            <a:pPr marL="0" marR="0" lvl="0" indent="0" algn="l" rtl="0">
              <a:spcBef>
                <a:spcPts val="0"/>
              </a:spcBef>
              <a:spcAft>
                <a:spcPts val="0"/>
              </a:spcAft>
              <a:buSzPct val="25000"/>
              <a:buNone/>
            </a:pPr>
            <a:r>
              <a:rPr lang="en-US" sz="1200" b="0" i="1" u="none" strike="noStrike" cap="none" dirty="0">
                <a:solidFill>
                  <a:schemeClr val="dk1"/>
                </a:solidFill>
                <a:latin typeface="Calibri"/>
                <a:ea typeface="Calibri"/>
                <a:cs typeface="Calibri"/>
                <a:sym typeface="Calibri"/>
              </a:rPr>
              <a:t>System design: </a:t>
            </a:r>
            <a:r>
              <a:rPr lang="en-US" i="1" dirty="0"/>
              <a:t>Highlight the parts that you contributed to them.</a:t>
            </a:r>
          </a:p>
          <a:p>
            <a:pPr marL="0" marR="0" lvl="0" indent="0" algn="l" rtl="0">
              <a:spcBef>
                <a:spcPts val="360"/>
              </a:spcBef>
              <a:spcAft>
                <a:spcPts val="0"/>
              </a:spcAft>
              <a:buSzPct val="25000"/>
              <a:buNone/>
            </a:pPr>
            <a:r>
              <a:rPr lang="en-US" sz="1200" b="0" i="1" u="none" strike="noStrike" cap="none" dirty="0">
                <a:solidFill>
                  <a:schemeClr val="dk1"/>
                </a:solidFill>
                <a:latin typeface="Calibri"/>
                <a:ea typeface="Calibri"/>
                <a:cs typeface="Calibri"/>
                <a:sym typeface="Calibri"/>
              </a:rPr>
              <a:t>1. System decomposition; identify the architecture patterns used </a:t>
            </a:r>
          </a:p>
          <a:p>
            <a:pPr marL="0" marR="0" lvl="0" indent="0" algn="l" rtl="0">
              <a:spcBef>
                <a:spcPts val="360"/>
              </a:spcBef>
              <a:spcAft>
                <a:spcPts val="0"/>
              </a:spcAft>
              <a:buSzPct val="25000"/>
              <a:buNone/>
            </a:pPr>
            <a:r>
              <a:rPr lang="en-US" sz="1200" b="0" i="1" u="none" strike="noStrike" cap="none" dirty="0">
                <a:solidFill>
                  <a:schemeClr val="dk1"/>
                </a:solidFill>
                <a:latin typeface="Calibri"/>
                <a:ea typeface="Calibri"/>
                <a:cs typeface="Calibri"/>
                <a:sym typeface="Calibri"/>
              </a:rPr>
              <a:t>2. System deployment – h/w and s/w requirements </a:t>
            </a:r>
          </a:p>
          <a:p>
            <a:pPr marL="0" marR="0" lvl="0" indent="0" algn="l" rtl="0">
              <a:spcBef>
                <a:spcPts val="360"/>
              </a:spcBef>
              <a:spcAft>
                <a:spcPts val="0"/>
              </a:spcAft>
              <a:buSzPct val="25000"/>
              <a:buNone/>
            </a:pPr>
            <a:br>
              <a:rPr lang="en-US" dirty="0"/>
            </a:br>
            <a:br>
              <a:rPr lang="en-US" dirty="0"/>
            </a:br>
            <a:endParaRPr lang="en-US" dirty="0"/>
          </a:p>
          <a:p>
            <a:pPr marL="0" marR="0" lvl="0" indent="0" algn="l" rtl="0">
              <a:spcBef>
                <a:spcPts val="360"/>
              </a:spcBef>
              <a:spcAft>
                <a:spcPts val="0"/>
              </a:spcAft>
              <a:buSzPct val="25000"/>
              <a:buNone/>
            </a:pPr>
            <a:endParaRPr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3" name="Shape 18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360"/>
              </a:spcBef>
              <a:spcAft>
                <a:spcPts val="0"/>
              </a:spcAft>
              <a:buClrTx/>
              <a:buSzPct val="25000"/>
              <a:buFontTx/>
              <a:buNone/>
              <a:tabLst/>
              <a:defRPr/>
            </a:pPr>
            <a:r>
              <a:rPr lang="en-US" sz="1200" b="0" i="0" u="none" strike="noStrike" kern="1200" cap="none" dirty="0">
                <a:solidFill>
                  <a:schemeClr val="dk1"/>
                </a:solidFill>
                <a:latin typeface="Calibri"/>
                <a:ea typeface="Calibri"/>
                <a:cs typeface="Calibri"/>
                <a:sym typeface="Calibri"/>
              </a:rPr>
              <a:t>We mostly</a:t>
            </a:r>
            <a:r>
              <a:rPr lang="en-US" sz="1200" b="0" i="0" u="none" strike="noStrike" kern="1200" cap="none" baseline="0" dirty="0">
                <a:solidFill>
                  <a:schemeClr val="dk1"/>
                </a:solidFill>
                <a:latin typeface="Calibri"/>
                <a:ea typeface="Calibri"/>
                <a:cs typeface="Calibri"/>
                <a:sym typeface="Calibri"/>
              </a:rPr>
              <a:t> implemented items in the survey editor and state machine, which were rendered primarily in the </a:t>
            </a:r>
            <a:r>
              <a:rPr lang="en-US" sz="1200" b="0" i="0" u="none" strike="noStrike" kern="1200" cap="none" baseline="0" dirty="0" err="1">
                <a:solidFill>
                  <a:schemeClr val="dk1"/>
                </a:solidFill>
                <a:latin typeface="Calibri"/>
                <a:ea typeface="Calibri"/>
                <a:cs typeface="Calibri"/>
                <a:sym typeface="Calibri"/>
              </a:rPr>
              <a:t>surveyView</a:t>
            </a:r>
            <a:r>
              <a:rPr lang="en-US" sz="1200" b="0" i="0" u="none" strike="noStrike" kern="1200" cap="none" baseline="0" dirty="0">
                <a:solidFill>
                  <a:schemeClr val="dk1"/>
                </a:solidFill>
                <a:latin typeface="Calibri"/>
                <a:ea typeface="Calibri"/>
                <a:cs typeface="Calibri"/>
                <a:sym typeface="Calibri"/>
              </a:rPr>
              <a:t> and </a:t>
            </a:r>
            <a:r>
              <a:rPr lang="en-US" sz="1200" b="0" i="0" u="none" strike="noStrike" kern="1200" cap="none" baseline="0" dirty="0" err="1">
                <a:solidFill>
                  <a:schemeClr val="dk1"/>
                </a:solidFill>
                <a:latin typeface="Calibri"/>
                <a:ea typeface="Calibri"/>
                <a:cs typeface="Calibri"/>
                <a:sym typeface="Calibri"/>
              </a:rPr>
              <a:t>editorView</a:t>
            </a:r>
            <a:r>
              <a:rPr lang="en-US" sz="1200" b="0" i="0" u="none" strike="noStrike" kern="1200" cap="none" baseline="0" dirty="0">
                <a:solidFill>
                  <a:schemeClr val="dk1"/>
                </a:solidFill>
                <a:latin typeface="Calibri"/>
                <a:ea typeface="Calibri"/>
                <a:cs typeface="Calibri"/>
                <a:sym typeface="Calibri"/>
              </a:rPr>
              <a:t>. These were controlled by the respective </a:t>
            </a:r>
            <a:r>
              <a:rPr lang="en-US" sz="1200" b="0" i="0" u="none" strike="noStrike" kern="1200" cap="none" baseline="0" dirty="0" err="1">
                <a:solidFill>
                  <a:schemeClr val="dk1"/>
                </a:solidFill>
                <a:latin typeface="Calibri"/>
                <a:ea typeface="Calibri"/>
                <a:cs typeface="Calibri"/>
                <a:sym typeface="Calibri"/>
              </a:rPr>
              <a:t>surveyController</a:t>
            </a:r>
            <a:r>
              <a:rPr lang="en-US" sz="1200" b="0" i="0" u="none" strike="noStrike" kern="1200" cap="none" baseline="0" dirty="0">
                <a:solidFill>
                  <a:schemeClr val="dk1"/>
                </a:solidFill>
                <a:latin typeface="Calibri"/>
                <a:ea typeface="Calibri"/>
                <a:cs typeface="Calibri"/>
                <a:sym typeface="Calibri"/>
              </a:rPr>
              <a:t> and editor Controller, which used updated the content into the repository. However, the other views mentioned like the counseling View were necessary to display the modified content to system users as well.</a:t>
            </a:r>
            <a:endParaRPr lang="en-US" i="1" dirty="0"/>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10 </a:t>
            </a:r>
            <a:r>
              <a:rPr lang="en-US" i="1" dirty="0" err="1"/>
              <a:t>seconds.</a:t>
            </a:r>
            <a:r>
              <a:rPr lang="en-US" sz="1200" b="0" i="1" u="none" strike="noStrike" cap="none" dirty="0" err="1">
                <a:solidFill>
                  <a:schemeClr val="dk1"/>
                </a:solidFill>
                <a:latin typeface="Calibri"/>
                <a:ea typeface="Calibri"/>
                <a:cs typeface="Calibri"/>
                <a:sym typeface="Calibri"/>
              </a:rPr>
              <a:t>Minimal</a:t>
            </a:r>
            <a:r>
              <a:rPr lang="en-US" sz="1200" b="0" i="1" u="none" strike="noStrike" cap="none" dirty="0">
                <a:solidFill>
                  <a:schemeClr val="dk1"/>
                </a:solidFill>
                <a:latin typeface="Calibri"/>
                <a:ea typeface="Calibri"/>
                <a:cs typeface="Calibri"/>
                <a:sym typeface="Calibri"/>
              </a:rPr>
              <a:t> class diagram. Highlight the classes that you created/modified</a:t>
            </a:r>
          </a:p>
          <a:p>
            <a:pPr marL="0" marR="0" lvl="0" indent="0" algn="l" rtl="0">
              <a:spcBef>
                <a:spcPts val="360"/>
              </a:spcBef>
              <a:spcAft>
                <a:spcPts val="0"/>
              </a:spcAft>
              <a:buSzPct val="25000"/>
              <a:buNone/>
            </a:pPr>
            <a:r>
              <a:rPr lang="en-US" sz="1200" b="0" i="1" u="none" strike="noStrike" cap="none" dirty="0">
                <a:solidFill>
                  <a:schemeClr val="dk1"/>
                </a:solidFill>
                <a:latin typeface="Calibri"/>
                <a:ea typeface="Calibri"/>
                <a:cs typeface="Calibri"/>
                <a:sym typeface="Calibri"/>
              </a:rPr>
              <a:t>Identify the design patterns used (one or more slides).</a:t>
            </a:r>
          </a:p>
          <a:p>
            <a:pPr lvl="0" rtl="0">
              <a:spcBef>
                <a:spcPts val="0"/>
              </a:spcBef>
              <a:buSzPct val="25000"/>
              <a:buNone/>
            </a:pPr>
            <a:endParaRPr dirty="0"/>
          </a:p>
          <a:p>
            <a:pPr marL="0" marR="0" lvl="0" indent="0" algn="l" rtl="0">
              <a:spcBef>
                <a:spcPts val="360"/>
              </a:spcBef>
              <a:spcAft>
                <a:spcPts val="0"/>
              </a:spcAft>
              <a:buSzPct val="25000"/>
              <a:buNone/>
            </a:pPr>
            <a:endParaRPr dirty="0"/>
          </a:p>
        </p:txBody>
      </p:sp>
      <p:sp>
        <p:nvSpPr>
          <p:cNvPr id="184" name="Shape 184"/>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91" name="Shape 19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i="0" dirty="0"/>
              <a:t>The most impactful user story that we worked on during the </a:t>
            </a:r>
            <a:r>
              <a:rPr lang="en-US" i="0" dirty="0" err="1"/>
              <a:t>eEva</a:t>
            </a:r>
            <a:r>
              <a:rPr lang="en-US" i="0" dirty="0"/>
              <a:t> project was #344 </a:t>
            </a:r>
            <a:r>
              <a:rPr lang="en-US" i="0" dirty="0" err="1"/>
              <a:t>InSessionCounselorSelection</a:t>
            </a:r>
            <a:r>
              <a:rPr lang="en-US" i="0" dirty="0"/>
              <a:t>.  This user story allows the user to change their selected counselor while currently in a counseling session.  This menu is not obstructive to the current session.  The user is presented with all available counseling in which they can choose from.  Each counselor has a name as well as a brief description. </a:t>
            </a:r>
          </a:p>
          <a:p>
            <a:pPr marL="0" marR="0" lvl="0" indent="0" algn="l" rtl="0">
              <a:spcBef>
                <a:spcPts val="360"/>
              </a:spcBef>
              <a:spcAft>
                <a:spcPts val="0"/>
              </a:spcAft>
              <a:buSzPct val="25000"/>
              <a:buNone/>
            </a:pPr>
            <a:endParaRPr lang="en-US" i="1" dirty="0"/>
          </a:p>
          <a:p>
            <a:pPr marL="0" marR="0" lvl="0" indent="0" algn="l" rtl="0">
              <a:spcBef>
                <a:spcPts val="360"/>
              </a:spcBef>
              <a:spcAft>
                <a:spcPts val="0"/>
              </a:spcAft>
              <a:buSzPct val="25000"/>
              <a:buNone/>
            </a:pPr>
            <a:r>
              <a:rPr lang="en-US" i="1" dirty="0"/>
              <a:t>60 seconds</a:t>
            </a:r>
          </a:p>
          <a:p>
            <a:pPr marL="0" marR="0" lvl="0" indent="0" algn="l" rtl="0">
              <a:spcBef>
                <a:spcPts val="360"/>
              </a:spcBef>
              <a:spcAft>
                <a:spcPts val="0"/>
              </a:spcAft>
              <a:buSzPct val="25000"/>
              <a:buNone/>
            </a:pPr>
            <a:r>
              <a:rPr lang="en-US" i="1" dirty="0"/>
              <a:t>The tile of user story</a:t>
            </a:r>
          </a:p>
          <a:p>
            <a:pPr marL="457200" marR="0" lvl="0" indent="-228600" algn="l" rtl="0">
              <a:spcBef>
                <a:spcPts val="360"/>
              </a:spcBef>
              <a:spcAft>
                <a:spcPts val="0"/>
              </a:spcAft>
              <a:buChar char="-"/>
            </a:pPr>
            <a:r>
              <a:rPr lang="en-US" i="1" dirty="0"/>
              <a:t>The most important user story you worked on it. You have to describe this one very well and be proud of that.</a:t>
            </a:r>
          </a:p>
          <a:p>
            <a:pPr marL="457200" marR="0" lvl="0" indent="-228600" algn="l" rtl="0">
              <a:spcBef>
                <a:spcPts val="360"/>
              </a:spcBef>
              <a:spcAft>
                <a:spcPts val="0"/>
              </a:spcAft>
              <a:buChar char="-"/>
            </a:pPr>
            <a:r>
              <a:rPr lang="en-US" i="1" dirty="0"/>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har char="-"/>
            </a:pPr>
            <a:r>
              <a:rPr lang="en-US" i="1" dirty="0"/>
              <a:t>Go into the details of the most important/significant tasks using bullet lists or visual graphs or state chart diagram</a:t>
            </a:r>
          </a:p>
          <a:p>
            <a:pPr marL="457200" marR="0" lvl="0" indent="-228600" algn="l" rtl="0">
              <a:spcBef>
                <a:spcPts val="360"/>
              </a:spcBef>
              <a:spcAft>
                <a:spcPts val="0"/>
              </a:spcAft>
              <a:buChar char="-"/>
            </a:pPr>
            <a:r>
              <a:rPr lang="en-US" i="1" dirty="0"/>
              <a:t>Sequence Diagram for this user story is mandatory  (in another separate page if required)</a:t>
            </a:r>
          </a:p>
          <a:p>
            <a:pPr marL="457200" marR="0" lvl="0" indent="-228600" algn="l" rtl="0">
              <a:spcBef>
                <a:spcPts val="360"/>
              </a:spcBef>
              <a:spcAft>
                <a:spcPts val="0"/>
              </a:spcAft>
              <a:buChar char="-"/>
            </a:pPr>
            <a:r>
              <a:rPr lang="en-US" i="1" dirty="0"/>
              <a:t>Demo using </a:t>
            </a:r>
            <a:r>
              <a:rPr lang="en-US" b="1" i="1" dirty="0"/>
              <a:t>screenshots or GIF</a:t>
            </a:r>
            <a:r>
              <a:rPr lang="en-US" i="1" dirty="0"/>
              <a:t> (in another separate page if required)</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counseling view has a width of 100%, where as the in session menu has a width of 0% making it hidden.</a:t>
            </a:r>
          </a:p>
          <a:p>
            <a:pPr marL="171450" indent="-171450">
              <a:buFont typeface="Arial" panose="020B0604020202020204" pitchFamily="34" charset="0"/>
              <a:buChar char="•"/>
            </a:pPr>
            <a:r>
              <a:rPr lang="en-US" dirty="0"/>
              <a:t>When the user clicks </a:t>
            </a:r>
            <a:r>
              <a:rPr lang="en-US" dirty="0" err="1"/>
              <a:t>MyCounselors</a:t>
            </a:r>
            <a:r>
              <a:rPr lang="en-US" dirty="0"/>
              <a:t> in the navigation bar, a function in the counseling controller changes the ng-class for both counseling view and in session menu.</a:t>
            </a:r>
          </a:p>
          <a:p>
            <a:pPr marL="171450" indent="-171450">
              <a:buFont typeface="Arial" panose="020B0604020202020204" pitchFamily="34" charset="0"/>
              <a:buChar char="•"/>
            </a:pPr>
            <a:r>
              <a:rPr lang="en-US" dirty="0"/>
              <a:t>In essence, it switches classes and the counseling view resizes to 50% width as well as the in session menu creating a smooth transition.</a:t>
            </a:r>
          </a:p>
          <a:p>
            <a:pPr marL="171450" indent="-171450">
              <a:buFont typeface="Arial" panose="020B0604020202020204" pitchFamily="34" charset="0"/>
              <a:buChar char="•"/>
            </a:pPr>
            <a:r>
              <a:rPr lang="en-US" dirty="0"/>
              <a:t>The user may also load a counselor of their choice, which will reload the page with the selected counselor.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1"/>
                </a:solidFill>
                <a:latin typeface="Arial"/>
                <a:ea typeface="Arial"/>
                <a:cs typeface="Arial"/>
                <a:sym typeface="Arial"/>
              </a:rPr>
              <a:t>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60858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234433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2758248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9985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16167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450983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1189759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218027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2638696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2128683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319794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491329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rtl="0">
              <a:spcBef>
                <a:spcPts val="0"/>
              </a:spcBef>
              <a:spcAft>
                <a:spcPts val="0"/>
              </a:spcAft>
              <a:buSzPct val="25000"/>
              <a:buNone/>
            </a:pPr>
            <a:fld id="{00000000-1234-1234-1234-123412341234}" type="slidenum">
              <a:rPr lang="en-US" sz="1200" b="0" i="0" u="none" strike="noStrike" cap="none" smtClean="0">
                <a:solidFill>
                  <a:schemeClr val="dk2"/>
                </a:solidFill>
                <a:latin typeface="Trebuchet MS"/>
                <a:ea typeface="Trebuchet MS"/>
                <a:cs typeface="Trebuchet MS"/>
                <a:sym typeface="Trebuchet MS"/>
              </a:rPr>
              <a:t>‹#›</a:t>
            </a:fld>
            <a:endParaRPr lang="en-US" sz="1200" b="0" i="0" u="none" strike="noStrike" cap="none">
              <a:solidFill>
                <a:schemeClr val="dk2"/>
              </a:solidFill>
              <a:latin typeface="Trebuchet MS"/>
              <a:ea typeface="Trebuchet MS"/>
              <a:cs typeface="Trebuchet MS"/>
              <a:sym typeface="Trebuchet MS"/>
            </a:endParaRPr>
          </a:p>
        </p:txBody>
      </p:sp>
    </p:spTree>
    <p:extLst>
      <p:ext uri="{BB962C8B-B14F-4D97-AF65-F5344CB8AC3E}">
        <p14:creationId xmlns:p14="http://schemas.microsoft.com/office/powerpoint/2010/main" val="32391707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png"/><Relationship Id="rId11" Type="http://schemas.microsoft.com/office/2007/relationships/hdphoto" Target="../media/hdphoto1.wdp"/><Relationship Id="rId5" Type="http://schemas.openxmlformats.org/officeDocument/2006/relationships/image" Target="../media/image20.png"/><Relationship Id="rId10" Type="http://schemas.openxmlformats.org/officeDocument/2006/relationships/image" Target="../media/image1.png"/><Relationship Id="rId4" Type="http://schemas.openxmlformats.org/officeDocument/2006/relationships/image" Target="../media/image19.png"/><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278725"/>
            <a:ext cx="8686800" cy="4132862"/>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dirty="0" err="1">
                <a:latin typeface="Roboto" panose="02000000000000000000" pitchFamily="2" charset="0"/>
                <a:ea typeface="Roboto" panose="02000000000000000000" pitchFamily="2" charset="0"/>
                <a:cs typeface="Roboto" panose="02000000000000000000" pitchFamily="2" charset="0"/>
              </a:rPr>
              <a:t>eEVA</a:t>
            </a:r>
            <a:r>
              <a:rPr lang="en-US" dirty="0">
                <a:latin typeface="Roboto" panose="02000000000000000000" pitchFamily="2" charset="0"/>
                <a:ea typeface="Roboto" panose="02000000000000000000" pitchFamily="2" charset="0"/>
                <a:cs typeface="Roboto" panose="02000000000000000000" pitchFamily="2" charset="0"/>
              </a:rPr>
              <a:t> Data Generation and Results Analysis v2.0</a:t>
            </a:r>
            <a:endParaRPr lang="en-US" sz="4400" u="none" strike="noStrike" cap="none" dirty="0">
              <a:latin typeface="Roboto" panose="02000000000000000000" pitchFamily="2" charset="0"/>
              <a:ea typeface="Roboto" panose="02000000000000000000" pitchFamily="2" charset="0"/>
              <a:cs typeface="Roboto" panose="02000000000000000000" pitchFamily="2" charset="0"/>
              <a:sym typeface="Trebuchet MS"/>
            </a:endParaRPr>
          </a:p>
          <a:p>
            <a:pPr marL="0" marR="0" lvl="0" indent="0" algn="ctr" rtl="0">
              <a:spcBef>
                <a:spcPts val="0"/>
              </a:spcBef>
              <a:spcAft>
                <a:spcPts val="0"/>
              </a:spcAft>
              <a:buSzPct val="25000"/>
              <a:buNone/>
            </a:pPr>
            <a:endParaRPr sz="2900" dirty="0">
              <a:latin typeface="Roboto" panose="02000000000000000000" pitchFamily="2" charset="0"/>
              <a:ea typeface="Roboto" panose="02000000000000000000" pitchFamily="2" charset="0"/>
              <a:cs typeface="Roboto" panose="02000000000000000000" pitchFamily="2" charset="0"/>
            </a:endParaRPr>
          </a:p>
          <a:p>
            <a:pPr marL="0" marR="0" lvl="0" indent="0" algn="ctr" rtl="0">
              <a:spcBef>
                <a:spcPts val="0"/>
              </a:spcBef>
              <a:spcAft>
                <a:spcPts val="0"/>
              </a:spcAft>
              <a:buSzPct val="25000"/>
              <a:buNone/>
            </a:pPr>
            <a: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t>Team Members: Andy </a:t>
            </a:r>
            <a:r>
              <a:rPr lang="en-US" sz="2500" u="none" strike="noStrike" cap="none" dirty="0" err="1">
                <a:latin typeface="Roboto" panose="02000000000000000000" pitchFamily="2" charset="0"/>
                <a:ea typeface="Roboto" panose="02000000000000000000" pitchFamily="2" charset="0"/>
                <a:cs typeface="Roboto" panose="02000000000000000000" pitchFamily="2" charset="0"/>
                <a:sym typeface="Trebuchet MS"/>
              </a:rPr>
              <a:t>Regueira</a:t>
            </a:r>
            <a:r>
              <a:rPr lang="en-US" sz="2500" dirty="0">
                <a:latin typeface="Roboto" panose="02000000000000000000" pitchFamily="2" charset="0"/>
                <a:ea typeface="Roboto" panose="02000000000000000000" pitchFamily="2" charset="0"/>
                <a:cs typeface="Roboto" panose="02000000000000000000" pitchFamily="2" charset="0"/>
              </a:rPr>
              <a:t>, Emmanuel Henley</a:t>
            </a:r>
            <a:b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t>Product Owner: Dr. Christine Lisetti</a:t>
            </a:r>
            <a:b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t>Mentors: Stephanie Lunn (</a:t>
            </a:r>
            <a:r>
              <a:rPr lang="en-US" sz="2500" u="none" strike="noStrike" cap="none" dirty="0" err="1">
                <a:latin typeface="Roboto" panose="02000000000000000000" pitchFamily="2" charset="0"/>
                <a:ea typeface="Roboto" panose="02000000000000000000" pitchFamily="2" charset="0"/>
                <a:cs typeface="Roboto" panose="02000000000000000000" pitchFamily="2" charset="0"/>
                <a:sym typeface="Trebuchet MS"/>
              </a:rPr>
              <a:t>eEVA</a:t>
            </a:r>
            <a: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t>),</a:t>
            </a:r>
            <a:b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rPr>
              <a:t>Mohsen Taheri (</a:t>
            </a:r>
            <a:r>
              <a:rPr lang="en-US" sz="2500" u="none" strike="noStrike" cap="none">
                <a:latin typeface="Roboto" panose="02000000000000000000" pitchFamily="2" charset="0"/>
                <a:ea typeface="Roboto" panose="02000000000000000000" pitchFamily="2" charset="0"/>
                <a:cs typeface="Roboto" panose="02000000000000000000" pitchFamily="2" charset="0"/>
                <a:sym typeface="Trebuchet MS"/>
              </a:rPr>
              <a:t>Senior Design)</a:t>
            </a:r>
            <a:endParaRPr lang="en-US" sz="2500" u="none" strike="noStrike" cap="none" dirty="0">
              <a:latin typeface="Roboto" panose="02000000000000000000" pitchFamily="2" charset="0"/>
              <a:ea typeface="Roboto" panose="02000000000000000000" pitchFamily="2" charset="0"/>
              <a:cs typeface="Roboto" panose="02000000000000000000" pitchFamily="2" charset="0"/>
              <a:sym typeface="Trebuchet MS"/>
            </a:endParaRPr>
          </a:p>
          <a:p>
            <a:pPr marL="0" marR="0" lvl="0" indent="0" algn="ctr" rtl="0">
              <a:spcBef>
                <a:spcPts val="0"/>
              </a:spcBef>
              <a:spcAft>
                <a:spcPts val="0"/>
              </a:spcAft>
              <a:buSzPct val="25000"/>
              <a:buNone/>
            </a:pPr>
            <a:r>
              <a:rPr lang="en-US" sz="2500" dirty="0">
                <a:latin typeface="Roboto" panose="02000000000000000000" pitchFamily="2" charset="0"/>
                <a:ea typeface="Roboto" panose="02000000000000000000" pitchFamily="2" charset="0"/>
                <a:cs typeface="Roboto" panose="02000000000000000000" pitchFamily="2" charset="0"/>
              </a:rPr>
              <a:t>Instructor: Dr. </a:t>
            </a:r>
            <a:r>
              <a:rPr lang="en-US" sz="2500" dirty="0" err="1">
                <a:latin typeface="Roboto" panose="02000000000000000000" pitchFamily="2" charset="0"/>
                <a:ea typeface="Roboto" panose="02000000000000000000" pitchFamily="2" charset="0"/>
                <a:cs typeface="Roboto" panose="02000000000000000000" pitchFamily="2" charset="0"/>
              </a:rPr>
              <a:t>Masoud</a:t>
            </a:r>
            <a:r>
              <a:rPr lang="en-US" sz="2500" dirty="0">
                <a:latin typeface="Roboto" panose="02000000000000000000" pitchFamily="2" charset="0"/>
                <a:ea typeface="Roboto" panose="02000000000000000000" pitchFamily="2" charset="0"/>
                <a:cs typeface="Roboto" panose="02000000000000000000" pitchFamily="2" charset="0"/>
              </a:rPr>
              <a:t> </a:t>
            </a:r>
            <a:r>
              <a:rPr lang="en-US" sz="2500" dirty="0" err="1">
                <a:latin typeface="Roboto" panose="02000000000000000000" pitchFamily="2" charset="0"/>
                <a:ea typeface="Roboto" panose="02000000000000000000" pitchFamily="2" charset="0"/>
                <a:cs typeface="Roboto" panose="02000000000000000000" pitchFamily="2" charset="0"/>
              </a:rPr>
              <a:t>Sadjadi</a:t>
            </a:r>
            <a:br>
              <a:rPr lang="en-US" sz="28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br>
              <a:rPr lang="en-US" sz="44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1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School of Computing and Information Sciences</a:t>
            </a:r>
            <a:br>
              <a:rPr lang="en-US" sz="18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1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dirty="0">
                <a:solidFill>
                  <a:srgbClr val="666666"/>
                </a:solidFill>
              </a:rPr>
              <a:t> </a:t>
            </a:r>
          </a:p>
        </p:txBody>
      </p:sp>
      <p:sp>
        <p:nvSpPr>
          <p:cNvPr id="151" name="Shape 151"/>
          <p:cNvSpPr txBox="1"/>
          <p:nvPr/>
        </p:nvSpPr>
        <p:spPr>
          <a:xfrm>
            <a:off x="135925" y="241300"/>
            <a:ext cx="8686800" cy="1037425"/>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u="none" strike="noStrike" cap="none" dirty="0">
                <a:latin typeface="Roboto" panose="02000000000000000000" pitchFamily="2" charset="0"/>
                <a:ea typeface="Roboto" panose="02000000000000000000" pitchFamily="2" charset="0"/>
                <a:cs typeface="Roboto" panose="02000000000000000000" pitchFamily="2" charset="0"/>
                <a:sym typeface="Trebuchet MS"/>
              </a:rPr>
              <a:t>Final Presentation</a:t>
            </a:r>
          </a:p>
          <a:p>
            <a:pPr lvl="0" algn="ctr" rtl="0">
              <a:spcBef>
                <a:spcPts val="0"/>
              </a:spcBef>
              <a:buClr>
                <a:schemeClr val="dk1"/>
              </a:buClr>
              <a:buSzPct val="25000"/>
              <a:buFont typeface="Arial"/>
              <a:buNone/>
            </a:pPr>
            <a:r>
              <a:rPr lang="en-US" sz="2600" dirty="0">
                <a:latin typeface="Roboto" panose="02000000000000000000" pitchFamily="2" charset="0"/>
                <a:ea typeface="Roboto" panose="02000000000000000000" pitchFamily="2" charset="0"/>
                <a:cs typeface="Roboto" panose="02000000000000000000" pitchFamily="2" charset="0"/>
                <a:sym typeface="Trebuchet MS"/>
              </a:rPr>
              <a:t>Spring 2017</a:t>
            </a: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398615" y="5795960"/>
            <a:ext cx="2743206" cy="914402"/>
          </a:xfrm>
          <a:prstGeom prst="rect">
            <a:avLst/>
          </a:prstGeom>
        </p:spPr>
      </p:pic>
      <p:pic>
        <p:nvPicPr>
          <p:cNvPr id="6" name="Picture 5"/>
          <p:cNvPicPr>
            <a:picLocks noChangeAspect="1"/>
          </p:cNvPicPr>
          <p:nvPr/>
        </p:nvPicPr>
        <p:blipFill>
          <a:blip r:embed="rId5"/>
          <a:stretch>
            <a:fillRect/>
          </a:stretch>
        </p:blipFill>
        <p:spPr>
          <a:xfrm>
            <a:off x="7437395" y="5730597"/>
            <a:ext cx="1445759" cy="74022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628650" y="365126"/>
            <a:ext cx="7886700" cy="1325563"/>
          </a:xfrm>
          <a:prstGeom prst="rect">
            <a:avLst/>
          </a:prstGeom>
          <a:noFill/>
          <a:ln>
            <a:noFill/>
          </a:ln>
        </p:spPr>
        <p:txBody>
          <a:bodyPr lIns="91425" tIns="45700" rIns="91425" bIns="45700" anchor="b" anchorCtr="0">
            <a:noAutofit/>
          </a:bodyPr>
          <a:lstStyle/>
          <a:p>
            <a:pPr lvl="0" algn="ctr"/>
            <a:r>
              <a:rPr lang="en-US" sz="3800">
                <a:latin typeface="Roboto" panose="02000000000000000000" pitchFamily="2" charset="0"/>
                <a:ea typeface="Roboto" panose="02000000000000000000" pitchFamily="2" charset="0"/>
                <a:cs typeface="Roboto" panose="02000000000000000000" pitchFamily="2" charset="0"/>
              </a:rPr>
              <a:t>#387 EditDCU_RatingProsAndCons</a:t>
            </a:r>
            <a:endParaRPr lang="en-US" sz="3800" dirty="0">
              <a:latin typeface="Roboto" panose="02000000000000000000" pitchFamily="2" charset="0"/>
              <a:ea typeface="Roboto" panose="02000000000000000000" pitchFamily="2" charset="0"/>
              <a:cs typeface="Roboto" panose="02000000000000000000" pitchFamily="2" charset="0"/>
            </a:endParaRPr>
          </a:p>
        </p:txBody>
      </p:sp>
      <p:pic>
        <p:nvPicPr>
          <p:cNvPr id="3" name="Content Placeholder 2"/>
          <p:cNvPicPr>
            <a:picLocks noGrp="1" noChangeAspect="1"/>
          </p:cNvPicPr>
          <p:nvPr>
            <p:ph idx="1"/>
          </p:nvPr>
        </p:nvPicPr>
        <p:blipFill>
          <a:blip r:embed="rId3"/>
          <a:stretch>
            <a:fillRect/>
          </a:stretch>
        </p:blipFill>
        <p:spPr>
          <a:xfrm>
            <a:off x="1034143" y="2337959"/>
            <a:ext cx="7075714" cy="3326670"/>
          </a:xfrm>
          <a:prstGeom prst="rect">
            <a:avLst/>
          </a:prstGeom>
          <a:noFill/>
          <a:ln>
            <a:noFill/>
          </a:ln>
        </p:spPr>
      </p:pic>
      <p:pic>
        <p:nvPicPr>
          <p:cNvPr id="9" name="Picture 8"/>
          <p:cNvPicPr>
            <a:picLocks noChangeAspect="1"/>
          </p:cNvPicPr>
          <p:nvPr/>
        </p:nvPicPr>
        <p:blipFill>
          <a:blip r:embed="rId4"/>
          <a:stretch>
            <a:fillRect/>
          </a:stretch>
        </p:blipFill>
        <p:spPr>
          <a:xfrm>
            <a:off x="7437395" y="5730597"/>
            <a:ext cx="1445759" cy="74022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prstGeom prst="rect">
            <a:avLst/>
          </a:prstGeom>
          <a:noFill/>
          <a:ln>
            <a:noFill/>
          </a:ln>
        </p:spPr>
        <p:txBody>
          <a:bodyPr lIns="91425" tIns="45700" rIns="91425" bIns="45700" anchor="b" anchorCtr="0">
            <a:noAutofit/>
          </a:bodyPr>
          <a:lstStyle/>
          <a:p>
            <a:pPr lvl="0"/>
            <a:r>
              <a:rPr lang="en-US" sz="3800" dirty="0">
                <a:latin typeface="Roboto" panose="02000000000000000000" pitchFamily="2" charset="0"/>
                <a:ea typeface="Roboto" panose="02000000000000000000" pitchFamily="2" charset="0"/>
                <a:cs typeface="Roboto" panose="02000000000000000000" pitchFamily="2" charset="0"/>
              </a:rPr>
              <a:t>#419 </a:t>
            </a:r>
            <a:r>
              <a:rPr lang="en-US" sz="3800" dirty="0" err="1">
                <a:latin typeface="Roboto" panose="02000000000000000000" pitchFamily="2" charset="0"/>
                <a:ea typeface="Roboto" panose="02000000000000000000" pitchFamily="2" charset="0"/>
                <a:cs typeface="Roboto" panose="02000000000000000000" pitchFamily="2" charset="0"/>
              </a:rPr>
              <a:t>EditDCU_GameplanOverview</a:t>
            </a:r>
            <a:endParaRPr lang="en-US" sz="3800" dirty="0">
              <a:latin typeface="Roboto" panose="02000000000000000000" pitchFamily="2" charset="0"/>
              <a:ea typeface="Roboto" panose="02000000000000000000" pitchFamily="2" charset="0"/>
              <a:cs typeface="Roboto" panose="02000000000000000000" pitchFamily="2" charset="0"/>
            </a:endParaRPr>
          </a:p>
        </p:txBody>
      </p:sp>
      <p:pic>
        <p:nvPicPr>
          <p:cNvPr id="3" name="Content Placeholder 2"/>
          <p:cNvPicPr>
            <a:picLocks noGrp="1" noChangeAspect="1"/>
          </p:cNvPicPr>
          <p:nvPr>
            <p:ph idx="1"/>
          </p:nvPr>
        </p:nvPicPr>
        <p:blipFill>
          <a:blip r:embed="rId3"/>
          <a:stretch>
            <a:fillRect/>
          </a:stretch>
        </p:blipFill>
        <p:spPr>
          <a:xfrm>
            <a:off x="1328057" y="2401287"/>
            <a:ext cx="6487886" cy="3200014"/>
          </a:xfrm>
          <a:prstGeom prst="rect">
            <a:avLst/>
          </a:prstGeom>
          <a:noFill/>
          <a:ln>
            <a:noFill/>
          </a:ln>
        </p:spPr>
      </p:pic>
      <p:pic>
        <p:nvPicPr>
          <p:cNvPr id="6" name="Picture 5"/>
          <p:cNvPicPr>
            <a:picLocks noChangeAspect="1"/>
          </p:cNvPicPr>
          <p:nvPr/>
        </p:nvPicPr>
        <p:blipFill>
          <a:blip r:embed="rId4"/>
          <a:stretch>
            <a:fillRect/>
          </a:stretch>
        </p:blipFill>
        <p:spPr>
          <a:xfrm>
            <a:off x="7437395" y="5730597"/>
            <a:ext cx="1445759" cy="74022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prstGeom prst="rect">
            <a:avLst/>
          </a:prstGeom>
          <a:noFill/>
          <a:ln>
            <a:noFill/>
          </a:ln>
        </p:spPr>
        <p:txBody>
          <a:bodyPr lIns="91425" tIns="45700" rIns="91425" bIns="45700" anchor="b" anchorCtr="0">
            <a:noAutofit/>
          </a:bodyPr>
          <a:lstStyle/>
          <a:p>
            <a:pPr lvl="0" algn="ctr"/>
            <a:r>
              <a:rPr lang="en-US" sz="3800" dirty="0">
                <a:latin typeface="Roboto" panose="02000000000000000000" pitchFamily="2" charset="0"/>
                <a:ea typeface="Roboto" panose="02000000000000000000" pitchFamily="2" charset="0"/>
                <a:cs typeface="Roboto" panose="02000000000000000000" pitchFamily="2" charset="0"/>
              </a:rPr>
              <a:t>#425 </a:t>
            </a:r>
            <a:r>
              <a:rPr lang="en-US" sz="3800" dirty="0" err="1">
                <a:latin typeface="Roboto" panose="02000000000000000000" pitchFamily="2" charset="0"/>
                <a:ea typeface="Roboto" panose="02000000000000000000" pitchFamily="2" charset="0"/>
                <a:cs typeface="Roboto" panose="02000000000000000000" pitchFamily="2" charset="0"/>
              </a:rPr>
              <a:t>EditDCU_AddDirectionalArrows</a:t>
            </a:r>
            <a:endParaRPr lang="en-US" sz="3800" dirty="0">
              <a:latin typeface="Roboto" panose="02000000000000000000" pitchFamily="2" charset="0"/>
              <a:ea typeface="Roboto" panose="02000000000000000000" pitchFamily="2" charset="0"/>
              <a:cs typeface="Roboto" panose="02000000000000000000" pitchFamily="2" charset="0"/>
            </a:endParaRP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7800" y="1690689"/>
            <a:ext cx="3670300" cy="2064544"/>
          </a:xfrm>
          <a:prstGeom prst="rect">
            <a:avLst/>
          </a:prstGeom>
          <a:noFill/>
          <a:ln>
            <a:noFill/>
          </a:ln>
        </p:spPr>
      </p:pic>
      <p:pic>
        <p:nvPicPr>
          <p:cNvPr id="7" name="Picture 6"/>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17800" y="3987801"/>
            <a:ext cx="3670300" cy="2169716"/>
          </a:xfrm>
          <a:prstGeom prst="rect">
            <a:avLst/>
          </a:prstGeom>
          <a:noFill/>
          <a:ln>
            <a:noFill/>
          </a:ln>
        </p:spPr>
      </p:pic>
      <p:pic>
        <p:nvPicPr>
          <p:cNvPr id="9" name="Picture 8"/>
          <p:cNvPicPr>
            <a:picLocks noChangeAspect="1"/>
          </p:cNvPicPr>
          <p:nvPr/>
        </p:nvPicPr>
        <p:blipFill>
          <a:blip r:embed="rId5"/>
          <a:stretch>
            <a:fillRect/>
          </a:stretch>
        </p:blipFill>
        <p:spPr>
          <a:xfrm>
            <a:off x="7437395" y="5730597"/>
            <a:ext cx="1445759" cy="74022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prstGeom prst="rect">
            <a:avLst/>
          </a:prstGeom>
          <a:noFill/>
          <a:ln>
            <a:noFill/>
          </a:ln>
        </p:spPr>
        <p:txBody>
          <a:bodyPr lIns="91425" tIns="45700" rIns="91425" bIns="45700" anchor="b" anchorCtr="0">
            <a:noAutofit/>
          </a:bodyPr>
          <a:lstStyle/>
          <a:p>
            <a:pPr lvl="0" algn="ctr"/>
            <a:r>
              <a:rPr lang="en-US" sz="3800" dirty="0">
                <a:latin typeface="Roboto" panose="02000000000000000000" pitchFamily="2" charset="0"/>
                <a:ea typeface="Roboto" panose="02000000000000000000" pitchFamily="2" charset="0"/>
                <a:cs typeface="Roboto" panose="02000000000000000000" pitchFamily="2" charset="0"/>
              </a:rPr>
              <a:t>#436 </a:t>
            </a:r>
            <a:r>
              <a:rPr lang="en-US" sz="3800" dirty="0" err="1">
                <a:latin typeface="Roboto" panose="02000000000000000000" pitchFamily="2" charset="0"/>
                <a:ea typeface="Roboto" panose="02000000000000000000" pitchFamily="2" charset="0"/>
                <a:cs typeface="Roboto" panose="02000000000000000000" pitchFamily="2" charset="0"/>
              </a:rPr>
              <a:t>EditDCU_Resources</a:t>
            </a:r>
            <a:endParaRPr lang="en-US" sz="3800" dirty="0">
              <a:latin typeface="Roboto" panose="02000000000000000000" pitchFamily="2" charset="0"/>
              <a:ea typeface="Roboto" panose="02000000000000000000" pitchFamily="2" charset="0"/>
              <a:cs typeface="Roboto" panose="02000000000000000000" pitchFamily="2" charset="0"/>
            </a:endParaRPr>
          </a:p>
        </p:txBody>
      </p:sp>
      <p:pic>
        <p:nvPicPr>
          <p:cNvPr id="5" name="Picture 4" descr="C:\Users\ejhen\AppData\Local\Microsoft\Windows\INetCache\Content.Word\resources001.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850" y="1759574"/>
            <a:ext cx="3670300" cy="1806917"/>
          </a:xfrm>
          <a:prstGeom prst="rect">
            <a:avLst/>
          </a:prstGeom>
          <a:noFill/>
          <a:ln>
            <a:noFill/>
          </a:ln>
        </p:spPr>
      </p:pic>
      <p:pic>
        <p:nvPicPr>
          <p:cNvPr id="6" name="Picture 5" descr="C:\Users\ejhen\AppData\Local\Microsoft\Windows\INetCache\Content.Word\resources002.png"/>
          <p:cNvPicPr/>
          <p:nvPr/>
        </p:nvPicPr>
        <p:blipFill rotWithShape="1">
          <a:blip r:embed="rId4" cstate="print">
            <a:extLst>
              <a:ext uri="{28A0092B-C50C-407E-A947-70E740481C1C}">
                <a14:useLocalDpi xmlns:a14="http://schemas.microsoft.com/office/drawing/2010/main" val="0"/>
              </a:ext>
            </a:extLst>
          </a:blip>
          <a:srcRect r="1027" b="2374"/>
          <a:stretch/>
        </p:blipFill>
        <p:spPr bwMode="auto">
          <a:xfrm>
            <a:off x="2736851" y="3794126"/>
            <a:ext cx="3670300" cy="1785412"/>
          </a:xfrm>
          <a:prstGeom prst="rect">
            <a:avLst/>
          </a:prstGeom>
          <a:noFill/>
          <a:ln>
            <a:noFill/>
          </a:ln>
          <a:extLst>
            <a:ext uri="{53640926-AAD7-44D8-BBD7-CCE9431645EC}">
              <a14:shadowObscured xmlns:a14="http://schemas.microsoft.com/office/drawing/2010/main"/>
            </a:ext>
          </a:extLst>
        </p:spPr>
      </p:pic>
      <p:pic>
        <p:nvPicPr>
          <p:cNvPr id="7" name="Picture 6"/>
          <p:cNvPicPr>
            <a:picLocks noChangeAspect="1"/>
          </p:cNvPicPr>
          <p:nvPr/>
        </p:nvPicPr>
        <p:blipFill>
          <a:blip r:embed="rId5"/>
          <a:stretch>
            <a:fillRect/>
          </a:stretch>
        </p:blipFill>
        <p:spPr>
          <a:xfrm>
            <a:off x="7437395" y="5730597"/>
            <a:ext cx="1445759" cy="74022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err="1">
                <a:latin typeface="Roboto" panose="02000000000000000000" pitchFamily="2" charset="0"/>
                <a:ea typeface="Roboto" panose="02000000000000000000" pitchFamily="2" charset="0"/>
                <a:cs typeface="Roboto" panose="02000000000000000000" pitchFamily="2" charset="0"/>
                <a:sym typeface="Trebuchet MS"/>
              </a:rPr>
              <a:t>eEVA</a:t>
            </a:r>
            <a:b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Sample Test Cases</a:t>
            </a:r>
          </a:p>
        </p:txBody>
      </p:sp>
      <p:graphicFrame>
        <p:nvGraphicFramePr>
          <p:cNvPr id="5" name="Table 4"/>
          <p:cNvGraphicFramePr>
            <a:graphicFrameLocks noGrp="1"/>
          </p:cNvGraphicFramePr>
          <p:nvPr>
            <p:extLst>
              <p:ext uri="{D42A27DB-BD31-4B8C-83A1-F6EECF244321}">
                <p14:modId xmlns:p14="http://schemas.microsoft.com/office/powerpoint/2010/main" val="2600723656"/>
              </p:ext>
            </p:extLst>
          </p:nvPr>
        </p:nvGraphicFramePr>
        <p:xfrm>
          <a:off x="3165021" y="1983537"/>
          <a:ext cx="4609542" cy="1887237"/>
        </p:xfrm>
        <a:graphic>
          <a:graphicData uri="http://schemas.openxmlformats.org/drawingml/2006/table">
            <a:tbl>
              <a:tblPr firstRow="1" firstCol="1" bandRow="1">
                <a:tableStyleId>{5C22544A-7EE6-4342-B048-85BDC9FD1C3A}</a:tableStyleId>
              </a:tblPr>
              <a:tblGrid>
                <a:gridCol w="931768">
                  <a:extLst>
                    <a:ext uri="{9D8B030D-6E8A-4147-A177-3AD203B41FA5}">
                      <a16:colId xmlns:a16="http://schemas.microsoft.com/office/drawing/2014/main" val="2642766786"/>
                    </a:ext>
                  </a:extLst>
                </a:gridCol>
                <a:gridCol w="3677774">
                  <a:extLst>
                    <a:ext uri="{9D8B030D-6E8A-4147-A177-3AD203B41FA5}">
                      <a16:colId xmlns:a16="http://schemas.microsoft.com/office/drawing/2014/main" val="309302851"/>
                    </a:ext>
                  </a:extLst>
                </a:gridCol>
              </a:tblGrid>
              <a:tr h="215872">
                <a:tc gridSpan="2">
                  <a:txBody>
                    <a:bodyPr/>
                    <a:lstStyle/>
                    <a:p>
                      <a:pPr marL="0" marR="0" algn="ctr">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eEVA_IT_InitialCounselorSelection_01 (Sunny Day)</a:t>
                      </a:r>
                    </a:p>
                  </a:txBody>
                  <a:tcPr marL="49681" marR="49681" marT="24841" marB="24841"/>
                </a:tc>
                <a:tc hMerge="1">
                  <a:txBody>
                    <a:bodyPr/>
                    <a:lstStyle/>
                    <a:p>
                      <a:endParaRPr lang="en-US"/>
                    </a:p>
                  </a:txBody>
                  <a:tcPr/>
                </a:tc>
                <a:extLst>
                  <a:ext uri="{0D108BD9-81ED-4DB2-BD59-A6C34878D82A}">
                    <a16:rowId xmlns:a16="http://schemas.microsoft.com/office/drawing/2014/main" val="2767695514"/>
                  </a:ext>
                </a:extLst>
              </a:tr>
              <a:tr h="455827">
                <a:tc>
                  <a:txBody>
                    <a:bodyPr/>
                    <a:lstStyle/>
                    <a:p>
                      <a:pPr marL="0" marR="0">
                        <a:lnSpc>
                          <a:spcPct val="107000"/>
                        </a:lnSpc>
                        <a:spcBef>
                          <a:spcPts val="0"/>
                        </a:spcBef>
                        <a:spcAft>
                          <a:spcPts val="0"/>
                        </a:spcAft>
                      </a:pPr>
                      <a:r>
                        <a:rPr lang="en-US" sz="900" b="0" i="0">
                          <a:effectLst/>
                          <a:latin typeface="Roboto" panose="02000000000000000000" pitchFamily="2" charset="0"/>
                          <a:ea typeface="Roboto" panose="02000000000000000000" pitchFamily="2" charset="0"/>
                          <a:cs typeface="Roboto" panose="02000000000000000000" pitchFamily="2" charset="0"/>
                        </a:rPr>
                        <a:t>Purpose</a:t>
                      </a:r>
                    </a:p>
                  </a:txBody>
                  <a:tcPr marL="53244" marR="53244" marT="0" marB="0"/>
                </a:tc>
                <a:tc>
                  <a:txBody>
                    <a:bodyPr/>
                    <a:lstStyle/>
                    <a:p>
                      <a:pPr marL="0" marR="0">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To test that once the user clicks the “Next” button on the initial counselor selection page, the selected counselor will load and the counseling session will begin with a brief introduction.</a:t>
                      </a:r>
                    </a:p>
                  </a:txBody>
                  <a:tcPr marL="53244" marR="53244" marT="0" marB="0"/>
                </a:tc>
                <a:extLst>
                  <a:ext uri="{0D108BD9-81ED-4DB2-BD59-A6C34878D82A}">
                    <a16:rowId xmlns:a16="http://schemas.microsoft.com/office/drawing/2014/main" val="809019795"/>
                  </a:ext>
                </a:extLst>
              </a:tr>
              <a:tr h="607769">
                <a:tc>
                  <a:txBody>
                    <a:bodyPr/>
                    <a:lstStyle/>
                    <a:p>
                      <a:pPr marL="0" marR="0">
                        <a:lnSpc>
                          <a:spcPct val="107000"/>
                        </a:lnSpc>
                        <a:spcBef>
                          <a:spcPts val="0"/>
                        </a:spcBef>
                        <a:spcAft>
                          <a:spcPts val="0"/>
                        </a:spcAft>
                      </a:pPr>
                      <a:r>
                        <a:rPr lang="en-US" sz="900" b="0" i="0">
                          <a:effectLst/>
                          <a:latin typeface="Roboto" panose="02000000000000000000" pitchFamily="2" charset="0"/>
                          <a:ea typeface="Roboto" panose="02000000000000000000" pitchFamily="2" charset="0"/>
                          <a:cs typeface="Roboto" panose="02000000000000000000" pitchFamily="2" charset="0"/>
                        </a:rPr>
                        <a:t>Precondition</a:t>
                      </a:r>
                    </a:p>
                  </a:txBody>
                  <a:tcPr marL="53244" marR="53244" marT="0" marB="0"/>
                </a:tc>
                <a:tc>
                  <a:txBody>
                    <a:bodyPr/>
                    <a:lstStyle/>
                    <a:p>
                      <a:pPr marL="0" marR="0">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The user must have logged on, then from the current welcome page, the user has clicked the “Counseling” tab located in the navbar, the user has made a selection, and lastly the user has clicked next</a:t>
                      </a:r>
                    </a:p>
                  </a:txBody>
                  <a:tcPr marL="53244" marR="53244" marT="0" marB="0"/>
                </a:tc>
                <a:extLst>
                  <a:ext uri="{0D108BD9-81ED-4DB2-BD59-A6C34878D82A}">
                    <a16:rowId xmlns:a16="http://schemas.microsoft.com/office/drawing/2014/main" val="1681457453"/>
                  </a:ext>
                </a:extLst>
              </a:tr>
              <a:tr h="303885">
                <a:tc>
                  <a:txBody>
                    <a:bodyPr/>
                    <a:lstStyle/>
                    <a:p>
                      <a:pPr marL="0" marR="0">
                        <a:lnSpc>
                          <a:spcPct val="107000"/>
                        </a:lnSpc>
                        <a:spcBef>
                          <a:spcPts val="0"/>
                        </a:spcBef>
                        <a:spcAft>
                          <a:spcPts val="0"/>
                        </a:spcAft>
                      </a:pPr>
                      <a:r>
                        <a:rPr lang="en-US" sz="900" b="0" i="0">
                          <a:effectLst/>
                          <a:latin typeface="Roboto" panose="02000000000000000000" pitchFamily="2" charset="0"/>
                          <a:ea typeface="Roboto" panose="02000000000000000000" pitchFamily="2" charset="0"/>
                          <a:cs typeface="Roboto" panose="02000000000000000000" pitchFamily="2" charset="0"/>
                        </a:rPr>
                        <a:t>Expected Result</a:t>
                      </a:r>
                    </a:p>
                  </a:txBody>
                  <a:tcPr marL="53244" marR="53244" marT="0" marB="0"/>
                </a:tc>
                <a:tc>
                  <a:txBody>
                    <a:bodyPr/>
                    <a:lstStyle/>
                    <a:p>
                      <a:pPr marL="0" marR="0">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The counseling session loads with the user’s selected counselor</a:t>
                      </a:r>
                    </a:p>
                  </a:txBody>
                  <a:tcPr marL="53244" marR="53244" marT="0" marB="0"/>
                </a:tc>
                <a:extLst>
                  <a:ext uri="{0D108BD9-81ED-4DB2-BD59-A6C34878D82A}">
                    <a16:rowId xmlns:a16="http://schemas.microsoft.com/office/drawing/2014/main" val="1988676321"/>
                  </a:ext>
                </a:extLst>
              </a:tr>
              <a:tr h="151942">
                <a:tc>
                  <a:txBody>
                    <a:bodyPr/>
                    <a:lstStyle/>
                    <a:p>
                      <a:pPr marL="0" marR="0">
                        <a:lnSpc>
                          <a:spcPct val="107000"/>
                        </a:lnSpc>
                        <a:spcBef>
                          <a:spcPts val="0"/>
                        </a:spcBef>
                        <a:spcAft>
                          <a:spcPts val="0"/>
                        </a:spcAft>
                      </a:pPr>
                      <a:r>
                        <a:rPr lang="en-US" sz="900" b="0" i="0">
                          <a:effectLst/>
                          <a:latin typeface="Roboto" panose="02000000000000000000" pitchFamily="2" charset="0"/>
                          <a:ea typeface="Roboto" panose="02000000000000000000" pitchFamily="2" charset="0"/>
                          <a:cs typeface="Roboto" panose="02000000000000000000" pitchFamily="2" charset="0"/>
                        </a:rPr>
                        <a:t>Actual Result</a:t>
                      </a:r>
                    </a:p>
                  </a:txBody>
                  <a:tcPr marL="53244" marR="53244" marT="0" marB="0"/>
                </a:tc>
                <a:tc>
                  <a:txBody>
                    <a:bodyPr/>
                    <a:lstStyle/>
                    <a:p>
                      <a:pPr marL="0" marR="0">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The counseling session loaded with the user’s selected counselor</a:t>
                      </a:r>
                    </a:p>
                  </a:txBody>
                  <a:tcPr marL="53244" marR="53244" marT="0" marB="0"/>
                </a:tc>
                <a:extLst>
                  <a:ext uri="{0D108BD9-81ED-4DB2-BD59-A6C34878D82A}">
                    <a16:rowId xmlns:a16="http://schemas.microsoft.com/office/drawing/2014/main" val="2870852617"/>
                  </a:ext>
                </a:extLst>
              </a:tr>
              <a:tr h="151942">
                <a:tc>
                  <a:txBody>
                    <a:bodyPr/>
                    <a:lstStyle/>
                    <a:p>
                      <a:pPr marL="0" marR="0">
                        <a:lnSpc>
                          <a:spcPct val="107000"/>
                        </a:lnSpc>
                        <a:spcBef>
                          <a:spcPts val="0"/>
                        </a:spcBef>
                        <a:spcAft>
                          <a:spcPts val="0"/>
                        </a:spcAft>
                      </a:pPr>
                      <a:r>
                        <a:rPr lang="en-US" sz="900" b="0" i="0">
                          <a:effectLst/>
                          <a:latin typeface="Roboto" panose="02000000000000000000" pitchFamily="2" charset="0"/>
                          <a:ea typeface="Roboto" panose="02000000000000000000" pitchFamily="2" charset="0"/>
                          <a:cs typeface="Roboto" panose="02000000000000000000" pitchFamily="2" charset="0"/>
                        </a:rPr>
                        <a:t>Status</a:t>
                      </a:r>
                    </a:p>
                  </a:txBody>
                  <a:tcPr marL="53244" marR="53244" marT="0" marB="0"/>
                </a:tc>
                <a:tc>
                  <a:txBody>
                    <a:bodyPr/>
                    <a:lstStyle/>
                    <a:p>
                      <a:pPr marL="0" marR="0">
                        <a:lnSpc>
                          <a:spcPct val="107000"/>
                        </a:lnSpc>
                        <a:spcBef>
                          <a:spcPts val="0"/>
                        </a:spcBef>
                        <a:spcAft>
                          <a:spcPts val="0"/>
                        </a:spcAft>
                      </a:pPr>
                      <a:r>
                        <a:rPr lang="en-US" sz="900" b="0" i="0" dirty="0">
                          <a:effectLst/>
                          <a:latin typeface="Roboto" panose="02000000000000000000" pitchFamily="2" charset="0"/>
                          <a:ea typeface="Roboto" panose="02000000000000000000" pitchFamily="2" charset="0"/>
                          <a:cs typeface="Roboto" panose="02000000000000000000" pitchFamily="2" charset="0"/>
                        </a:rPr>
                        <a:t>Passed</a:t>
                      </a:r>
                    </a:p>
                  </a:txBody>
                  <a:tcPr marL="53244" marR="53244" marT="0" marB="0"/>
                </a:tc>
                <a:extLst>
                  <a:ext uri="{0D108BD9-81ED-4DB2-BD59-A6C34878D82A}">
                    <a16:rowId xmlns:a16="http://schemas.microsoft.com/office/drawing/2014/main" val="45036214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118708730"/>
              </p:ext>
            </p:extLst>
          </p:nvPr>
        </p:nvGraphicFramePr>
        <p:xfrm>
          <a:off x="421317" y="4163623"/>
          <a:ext cx="4816875" cy="1937088"/>
        </p:xfrm>
        <a:graphic>
          <a:graphicData uri="http://schemas.openxmlformats.org/drawingml/2006/table">
            <a:tbl>
              <a:tblPr firstRow="1" firstCol="1" bandRow="1">
                <a:tableStyleId>{5C22544A-7EE6-4342-B048-85BDC9FD1C3A}</a:tableStyleId>
              </a:tblPr>
              <a:tblGrid>
                <a:gridCol w="973678">
                  <a:extLst>
                    <a:ext uri="{9D8B030D-6E8A-4147-A177-3AD203B41FA5}">
                      <a16:colId xmlns:a16="http://schemas.microsoft.com/office/drawing/2014/main" val="3429687083"/>
                    </a:ext>
                  </a:extLst>
                </a:gridCol>
                <a:gridCol w="3843197">
                  <a:extLst>
                    <a:ext uri="{9D8B030D-6E8A-4147-A177-3AD203B41FA5}">
                      <a16:colId xmlns:a16="http://schemas.microsoft.com/office/drawing/2014/main" val="654580653"/>
                    </a:ext>
                  </a:extLst>
                </a:gridCol>
              </a:tblGrid>
              <a:tr h="244317">
                <a:tc gridSpan="2">
                  <a:txBody>
                    <a:bodyPr/>
                    <a:lstStyle/>
                    <a:p>
                      <a:pPr marL="0" marR="0" algn="ctr">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eEVA_IT_InitialCounselorSelection_02 (Rainy Day)</a:t>
                      </a:r>
                    </a:p>
                  </a:txBody>
                  <a:tcPr marL="78840" marR="78840" marT="39420" marB="39420"/>
                </a:tc>
                <a:tc hMerge="1">
                  <a:txBody>
                    <a:bodyPr/>
                    <a:lstStyle/>
                    <a:p>
                      <a:endParaRPr lang="en-US"/>
                    </a:p>
                  </a:txBody>
                  <a:tcPr/>
                </a:tc>
                <a:extLst>
                  <a:ext uri="{0D108BD9-81ED-4DB2-BD59-A6C34878D82A}">
                    <a16:rowId xmlns:a16="http://schemas.microsoft.com/office/drawing/2014/main" val="2975657225"/>
                  </a:ext>
                </a:extLst>
              </a:tr>
              <a:tr h="685841">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Purpose</a:t>
                      </a:r>
                    </a:p>
                  </a:txBody>
                  <a:tcPr marL="45895" marR="45895" marT="0" marB="0"/>
                </a:tc>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To test that when the user clicks a counselor thumbnail on the counselor selection page, the counseling session does NOT begin, i.e., the page does not redirect and the user is kept on the initial counselor selection.</a:t>
                      </a:r>
                    </a:p>
                  </a:txBody>
                  <a:tcPr marL="45895" marR="45895" marT="0" marB="0"/>
                </a:tc>
                <a:extLst>
                  <a:ext uri="{0D108BD9-81ED-4DB2-BD59-A6C34878D82A}">
                    <a16:rowId xmlns:a16="http://schemas.microsoft.com/office/drawing/2014/main" val="2913022533"/>
                  </a:ext>
                </a:extLst>
              </a:tr>
              <a:tr h="338554">
                <a:tc>
                  <a:txBody>
                    <a:bodyPr/>
                    <a:lstStyle/>
                    <a:p>
                      <a:pPr marL="0" marR="0">
                        <a:lnSpc>
                          <a:spcPct val="107000"/>
                        </a:lnSpc>
                        <a:spcBef>
                          <a:spcPts val="0"/>
                        </a:spcBef>
                        <a:spcAft>
                          <a:spcPts val="0"/>
                        </a:spcAft>
                      </a:pPr>
                      <a:r>
                        <a:rPr lang="en-US" sz="800" b="0" i="0">
                          <a:effectLst/>
                          <a:latin typeface="Roboto" panose="02000000000000000000" pitchFamily="2" charset="0"/>
                          <a:ea typeface="Roboto" panose="02000000000000000000" pitchFamily="2" charset="0"/>
                          <a:cs typeface="Roboto" panose="02000000000000000000" pitchFamily="2" charset="0"/>
                        </a:rPr>
                        <a:t>Precondition</a:t>
                      </a:r>
                    </a:p>
                  </a:txBody>
                  <a:tcPr marL="45895" marR="45895" marT="0" marB="0"/>
                </a:tc>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The user must have logged on, then from the current welcome page, the user has clicked counseling</a:t>
                      </a:r>
                    </a:p>
                  </a:txBody>
                  <a:tcPr marL="45895" marR="45895" marT="0" marB="0"/>
                </a:tc>
                <a:extLst>
                  <a:ext uri="{0D108BD9-81ED-4DB2-BD59-A6C34878D82A}">
                    <a16:rowId xmlns:a16="http://schemas.microsoft.com/office/drawing/2014/main" val="1160969818"/>
                  </a:ext>
                </a:extLst>
              </a:tr>
              <a:tr h="338554">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Expected Result</a:t>
                      </a:r>
                    </a:p>
                  </a:txBody>
                  <a:tcPr marL="45895" marR="45895" marT="0" marB="0"/>
                </a:tc>
                <a:tc>
                  <a:txBody>
                    <a:bodyPr/>
                    <a:lstStyle/>
                    <a:p>
                      <a:pPr marL="0" marR="0">
                        <a:lnSpc>
                          <a:spcPct val="107000"/>
                        </a:lnSpc>
                        <a:spcBef>
                          <a:spcPts val="0"/>
                        </a:spcBef>
                        <a:spcAft>
                          <a:spcPts val="0"/>
                        </a:spcAft>
                      </a:pPr>
                      <a:r>
                        <a:rPr lang="en-US" sz="800" b="0" i="0">
                          <a:effectLst/>
                          <a:latin typeface="Roboto" panose="02000000000000000000" pitchFamily="2" charset="0"/>
                          <a:ea typeface="Roboto" panose="02000000000000000000" pitchFamily="2" charset="0"/>
                          <a:cs typeface="Roboto" panose="02000000000000000000" pitchFamily="2" charset="0"/>
                        </a:rPr>
                        <a:t>The counseling session does not load</a:t>
                      </a:r>
                    </a:p>
                  </a:txBody>
                  <a:tcPr marL="45895" marR="45895" marT="0" marB="0"/>
                </a:tc>
                <a:extLst>
                  <a:ext uri="{0D108BD9-81ED-4DB2-BD59-A6C34878D82A}">
                    <a16:rowId xmlns:a16="http://schemas.microsoft.com/office/drawing/2014/main" val="556279741"/>
                  </a:ext>
                </a:extLst>
              </a:tr>
              <a:tr h="164911">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Actual Result</a:t>
                      </a:r>
                    </a:p>
                  </a:txBody>
                  <a:tcPr marL="45895" marR="45895" marT="0" marB="0"/>
                </a:tc>
                <a:tc>
                  <a:txBody>
                    <a:bodyPr/>
                    <a:lstStyle/>
                    <a:p>
                      <a:pPr marL="0" marR="0">
                        <a:lnSpc>
                          <a:spcPct val="107000"/>
                        </a:lnSpc>
                        <a:spcBef>
                          <a:spcPts val="0"/>
                        </a:spcBef>
                        <a:spcAft>
                          <a:spcPts val="0"/>
                        </a:spcAft>
                      </a:pPr>
                      <a:r>
                        <a:rPr lang="en-US" sz="800" b="0" i="0">
                          <a:effectLst/>
                          <a:latin typeface="Roboto" panose="02000000000000000000" pitchFamily="2" charset="0"/>
                          <a:ea typeface="Roboto" panose="02000000000000000000" pitchFamily="2" charset="0"/>
                          <a:cs typeface="Roboto" panose="02000000000000000000" pitchFamily="2" charset="0"/>
                        </a:rPr>
                        <a:t>The counseling session DID NOT load</a:t>
                      </a:r>
                    </a:p>
                  </a:txBody>
                  <a:tcPr marL="45895" marR="45895" marT="0" marB="0"/>
                </a:tc>
                <a:extLst>
                  <a:ext uri="{0D108BD9-81ED-4DB2-BD59-A6C34878D82A}">
                    <a16:rowId xmlns:a16="http://schemas.microsoft.com/office/drawing/2014/main" val="2510121963"/>
                  </a:ext>
                </a:extLst>
              </a:tr>
              <a:tr h="164911">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Status</a:t>
                      </a:r>
                    </a:p>
                  </a:txBody>
                  <a:tcPr marL="45895" marR="45895" marT="0" marB="0"/>
                </a:tc>
                <a:tc>
                  <a:txBody>
                    <a:bodyPr/>
                    <a:lstStyle/>
                    <a:p>
                      <a:pPr marL="0" marR="0">
                        <a:lnSpc>
                          <a:spcPct val="107000"/>
                        </a:lnSpc>
                        <a:spcBef>
                          <a:spcPts val="0"/>
                        </a:spcBef>
                        <a:spcAft>
                          <a:spcPts val="0"/>
                        </a:spcAft>
                      </a:pPr>
                      <a:r>
                        <a:rPr lang="en-US" sz="800" b="0" i="0" dirty="0">
                          <a:effectLst/>
                          <a:latin typeface="Roboto" panose="02000000000000000000" pitchFamily="2" charset="0"/>
                          <a:ea typeface="Roboto" panose="02000000000000000000" pitchFamily="2" charset="0"/>
                          <a:cs typeface="Roboto" panose="02000000000000000000" pitchFamily="2" charset="0"/>
                        </a:rPr>
                        <a:t>Passed</a:t>
                      </a:r>
                    </a:p>
                  </a:txBody>
                  <a:tcPr marL="45895" marR="45895" marT="0" marB="0"/>
                </a:tc>
                <a:extLst>
                  <a:ext uri="{0D108BD9-81ED-4DB2-BD59-A6C34878D82A}">
                    <a16:rowId xmlns:a16="http://schemas.microsoft.com/office/drawing/2014/main" val="1513824817"/>
                  </a:ext>
                </a:extLst>
              </a:tr>
            </a:tbl>
          </a:graphicData>
        </a:graphic>
      </p:graphicFrame>
      <p:pic>
        <p:nvPicPr>
          <p:cNvPr id="7" name="Picture 6"/>
          <p:cNvPicPr>
            <a:picLocks noChangeAspect="1"/>
          </p:cNvPicPr>
          <p:nvPr/>
        </p:nvPicPr>
        <p:blipFill>
          <a:blip r:embed="rId3"/>
          <a:stretch>
            <a:fillRect/>
          </a:stretch>
        </p:blipFill>
        <p:spPr>
          <a:xfrm>
            <a:off x="7437395" y="5730597"/>
            <a:ext cx="1445759" cy="740229"/>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In Summary</a:t>
            </a:r>
          </a:p>
        </p:txBody>
      </p:sp>
      <p:sp>
        <p:nvSpPr>
          <p:cNvPr id="243" name="Shape 243"/>
          <p:cNvSpPr txBox="1">
            <a:spLocks noGrp="1"/>
          </p:cNvSpPr>
          <p:nvPr>
            <p:ph idx="1"/>
          </p:nvPr>
        </p:nvSpPr>
        <p:spPr>
          <a:prstGeom prst="rect">
            <a:avLst/>
          </a:prstGeom>
          <a:noFill/>
          <a:ln>
            <a:noFill/>
          </a:ln>
        </p:spPr>
        <p:txBody>
          <a:bodyPr lIns="91425" tIns="45700" rIns="91425" bIns="45700" anchor="t" anchorCtr="0">
            <a:noAutofit/>
          </a:bodyPr>
          <a:lstStyle/>
          <a:p>
            <a:pPr marL="282575" lvl="0" indent="-282575">
              <a:spcBef>
                <a:spcPts val="0"/>
              </a:spcBef>
              <a:buClr>
                <a:srgbClr val="001D4D"/>
              </a:buClr>
              <a:buSzPct val="100000"/>
              <a:buFont typeface="Noto Sans Symbols"/>
              <a:buChar char="●"/>
            </a:pPr>
            <a:r>
              <a:rPr lang="en-US" sz="2200" u="none" strike="noStrike" cap="none" dirty="0">
                <a:latin typeface="Roboto" panose="02000000000000000000" pitchFamily="2" charset="0"/>
                <a:ea typeface="Roboto" panose="02000000000000000000" pitchFamily="2" charset="0"/>
                <a:cs typeface="Roboto" panose="02000000000000000000" pitchFamily="2" charset="0"/>
                <a:sym typeface="Trebuchet MS"/>
              </a:rPr>
              <a:t>MEAN Stack Implementation to produce Survey Editor and State Machine (ASCL)</a:t>
            </a:r>
          </a:p>
          <a:p>
            <a:pPr marL="282575" lvl="0" indent="-282575">
              <a:spcBef>
                <a:spcPts val="0"/>
              </a:spcBef>
              <a:buClr>
                <a:srgbClr val="001D4D"/>
              </a:buClr>
              <a:buSzPct val="100000"/>
              <a:buFont typeface="Noto Sans Symbols"/>
              <a:buChar char="●"/>
            </a:pPr>
            <a:r>
              <a:rPr lang="en-US" sz="2200" u="none" strike="noStrike" cap="none" dirty="0">
                <a:latin typeface="Roboto" panose="02000000000000000000" pitchFamily="2" charset="0"/>
                <a:ea typeface="Roboto" panose="02000000000000000000" pitchFamily="2" charset="0"/>
                <a:cs typeface="Roboto" panose="02000000000000000000" pitchFamily="2" charset="0"/>
                <a:sym typeface="Trebuchet MS"/>
              </a:rPr>
              <a:t>We worked on the following:</a:t>
            </a:r>
          </a:p>
          <a:p>
            <a:pPr marL="625475" lvl="1" indent="-282575">
              <a:spcBef>
                <a:spcPts val="0"/>
              </a:spcBef>
              <a:buClr>
                <a:srgbClr val="001D4D"/>
              </a:buClr>
              <a:buSzPct val="100000"/>
              <a:buFont typeface="Noto Sans Symbols"/>
              <a:buChar char="●"/>
            </a:pPr>
            <a:r>
              <a:rPr lang="en-US" sz="1900" dirty="0">
                <a:latin typeface="Roboto" panose="02000000000000000000" pitchFamily="2" charset="0"/>
                <a:ea typeface="Roboto" panose="02000000000000000000" pitchFamily="2" charset="0"/>
                <a:cs typeface="Roboto" panose="02000000000000000000" pitchFamily="2" charset="0"/>
                <a:sym typeface="Arial"/>
              </a:rPr>
              <a:t>Counselor selection menus (initial and in session)</a:t>
            </a:r>
          </a:p>
          <a:p>
            <a:pPr marL="625475" lvl="1" indent="-282575">
              <a:spcBef>
                <a:spcPts val="0"/>
              </a:spcBef>
              <a:buClr>
                <a:srgbClr val="001D4D"/>
              </a:buClr>
              <a:buSzPct val="100000"/>
              <a:buFont typeface="Noto Sans Symbols"/>
              <a:buChar char="●"/>
            </a:pPr>
            <a:r>
              <a:rPr lang="en-US" sz="1900" dirty="0">
                <a:latin typeface="Roboto" panose="02000000000000000000" pitchFamily="2" charset="0"/>
                <a:ea typeface="Roboto" panose="02000000000000000000" pitchFamily="2" charset="0"/>
                <a:cs typeface="Roboto" panose="02000000000000000000" pitchFamily="2" charset="0"/>
              </a:rPr>
              <a:t>The remaining sections of the DCU </a:t>
            </a:r>
          </a:p>
          <a:p>
            <a:pPr marL="282575" lvl="0" indent="-282575">
              <a:spcBef>
                <a:spcPts val="0"/>
              </a:spcBef>
              <a:buClr>
                <a:srgbClr val="001D4D"/>
              </a:buClr>
              <a:buSzPct val="100000"/>
              <a:buFont typeface="Noto Sans Symbols"/>
              <a:buChar char="●"/>
            </a:pPr>
            <a:r>
              <a:rPr lang="en-US" sz="2200" u="none" strike="noStrike" cap="none" dirty="0">
                <a:latin typeface="Roboto" panose="02000000000000000000" pitchFamily="2" charset="0"/>
                <a:ea typeface="Roboto" panose="02000000000000000000" pitchFamily="2" charset="0"/>
                <a:cs typeface="Roboto" panose="02000000000000000000" pitchFamily="2" charset="0"/>
                <a:sym typeface="Trebuchet MS"/>
              </a:rPr>
              <a:t>Utilized Agile, with daily Scrum meetings, and biweekly sprints</a:t>
            </a:r>
          </a:p>
          <a:p>
            <a:pPr marL="282575" lvl="0" indent="-282575">
              <a:spcBef>
                <a:spcPts val="0"/>
              </a:spcBef>
              <a:buClr>
                <a:srgbClr val="001D4D"/>
              </a:buClr>
              <a:buSzPct val="100000"/>
              <a:buFont typeface="Noto Sans Symbols"/>
              <a:buChar char="●"/>
            </a:pPr>
            <a:r>
              <a:rPr lang="en-US" sz="2200" u="none" strike="noStrike" cap="none" dirty="0">
                <a:latin typeface="Roboto" panose="02000000000000000000" pitchFamily="2" charset="0"/>
                <a:ea typeface="Roboto" panose="02000000000000000000" pitchFamily="2" charset="0"/>
                <a:cs typeface="Roboto" panose="02000000000000000000" pitchFamily="2" charset="0"/>
                <a:sym typeface="Trebuchet MS"/>
              </a:rPr>
              <a:t>Additional Programs:</a:t>
            </a:r>
          </a:p>
          <a:p>
            <a:pPr marL="625475" lvl="1" indent="-282575">
              <a:spcBef>
                <a:spcPts val="0"/>
              </a:spcBef>
              <a:buClr>
                <a:srgbClr val="001D4D"/>
              </a:buClr>
              <a:buSzPct val="100000"/>
              <a:buFont typeface="Noto Sans Symbols"/>
              <a:buChar char="●"/>
            </a:pPr>
            <a:r>
              <a:rPr lang="en-US" sz="1900" u="none" strike="noStrike" cap="none" dirty="0">
                <a:latin typeface="Roboto" panose="02000000000000000000" pitchFamily="2" charset="0"/>
                <a:ea typeface="Roboto" panose="02000000000000000000" pitchFamily="2" charset="0"/>
                <a:cs typeface="Roboto" panose="02000000000000000000" pitchFamily="2" charset="0"/>
                <a:sym typeface="Trebuchet MS"/>
              </a:rPr>
              <a:t>Mingle used to track progress</a:t>
            </a:r>
          </a:p>
          <a:p>
            <a:pPr marL="625475" lvl="1" indent="-282575">
              <a:spcBef>
                <a:spcPts val="0"/>
              </a:spcBef>
              <a:buClr>
                <a:srgbClr val="001D4D"/>
              </a:buClr>
              <a:buSzPct val="100000"/>
              <a:buFont typeface="Noto Sans Symbols"/>
              <a:buChar char="●"/>
            </a:pPr>
            <a:r>
              <a:rPr lang="en-US" sz="1900" u="none" strike="noStrike" cap="none" dirty="0" err="1">
                <a:latin typeface="Roboto" panose="02000000000000000000" pitchFamily="2" charset="0"/>
                <a:ea typeface="Roboto" panose="02000000000000000000" pitchFamily="2" charset="0"/>
                <a:cs typeface="Roboto" panose="02000000000000000000" pitchFamily="2" charset="0"/>
                <a:sym typeface="Trebuchet MS"/>
              </a:rPr>
              <a:t>Github</a:t>
            </a:r>
            <a:r>
              <a:rPr lang="en-US" sz="1900" u="none" strike="noStrike" cap="none" dirty="0">
                <a:latin typeface="Roboto" panose="02000000000000000000" pitchFamily="2" charset="0"/>
                <a:ea typeface="Roboto" panose="02000000000000000000" pitchFamily="2" charset="0"/>
                <a:cs typeface="Roboto" panose="02000000000000000000" pitchFamily="2" charset="0"/>
                <a:sym typeface="Trebuchet MS"/>
              </a:rPr>
              <a:t> used to share portions of code</a:t>
            </a:r>
          </a:p>
          <a:p>
            <a:pPr marL="625475" lvl="1" indent="-282575">
              <a:spcBef>
                <a:spcPts val="0"/>
              </a:spcBef>
              <a:buClr>
                <a:srgbClr val="001D4D"/>
              </a:buClr>
              <a:buSzPct val="100000"/>
              <a:buFont typeface="Noto Sans Symbols"/>
              <a:buChar char="●"/>
            </a:pPr>
            <a:r>
              <a:rPr lang="en-US" sz="1900" u="none" strike="noStrike" cap="none" dirty="0">
                <a:latin typeface="Roboto" panose="02000000000000000000" pitchFamily="2" charset="0"/>
                <a:ea typeface="Roboto" panose="02000000000000000000" pitchFamily="2" charset="0"/>
                <a:cs typeface="Roboto" panose="02000000000000000000" pitchFamily="2" charset="0"/>
                <a:sym typeface="Trebuchet MS"/>
              </a:rPr>
              <a:t>Google Drive used for Feature Documentation and to track Meetings </a:t>
            </a:r>
          </a:p>
          <a:p>
            <a:pPr marL="0" marR="0" lvl="0" indent="0" algn="l" rtl="0">
              <a:spcBef>
                <a:spcPts val="2000"/>
              </a:spcBef>
              <a:spcAft>
                <a:spcPts val="0"/>
              </a:spcAft>
              <a:buNone/>
            </a:pPr>
            <a:endParaRPr dirty="0">
              <a:latin typeface="Roboto" panose="02000000000000000000" pitchFamily="2" charset="0"/>
              <a:ea typeface="Roboto" panose="02000000000000000000" pitchFamily="2" charset="0"/>
              <a:cs typeface="Roboto" panose="02000000000000000000" pitchFamily="2" charset="0"/>
            </a:endParaRPr>
          </a:p>
        </p:txBody>
      </p:sp>
      <p:pic>
        <p:nvPicPr>
          <p:cNvPr id="4" name="Picture 3"/>
          <p:cNvPicPr>
            <a:picLocks noChangeAspect="1"/>
          </p:cNvPicPr>
          <p:nvPr/>
        </p:nvPicPr>
        <p:blipFill>
          <a:blip r:embed="rId3"/>
          <a:stretch>
            <a:fillRect/>
          </a:stretch>
        </p:blipFill>
        <p:spPr>
          <a:xfrm>
            <a:off x="521081" y="5552073"/>
            <a:ext cx="2552700" cy="907919"/>
          </a:xfrm>
          <a:prstGeom prst="rect">
            <a:avLst/>
          </a:prstGeom>
        </p:spPr>
      </p:pic>
      <p:pic>
        <p:nvPicPr>
          <p:cNvPr id="5" name="Picture 2" descr="http://seeklogo.com/images/U/unity-logo-555C5D1D7E-seeklogo.com.gif"/>
          <p:cNvPicPr>
            <a:picLocks noChangeAspect="1" noChangeArrowheads="1"/>
          </p:cNvPicPr>
          <p:nvPr/>
        </p:nvPicPr>
        <p:blipFill rotWithShape="1">
          <a:blip r:embed="rId4">
            <a:extLst>
              <a:ext uri="{28A0092B-C50C-407E-A947-70E740481C1C}">
                <a14:useLocalDpi xmlns:a14="http://schemas.microsoft.com/office/drawing/2010/main" val="0"/>
              </a:ext>
            </a:extLst>
          </a:blip>
          <a:srcRect t="25968" b="21725"/>
          <a:stretch/>
        </p:blipFill>
        <p:spPr bwMode="auto">
          <a:xfrm>
            <a:off x="6839291" y="3696002"/>
            <a:ext cx="1857375" cy="9715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4394765" y="5928786"/>
            <a:ext cx="2444526" cy="668588"/>
          </a:xfrm>
          <a:prstGeom prst="rect">
            <a:avLst/>
          </a:prstGeom>
        </p:spPr>
      </p:pic>
      <p:pic>
        <p:nvPicPr>
          <p:cNvPr id="7" name="Picture 4" descr="http://thisdavej.com/wp-content/uploads/2016/02/nodejs-logo.png"/>
          <p:cNvPicPr>
            <a:picLocks noChangeAspect="1" noChangeArrowheads="1"/>
          </p:cNvPicPr>
          <p:nvPr/>
        </p:nvPicPr>
        <p:blipFill rotWithShape="1">
          <a:blip r:embed="rId6">
            <a:extLst>
              <a:ext uri="{28A0092B-C50C-407E-A947-70E740481C1C}">
                <a14:useLocalDpi xmlns:a14="http://schemas.microsoft.com/office/drawing/2010/main" val="0"/>
              </a:ext>
            </a:extLst>
          </a:blip>
          <a:srcRect t="6789" b="8607"/>
          <a:stretch/>
        </p:blipFill>
        <p:spPr bwMode="auto">
          <a:xfrm>
            <a:off x="3067826" y="4993033"/>
            <a:ext cx="1464736" cy="8008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7"/>
          <a:stretch>
            <a:fillRect/>
          </a:stretch>
        </p:blipFill>
        <p:spPr>
          <a:xfrm>
            <a:off x="521081" y="248258"/>
            <a:ext cx="2420816" cy="625474"/>
          </a:xfrm>
          <a:prstGeom prst="rect">
            <a:avLst/>
          </a:prstGeom>
        </p:spPr>
      </p:pic>
      <p:pic>
        <p:nvPicPr>
          <p:cNvPr id="9" name="Picture 8"/>
          <p:cNvPicPr>
            <a:picLocks noChangeAspect="1"/>
          </p:cNvPicPr>
          <p:nvPr/>
        </p:nvPicPr>
        <p:blipFill>
          <a:blip r:embed="rId8"/>
          <a:stretch>
            <a:fillRect/>
          </a:stretch>
        </p:blipFill>
        <p:spPr>
          <a:xfrm>
            <a:off x="7212439" y="152457"/>
            <a:ext cx="1410480" cy="817075"/>
          </a:xfrm>
          <a:prstGeom prst="rect">
            <a:avLst/>
          </a:prstGeom>
        </p:spPr>
      </p:pic>
      <p:pic>
        <p:nvPicPr>
          <p:cNvPr id="10" name="Picture 9"/>
          <p:cNvPicPr>
            <a:picLocks noChangeAspect="1"/>
          </p:cNvPicPr>
          <p:nvPr/>
        </p:nvPicPr>
        <p:blipFill>
          <a:blip r:embed="rId9"/>
          <a:stretch>
            <a:fillRect/>
          </a:stretch>
        </p:blipFill>
        <p:spPr>
          <a:xfrm>
            <a:off x="7437395" y="5730597"/>
            <a:ext cx="1445759" cy="740229"/>
          </a:xfrm>
          <a:prstGeom prst="rect">
            <a:avLst/>
          </a:prstGeom>
        </p:spPr>
      </p:pic>
      <p:pic>
        <p:nvPicPr>
          <p:cNvPr id="11" name="Picture 10"/>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Lst>
          </a:blip>
          <a:stretch>
            <a:fillRect/>
          </a:stretch>
        </p:blipFill>
        <p:spPr>
          <a:xfrm>
            <a:off x="3969129" y="140039"/>
            <a:ext cx="2743206" cy="91440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prstGeom prst="rect">
            <a:avLst/>
          </a:prstGeom>
          <a:noFill/>
          <a:ln>
            <a:noFill/>
          </a:ln>
        </p:spPr>
        <p:txBody>
          <a:bodyPr lIns="91425" tIns="45700" rIns="91425" bIns="45700" anchor="b" anchorCtr="0">
            <a:noAutofit/>
          </a:bodyPr>
          <a:lstStyle/>
          <a:p>
            <a:pPr lvl="0" algn="ctr">
              <a:buSzPct val="25000"/>
            </a:pP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Original</a:t>
            </a:r>
            <a:r>
              <a:rPr lang="en-US" sz="3800" b="0" i="0" u="none" strike="noStrike" cap="none" dirty="0">
                <a:latin typeface="Trebuchet MS"/>
                <a:ea typeface="Trebuchet MS"/>
                <a:cs typeface="Trebuchet MS"/>
                <a:sym typeface="Trebuchet MS"/>
              </a:rPr>
              <a:t> Drinker’s Checkup </a:t>
            </a:r>
            <a:br>
              <a:rPr lang="en-US" sz="3800" b="0" i="0" u="none" strike="noStrike" cap="none" dirty="0">
                <a:latin typeface="Trebuchet MS"/>
                <a:ea typeface="Trebuchet MS"/>
                <a:cs typeface="Trebuchet MS"/>
                <a:sym typeface="Trebuchet MS"/>
              </a:rPr>
            </a:br>
            <a:r>
              <a:rPr lang="en-US" sz="2800" b="0" i="0" u="none" strike="noStrike" cap="none" dirty="0">
                <a:latin typeface="Trebuchet MS"/>
                <a:ea typeface="Trebuchet MS"/>
                <a:cs typeface="Trebuchet MS"/>
                <a:sym typeface="Trebuchet MS"/>
              </a:rPr>
              <a:t>(</a:t>
            </a:r>
            <a:r>
              <a:rPr lang="en-US" sz="2800" dirty="0"/>
              <a:t>Hester, Squires, Delaney, 2005)</a:t>
            </a:r>
            <a:endParaRPr lang="en-US" sz="2800" b="0" i="0" u="none" strike="noStrike" cap="none" dirty="0">
              <a:latin typeface="Trebuchet MS"/>
              <a:ea typeface="Trebuchet MS"/>
              <a:cs typeface="Trebuchet MS"/>
              <a:sym typeface="Trebuchet MS"/>
            </a:endParaRPr>
          </a:p>
        </p:txBody>
      </p:sp>
      <p:pic>
        <p:nvPicPr>
          <p:cNvPr id="15" name="Picture 14"/>
          <p:cNvPicPr>
            <a:picLocks noChangeAspect="1"/>
          </p:cNvPicPr>
          <p:nvPr/>
        </p:nvPicPr>
        <p:blipFill>
          <a:blip r:embed="rId3"/>
          <a:stretch>
            <a:fillRect/>
          </a:stretch>
        </p:blipFill>
        <p:spPr>
          <a:xfrm>
            <a:off x="394294" y="1604128"/>
            <a:ext cx="3575143" cy="2300607"/>
          </a:xfrm>
          <a:prstGeom prst="rect">
            <a:avLst/>
          </a:prstGeom>
        </p:spPr>
      </p:pic>
      <p:pic>
        <p:nvPicPr>
          <p:cNvPr id="4" name="Picture 3"/>
          <p:cNvPicPr>
            <a:picLocks noChangeAspect="1"/>
          </p:cNvPicPr>
          <p:nvPr/>
        </p:nvPicPr>
        <p:blipFill>
          <a:blip r:embed="rId4"/>
          <a:stretch>
            <a:fillRect/>
          </a:stretch>
        </p:blipFill>
        <p:spPr>
          <a:xfrm>
            <a:off x="394294" y="4083288"/>
            <a:ext cx="3575143" cy="1668400"/>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a:stretch>
            <a:fillRect/>
          </a:stretch>
        </p:blipFill>
        <p:spPr>
          <a:xfrm>
            <a:off x="4472023" y="2296380"/>
            <a:ext cx="3575143" cy="3216710"/>
          </a:xfrm>
          <a:prstGeom prst="rect">
            <a:avLst/>
          </a:prstGeom>
        </p:spPr>
      </p:pic>
      <p:pic>
        <p:nvPicPr>
          <p:cNvPr id="6" name="Picture 5"/>
          <p:cNvPicPr>
            <a:picLocks noChangeAspect="1"/>
          </p:cNvPicPr>
          <p:nvPr/>
        </p:nvPicPr>
        <p:blipFill>
          <a:blip r:embed="rId6"/>
          <a:stretch>
            <a:fillRect/>
          </a:stretch>
        </p:blipFill>
        <p:spPr>
          <a:xfrm>
            <a:off x="7437395" y="5730597"/>
            <a:ext cx="1445759" cy="74022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dirty="0">
                <a:latin typeface="Roboto" panose="02000000000000000000" pitchFamily="2" charset="0"/>
                <a:ea typeface="Roboto" panose="02000000000000000000" pitchFamily="2" charset="0"/>
                <a:cs typeface="Roboto" panose="02000000000000000000" pitchFamily="2" charset="0"/>
              </a:rPr>
              <a:t>Current Version 2.0</a:t>
            </a:r>
            <a:endParaRPr lang="en-US" sz="3800" u="none" strike="noStrike" cap="none" dirty="0">
              <a:solidFill>
                <a:srgbClr val="001D4D"/>
              </a:solidFill>
              <a:latin typeface="Roboto" panose="02000000000000000000" pitchFamily="2" charset="0"/>
              <a:ea typeface="Roboto" panose="02000000000000000000" pitchFamily="2" charset="0"/>
              <a:cs typeface="Roboto" panose="02000000000000000000" pitchFamily="2" charset="0"/>
              <a:sym typeface="Trebuchet MS"/>
            </a:endParaRPr>
          </a:p>
        </p:txBody>
      </p:sp>
      <p:pic>
        <p:nvPicPr>
          <p:cNvPr id="7" name="Picture 6"/>
          <p:cNvPicPr/>
          <p:nvPr/>
        </p:nvPicPr>
        <p:blipFill rotWithShape="1">
          <a:blip r:embed="rId3"/>
          <a:srcRect t="10268" b="4724"/>
          <a:stretch/>
        </p:blipFill>
        <p:spPr>
          <a:xfrm>
            <a:off x="1599362" y="2286001"/>
            <a:ext cx="5943600" cy="2842054"/>
          </a:xfrm>
          <a:prstGeom prst="rect">
            <a:avLst/>
          </a:prstGeom>
        </p:spPr>
      </p:pic>
      <p:pic>
        <p:nvPicPr>
          <p:cNvPr id="8" name="Picture 7"/>
          <p:cNvPicPr>
            <a:picLocks noChangeAspect="1"/>
          </p:cNvPicPr>
          <p:nvPr/>
        </p:nvPicPr>
        <p:blipFill>
          <a:blip r:embed="rId4"/>
          <a:stretch>
            <a:fillRect/>
          </a:stretch>
        </p:blipFill>
        <p:spPr>
          <a:xfrm>
            <a:off x="7437395" y="5730597"/>
            <a:ext cx="1445759" cy="74022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628650" y="111126"/>
            <a:ext cx="7886700" cy="1325563"/>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Example Use Case</a:t>
            </a:r>
            <a:b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b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a:t>
            </a:r>
            <a:r>
              <a:rPr lang="en-US" sz="2800" u="none" strike="noStrike" cap="none" dirty="0" err="1">
                <a:latin typeface="Roboto" panose="02000000000000000000" pitchFamily="2" charset="0"/>
                <a:ea typeface="Roboto" panose="02000000000000000000" pitchFamily="2" charset="0"/>
                <a:cs typeface="Roboto" panose="02000000000000000000" pitchFamily="2" charset="0"/>
                <a:sym typeface="Trebuchet MS"/>
              </a:rPr>
              <a:t>EditDCU_RemainingExercises</a:t>
            </a:r>
            <a:r>
              <a:rPr lang="en-US" sz="2800" dirty="0">
                <a:latin typeface="Roboto" panose="02000000000000000000" pitchFamily="2" charset="0"/>
                <a:ea typeface="Roboto" panose="02000000000000000000" pitchFamily="2" charset="0"/>
                <a:cs typeface="Roboto" panose="02000000000000000000" pitchFamily="2" charset="0"/>
              </a:rPr>
              <a:t> #389)</a:t>
            </a:r>
            <a:endParaRPr lang="en-US" sz="2800" u="none" strike="noStrike" cap="none" dirty="0">
              <a:latin typeface="Roboto" panose="02000000000000000000" pitchFamily="2" charset="0"/>
              <a:ea typeface="Roboto" panose="02000000000000000000" pitchFamily="2" charset="0"/>
              <a:cs typeface="Roboto" panose="02000000000000000000" pitchFamily="2" charset="0"/>
              <a:sym typeface="Trebuchet MS"/>
            </a:endParaRPr>
          </a:p>
        </p:txBody>
      </p:sp>
      <p:graphicFrame>
        <p:nvGraphicFramePr>
          <p:cNvPr id="8" name="Table 7"/>
          <p:cNvGraphicFramePr>
            <a:graphicFrameLocks noGrp="1"/>
          </p:cNvGraphicFramePr>
          <p:nvPr>
            <p:extLst>
              <p:ext uri="{D42A27DB-BD31-4B8C-83A1-F6EECF244321}">
                <p14:modId xmlns:p14="http://schemas.microsoft.com/office/powerpoint/2010/main" val="1223434687"/>
              </p:ext>
            </p:extLst>
          </p:nvPr>
        </p:nvGraphicFramePr>
        <p:xfrm>
          <a:off x="779462" y="1425575"/>
          <a:ext cx="3731578" cy="4882560"/>
        </p:xfrm>
        <a:graphic>
          <a:graphicData uri="http://schemas.openxmlformats.org/drawingml/2006/table">
            <a:tbl>
              <a:tblPr firstRow="1" firstCol="1" bandRow="1">
                <a:tableStyleId>{5C22544A-7EE6-4342-B048-85BDC9FD1C3A}</a:tableStyleId>
              </a:tblPr>
              <a:tblGrid>
                <a:gridCol w="196109">
                  <a:extLst>
                    <a:ext uri="{9D8B030D-6E8A-4147-A177-3AD203B41FA5}">
                      <a16:colId xmlns:a16="http://schemas.microsoft.com/office/drawing/2014/main" val="2222249744"/>
                    </a:ext>
                  </a:extLst>
                </a:gridCol>
                <a:gridCol w="722404">
                  <a:extLst>
                    <a:ext uri="{9D8B030D-6E8A-4147-A177-3AD203B41FA5}">
                      <a16:colId xmlns:a16="http://schemas.microsoft.com/office/drawing/2014/main" val="4157447336"/>
                    </a:ext>
                  </a:extLst>
                </a:gridCol>
                <a:gridCol w="859287">
                  <a:extLst>
                    <a:ext uri="{9D8B030D-6E8A-4147-A177-3AD203B41FA5}">
                      <a16:colId xmlns:a16="http://schemas.microsoft.com/office/drawing/2014/main" val="353161110"/>
                    </a:ext>
                  </a:extLst>
                </a:gridCol>
                <a:gridCol w="1953778">
                  <a:extLst>
                    <a:ext uri="{9D8B030D-6E8A-4147-A177-3AD203B41FA5}">
                      <a16:colId xmlns:a16="http://schemas.microsoft.com/office/drawing/2014/main" val="2830976632"/>
                    </a:ext>
                  </a:extLst>
                </a:gridCol>
              </a:tblGrid>
              <a:tr h="173030">
                <a:tc gridSpan="4">
                  <a:txBody>
                    <a:bodyPr/>
                    <a:lstStyle/>
                    <a:p>
                      <a:pPr marL="0" marR="0" algn="ctr">
                        <a:lnSpc>
                          <a:spcPct val="107000"/>
                        </a:lnSpc>
                        <a:spcBef>
                          <a:spcPts val="400"/>
                        </a:spcBef>
                        <a:spcAft>
                          <a:spcPts val="0"/>
                        </a:spcAft>
                      </a:pPr>
                      <a:r>
                        <a:rPr lang="en-US" sz="700" dirty="0">
                          <a:effectLst/>
                        </a:rPr>
                        <a:t>Use Case</a:t>
                      </a:r>
                      <a:endParaRPr lang="en-US" sz="700" dirty="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61619034"/>
                  </a:ext>
                </a:extLst>
              </a:tr>
              <a:tr h="178593">
                <a:tc gridSpan="2">
                  <a:txBody>
                    <a:bodyPr/>
                    <a:lstStyle/>
                    <a:p>
                      <a:pPr marL="0" marR="0">
                        <a:lnSpc>
                          <a:spcPct val="107000"/>
                        </a:lnSpc>
                        <a:spcBef>
                          <a:spcPts val="400"/>
                        </a:spcBef>
                        <a:spcAft>
                          <a:spcPts val="0"/>
                        </a:spcAft>
                      </a:pPr>
                      <a:r>
                        <a:rPr lang="en-US" sz="700">
                          <a:effectLst/>
                        </a:rPr>
                        <a:t>Name</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gridSpan="2">
                  <a:txBody>
                    <a:bodyPr/>
                    <a:lstStyle/>
                    <a:p>
                      <a:pPr marL="0" marR="0">
                        <a:lnSpc>
                          <a:spcPct val="107000"/>
                        </a:lnSpc>
                        <a:spcBef>
                          <a:spcPts val="400"/>
                        </a:spcBef>
                        <a:spcAft>
                          <a:spcPts val="0"/>
                        </a:spcAft>
                      </a:pPr>
                      <a:r>
                        <a:rPr lang="en-US" sz="700">
                          <a:effectLst/>
                        </a:rPr>
                        <a:t>#436 EditDCU_Resources</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extLst>
                  <a:ext uri="{0D108BD9-81ED-4DB2-BD59-A6C34878D82A}">
                    <a16:rowId xmlns:a16="http://schemas.microsoft.com/office/drawing/2014/main" val="3454631203"/>
                  </a:ext>
                </a:extLst>
              </a:tr>
              <a:tr h="844266">
                <a:tc gridSpan="2">
                  <a:txBody>
                    <a:bodyPr/>
                    <a:lstStyle/>
                    <a:p>
                      <a:pPr marL="0" marR="0">
                        <a:lnSpc>
                          <a:spcPct val="107000"/>
                        </a:lnSpc>
                        <a:spcBef>
                          <a:spcPts val="400"/>
                        </a:spcBef>
                        <a:spcAft>
                          <a:spcPts val="0"/>
                        </a:spcAft>
                      </a:pPr>
                      <a:r>
                        <a:rPr lang="en-US" sz="700">
                          <a:effectLst/>
                        </a:rPr>
                        <a:t>Description</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gridSpan="2">
                  <a:txBody>
                    <a:bodyPr/>
                    <a:lstStyle/>
                    <a:p>
                      <a:pPr marL="0" marR="0">
                        <a:lnSpc>
                          <a:spcPct val="107000"/>
                        </a:lnSpc>
                        <a:spcBef>
                          <a:spcPts val="400"/>
                        </a:spcBef>
                        <a:spcAft>
                          <a:spcPts val="0"/>
                        </a:spcAft>
                      </a:pPr>
                      <a:r>
                        <a:rPr lang="en-US" sz="700" dirty="0">
                          <a:effectLst/>
                        </a:rPr>
                        <a:t>After the user has completed the section “Game Plan Overview”, the counselor needs to present the user with a compilation of resources that will be helpful in achieving the goals they outlined in a previous section.  The administrator needs to be able to edit this content to be able to give the counselor the ability to present these resources, as well as, provide the user the ability to access the source of these resources (via links).</a:t>
                      </a:r>
                      <a:endParaRPr lang="en-US" sz="700" dirty="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extLst>
                  <a:ext uri="{0D108BD9-81ED-4DB2-BD59-A6C34878D82A}">
                    <a16:rowId xmlns:a16="http://schemas.microsoft.com/office/drawing/2014/main" val="2944321589"/>
                  </a:ext>
                </a:extLst>
              </a:tr>
              <a:tr h="178593">
                <a:tc gridSpan="2">
                  <a:txBody>
                    <a:bodyPr/>
                    <a:lstStyle/>
                    <a:p>
                      <a:pPr marL="0" marR="0">
                        <a:lnSpc>
                          <a:spcPct val="107000"/>
                        </a:lnSpc>
                        <a:spcBef>
                          <a:spcPts val="400"/>
                        </a:spcBef>
                        <a:spcAft>
                          <a:spcPts val="0"/>
                        </a:spcAft>
                      </a:pPr>
                      <a:r>
                        <a:rPr lang="en-US" sz="700">
                          <a:effectLst/>
                        </a:rPr>
                        <a:t>Actor</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gridSpan="2">
                  <a:txBody>
                    <a:bodyPr/>
                    <a:lstStyle/>
                    <a:p>
                      <a:pPr marL="0" marR="0">
                        <a:lnSpc>
                          <a:spcPct val="107000"/>
                        </a:lnSpc>
                        <a:spcBef>
                          <a:spcPts val="400"/>
                        </a:spcBef>
                        <a:spcAft>
                          <a:spcPts val="0"/>
                        </a:spcAft>
                      </a:pPr>
                      <a:r>
                        <a:rPr lang="en-US" sz="700">
                          <a:effectLst/>
                        </a:rPr>
                        <a:t>eEVA Administrator</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extLst>
                  <a:ext uri="{0D108BD9-81ED-4DB2-BD59-A6C34878D82A}">
                    <a16:rowId xmlns:a16="http://schemas.microsoft.com/office/drawing/2014/main" val="3035237589"/>
                  </a:ext>
                </a:extLst>
              </a:tr>
              <a:tr h="289539">
                <a:tc gridSpan="2">
                  <a:txBody>
                    <a:bodyPr/>
                    <a:lstStyle/>
                    <a:p>
                      <a:pPr marL="0" marR="0">
                        <a:lnSpc>
                          <a:spcPct val="107000"/>
                        </a:lnSpc>
                        <a:spcBef>
                          <a:spcPts val="400"/>
                        </a:spcBef>
                        <a:spcAft>
                          <a:spcPts val="0"/>
                        </a:spcAft>
                      </a:pPr>
                      <a:r>
                        <a:rPr lang="en-US" sz="700">
                          <a:effectLst/>
                        </a:rPr>
                        <a:t>Preconditions</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gridSpan="2">
                  <a:txBody>
                    <a:bodyPr/>
                    <a:lstStyle/>
                    <a:p>
                      <a:pPr marL="0" marR="0">
                        <a:lnSpc>
                          <a:spcPct val="107000"/>
                        </a:lnSpc>
                        <a:spcBef>
                          <a:spcPts val="400"/>
                        </a:spcBef>
                        <a:spcAft>
                          <a:spcPts val="0"/>
                        </a:spcAft>
                      </a:pPr>
                      <a:r>
                        <a:rPr lang="en-US" sz="700" dirty="0">
                          <a:effectLst/>
                        </a:rPr>
                        <a:t>Administrator is logged in and is editing “Resources” form inside the Survey Editor</a:t>
                      </a:r>
                      <a:endParaRPr lang="en-US" sz="700" dirty="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extLst>
                  <a:ext uri="{0D108BD9-81ED-4DB2-BD59-A6C34878D82A}">
                    <a16:rowId xmlns:a16="http://schemas.microsoft.com/office/drawing/2014/main" val="3344902887"/>
                  </a:ext>
                </a:extLst>
              </a:tr>
              <a:tr h="173030">
                <a:tc gridSpan="4">
                  <a:txBody>
                    <a:bodyPr/>
                    <a:lstStyle/>
                    <a:p>
                      <a:pPr marL="0" marR="0" algn="ctr">
                        <a:lnSpc>
                          <a:spcPct val="107000"/>
                        </a:lnSpc>
                        <a:spcBef>
                          <a:spcPts val="400"/>
                        </a:spcBef>
                        <a:spcAft>
                          <a:spcPts val="0"/>
                        </a:spcAft>
                      </a:pPr>
                      <a:r>
                        <a:rPr lang="en-US" sz="700" dirty="0">
                          <a:effectLst/>
                        </a:rPr>
                        <a:t>Flow of Events</a:t>
                      </a:r>
                      <a:endParaRPr lang="en-US" sz="700" dirty="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7538020"/>
                  </a:ext>
                </a:extLst>
              </a:tr>
              <a:tr h="173030">
                <a:tc>
                  <a:txBody>
                    <a:bodyPr/>
                    <a:lstStyle/>
                    <a:p>
                      <a:pPr marL="0" marR="0" algn="ctr">
                        <a:lnSpc>
                          <a:spcPct val="107000"/>
                        </a:lnSpc>
                        <a:spcBef>
                          <a:spcPts val="400"/>
                        </a:spcBef>
                        <a:spcAft>
                          <a:spcPts val="0"/>
                        </a:spcAft>
                      </a:pPr>
                      <a:r>
                        <a:rPr lang="en-US" sz="700">
                          <a:effectLst/>
                        </a:rPr>
                        <a:t> </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gn="ctr">
                        <a:lnSpc>
                          <a:spcPct val="107000"/>
                        </a:lnSpc>
                        <a:spcBef>
                          <a:spcPts val="400"/>
                        </a:spcBef>
                        <a:spcAft>
                          <a:spcPts val="0"/>
                        </a:spcAft>
                      </a:pPr>
                      <a:r>
                        <a:rPr lang="en-US" sz="700" dirty="0" err="1">
                          <a:effectLst/>
                        </a:rPr>
                        <a:t>eEVA</a:t>
                      </a:r>
                      <a:r>
                        <a:rPr lang="en-US" sz="700" dirty="0">
                          <a:effectLst/>
                        </a:rPr>
                        <a:t> Administrator</a:t>
                      </a:r>
                      <a:endParaRPr lang="en-US" sz="700" dirty="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gn="ctr">
                        <a:lnSpc>
                          <a:spcPct val="107000"/>
                        </a:lnSpc>
                        <a:spcBef>
                          <a:spcPts val="400"/>
                        </a:spcBef>
                        <a:spcAft>
                          <a:spcPts val="0"/>
                        </a:spcAft>
                      </a:pPr>
                      <a:r>
                        <a:rPr lang="en-US" sz="700" dirty="0">
                          <a:effectLst/>
                        </a:rPr>
                        <a:t>System</a:t>
                      </a:r>
                      <a:endParaRPr lang="en-US" sz="700" dirty="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3060384300"/>
                  </a:ext>
                </a:extLst>
              </a:tr>
              <a:tr h="394921">
                <a:tc>
                  <a:txBody>
                    <a:bodyPr/>
                    <a:lstStyle/>
                    <a:p>
                      <a:pPr marL="0" marR="0">
                        <a:lnSpc>
                          <a:spcPct val="107000"/>
                        </a:lnSpc>
                        <a:spcBef>
                          <a:spcPts val="400"/>
                        </a:spcBef>
                        <a:spcAft>
                          <a:spcPts val="0"/>
                        </a:spcAft>
                      </a:pPr>
                      <a:r>
                        <a:rPr lang="en-US" sz="700">
                          <a:effectLst/>
                        </a:rPr>
                        <a:t>1</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clicks on “Edit” on “Resources” form in the “Survey Editor”</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a:effectLst/>
                        </a:rPr>
                        <a:t>surveyView registers request and linkToEditor(Resources) contacts surveyController</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2902409584"/>
                  </a:ext>
                </a:extLst>
              </a:tr>
              <a:tr h="435952">
                <a:tc>
                  <a:txBody>
                    <a:bodyPr/>
                    <a:lstStyle/>
                    <a:p>
                      <a:pPr marL="0" marR="0">
                        <a:lnSpc>
                          <a:spcPct val="107000"/>
                        </a:lnSpc>
                        <a:spcBef>
                          <a:spcPts val="400"/>
                        </a:spcBef>
                        <a:spcAft>
                          <a:spcPts val="0"/>
                        </a:spcAft>
                      </a:pPr>
                      <a:r>
                        <a:rPr lang="en-US" sz="700">
                          <a:effectLst/>
                        </a:rPr>
                        <a:t>2</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clicks button to add “Content” element</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dirty="0" err="1">
                          <a:effectLst/>
                        </a:rPr>
                        <a:t>surveyView</a:t>
                      </a:r>
                      <a:r>
                        <a:rPr lang="en-US" sz="700" dirty="0">
                          <a:effectLst/>
                        </a:rPr>
                        <a:t> registers request and </a:t>
                      </a:r>
                      <a:r>
                        <a:rPr lang="en-US" sz="700" dirty="0" err="1">
                          <a:effectLst/>
                        </a:rPr>
                        <a:t>content_create</a:t>
                      </a:r>
                      <a:r>
                        <a:rPr lang="en-US" sz="700" dirty="0">
                          <a:effectLst/>
                        </a:rPr>
                        <a:t>() is called via editor controller and new Content element appears in editor view</a:t>
                      </a:r>
                      <a:endParaRPr lang="en-US" sz="700" dirty="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876086476"/>
                  </a:ext>
                </a:extLst>
              </a:tr>
              <a:tr h="485186">
                <a:tc>
                  <a:txBody>
                    <a:bodyPr/>
                    <a:lstStyle/>
                    <a:p>
                      <a:pPr marL="0" marR="0">
                        <a:lnSpc>
                          <a:spcPct val="107000"/>
                        </a:lnSpc>
                        <a:spcBef>
                          <a:spcPts val="400"/>
                        </a:spcBef>
                        <a:spcAft>
                          <a:spcPts val="0"/>
                        </a:spcAft>
                      </a:pPr>
                      <a:r>
                        <a:rPr lang="en-US" sz="700">
                          <a:effectLst/>
                        </a:rPr>
                        <a:t>3</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enters content (html, css, and js code) for the corresponding question</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dirty="0" err="1">
                          <a:effectLst/>
                        </a:rPr>
                        <a:t>surveyView</a:t>
                      </a:r>
                      <a:r>
                        <a:rPr lang="en-US" sz="700" dirty="0">
                          <a:effectLst/>
                        </a:rPr>
                        <a:t> registers request via editor controller</a:t>
                      </a:r>
                      <a:endParaRPr lang="en-US" sz="700" dirty="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3217430262"/>
                  </a:ext>
                </a:extLst>
              </a:tr>
              <a:tr h="435952">
                <a:tc>
                  <a:txBody>
                    <a:bodyPr/>
                    <a:lstStyle/>
                    <a:p>
                      <a:pPr marL="0" marR="0">
                        <a:lnSpc>
                          <a:spcPct val="107000"/>
                        </a:lnSpc>
                        <a:spcBef>
                          <a:spcPts val="400"/>
                        </a:spcBef>
                        <a:spcAft>
                          <a:spcPts val="0"/>
                        </a:spcAft>
                      </a:pPr>
                      <a:r>
                        <a:rPr lang="en-US" sz="700">
                          <a:effectLst/>
                        </a:rPr>
                        <a:t>4</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clicks button to add “FeedbackList” element</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a:effectLst/>
                        </a:rPr>
                        <a:t>surveyView registers request and feedbackList_create() via editor controller and new FeedbackList element appears in editor view</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687705136"/>
                  </a:ext>
                </a:extLst>
              </a:tr>
              <a:tr h="485186">
                <a:tc>
                  <a:txBody>
                    <a:bodyPr/>
                    <a:lstStyle/>
                    <a:p>
                      <a:pPr marL="0" marR="0">
                        <a:lnSpc>
                          <a:spcPct val="107000"/>
                        </a:lnSpc>
                        <a:spcBef>
                          <a:spcPts val="400"/>
                        </a:spcBef>
                        <a:spcAft>
                          <a:spcPts val="0"/>
                        </a:spcAft>
                      </a:pPr>
                      <a:r>
                        <a:rPr lang="en-US" sz="700">
                          <a:effectLst/>
                        </a:rPr>
                        <a:t>5</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enters counselor’s speech for “Resource” page into the FeedbackList</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dirty="0" err="1">
                          <a:effectLst/>
                        </a:rPr>
                        <a:t>surveyView</a:t>
                      </a:r>
                      <a:r>
                        <a:rPr lang="en-US" sz="700" dirty="0">
                          <a:effectLst/>
                        </a:rPr>
                        <a:t> registers request via editor controller</a:t>
                      </a:r>
                      <a:endParaRPr lang="en-US" sz="700" dirty="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373096029"/>
                  </a:ext>
                </a:extLst>
              </a:tr>
              <a:tr h="544940">
                <a:tc>
                  <a:txBody>
                    <a:bodyPr/>
                    <a:lstStyle/>
                    <a:p>
                      <a:pPr marL="0" marR="0">
                        <a:lnSpc>
                          <a:spcPct val="107000"/>
                        </a:lnSpc>
                        <a:spcBef>
                          <a:spcPts val="400"/>
                        </a:spcBef>
                        <a:spcAft>
                          <a:spcPts val="0"/>
                        </a:spcAft>
                      </a:pPr>
                      <a:r>
                        <a:rPr lang="en-US" sz="700">
                          <a:effectLst/>
                        </a:rPr>
                        <a:t>6</a:t>
                      </a:r>
                      <a:endParaRPr lang="en-US" sz="700">
                        <a:solidFill>
                          <a:srgbClr val="000000"/>
                        </a:solidFill>
                        <a:effectLst/>
                        <a:latin typeface="Calibri" panose="020F0502020204030204" pitchFamily="34" charset="0"/>
                        <a:ea typeface="Calibri" panose="020F0502020204030204" pitchFamily="34" charset="0"/>
                      </a:endParaRPr>
                    </a:p>
                  </a:txBody>
                  <a:tcPr marL="6480" marR="6480" marT="0" marB="0"/>
                </a:tc>
                <a:tc gridSpan="2">
                  <a:txBody>
                    <a:bodyPr/>
                    <a:lstStyle/>
                    <a:p>
                      <a:pPr marL="0" marR="0">
                        <a:lnSpc>
                          <a:spcPct val="107000"/>
                        </a:lnSpc>
                        <a:spcBef>
                          <a:spcPts val="400"/>
                        </a:spcBef>
                        <a:spcAft>
                          <a:spcPts val="0"/>
                        </a:spcAft>
                      </a:pPr>
                      <a:r>
                        <a:rPr lang="en-US" sz="700">
                          <a:effectLst/>
                        </a:rPr>
                        <a:t>eEVA Administrator clicks “Update” button</a:t>
                      </a:r>
                      <a:endParaRPr lang="en-US" sz="700">
                        <a:solidFill>
                          <a:srgbClr val="000000"/>
                        </a:solidFill>
                        <a:effectLst/>
                        <a:latin typeface="Calibri" panose="020F0502020204030204" pitchFamily="34" charset="0"/>
                        <a:ea typeface="Calibri" panose="020F0502020204030204" pitchFamily="34" charset="0"/>
                      </a:endParaRPr>
                    </a:p>
                  </a:txBody>
                  <a:tcPr marL="77781" marR="77781" marT="38890" marB="38890"/>
                </a:tc>
                <a:tc hMerge="1">
                  <a:txBody>
                    <a:bodyPr/>
                    <a:lstStyle/>
                    <a:p>
                      <a:endParaRPr lang="en-US"/>
                    </a:p>
                  </a:txBody>
                  <a:tcPr/>
                </a:tc>
                <a:tc>
                  <a:txBody>
                    <a:bodyPr/>
                    <a:lstStyle/>
                    <a:p>
                      <a:pPr marL="0" marR="0">
                        <a:lnSpc>
                          <a:spcPct val="107000"/>
                        </a:lnSpc>
                        <a:spcBef>
                          <a:spcPts val="400"/>
                        </a:spcBef>
                        <a:spcAft>
                          <a:spcPts val="0"/>
                        </a:spcAft>
                      </a:pPr>
                      <a:r>
                        <a:rPr lang="en-US" sz="700" dirty="0" err="1">
                          <a:effectLst/>
                        </a:rPr>
                        <a:t>editorView</a:t>
                      </a:r>
                      <a:r>
                        <a:rPr lang="en-US" sz="700" dirty="0">
                          <a:effectLst/>
                        </a:rPr>
                        <a:t> calls submit to </a:t>
                      </a:r>
                      <a:r>
                        <a:rPr lang="en-US" sz="700" dirty="0" err="1">
                          <a:effectLst/>
                        </a:rPr>
                        <a:t>editorController</a:t>
                      </a:r>
                      <a:r>
                        <a:rPr lang="en-US" sz="700" dirty="0">
                          <a:effectLst/>
                        </a:rPr>
                        <a:t> and </a:t>
                      </a:r>
                      <a:r>
                        <a:rPr lang="en-US" sz="700" dirty="0" err="1">
                          <a:effectLst/>
                        </a:rPr>
                        <a:t>editorController</a:t>
                      </a:r>
                      <a:r>
                        <a:rPr lang="en-US" sz="700" dirty="0">
                          <a:effectLst/>
                        </a:rPr>
                        <a:t> sends the data via </a:t>
                      </a:r>
                      <a:r>
                        <a:rPr lang="en-US" sz="700" dirty="0" err="1">
                          <a:effectLst/>
                        </a:rPr>
                        <a:t>sendData</a:t>
                      </a:r>
                      <a:r>
                        <a:rPr lang="en-US" sz="700" dirty="0">
                          <a:effectLst/>
                        </a:rPr>
                        <a:t>(form) to the </a:t>
                      </a:r>
                      <a:r>
                        <a:rPr lang="en-US" sz="700" dirty="0" err="1">
                          <a:effectLst/>
                        </a:rPr>
                        <a:t>elementModel</a:t>
                      </a:r>
                      <a:r>
                        <a:rPr lang="en-US" sz="700" dirty="0">
                          <a:effectLst/>
                        </a:rPr>
                        <a:t>. Content is updated and editor view stays present</a:t>
                      </a:r>
                      <a:endParaRPr lang="en-US" sz="700" dirty="0">
                        <a:solidFill>
                          <a:srgbClr val="000000"/>
                        </a:solidFill>
                        <a:effectLst/>
                        <a:latin typeface="Calibri" panose="020F0502020204030204" pitchFamily="34" charset="0"/>
                        <a:ea typeface="Calibri" panose="020F0502020204030204" pitchFamily="34" charset="0"/>
                      </a:endParaRPr>
                    </a:p>
                  </a:txBody>
                  <a:tcPr marL="6480" marR="6480" marT="0" marB="0"/>
                </a:tc>
                <a:extLst>
                  <a:ext uri="{0D108BD9-81ED-4DB2-BD59-A6C34878D82A}">
                    <a16:rowId xmlns:a16="http://schemas.microsoft.com/office/drawing/2014/main" val="927835786"/>
                  </a:ext>
                </a:extLst>
              </a:tr>
            </a:tbl>
          </a:graphicData>
        </a:graphic>
      </p:graphicFrame>
      <p:sp>
        <p:nvSpPr>
          <p:cNvPr id="9" name="TextBox 8"/>
          <p:cNvSpPr txBox="1"/>
          <p:nvPr/>
        </p:nvSpPr>
        <p:spPr>
          <a:xfrm>
            <a:off x="4716780" y="1501140"/>
            <a:ext cx="3296920" cy="4524315"/>
          </a:xfrm>
          <a:prstGeom prst="rect">
            <a:avLst/>
          </a:prstGeom>
          <a:noFill/>
        </p:spPr>
        <p:txBody>
          <a:bodyPr wrap="square" rtlCol="0">
            <a:spAutoFit/>
          </a:bodyPr>
          <a:lstStyle/>
          <a:p>
            <a:r>
              <a:rPr lang="en-US" sz="1800" dirty="0">
                <a:latin typeface="Roboto" panose="02000000000000000000" pitchFamily="2" charset="0"/>
                <a:ea typeface="Roboto" panose="02000000000000000000" pitchFamily="2" charset="0"/>
                <a:cs typeface="Roboto" panose="02000000000000000000" pitchFamily="2" charset="0"/>
              </a:rPr>
              <a:t>Each use case consist of the following:</a:t>
            </a:r>
          </a:p>
          <a:p>
            <a:pPr marL="285750" indent="-285750">
              <a:buFont typeface="Arial" panose="020B0604020202020204" pitchFamily="34" charset="0"/>
              <a:buChar char="•"/>
            </a:pPr>
            <a:r>
              <a:rPr lang="en-US" sz="1800" dirty="0">
                <a:latin typeface="Roboto" panose="02000000000000000000" pitchFamily="2" charset="0"/>
                <a:ea typeface="Roboto" panose="02000000000000000000" pitchFamily="2" charset="0"/>
                <a:cs typeface="Roboto" panose="02000000000000000000" pitchFamily="2" charset="0"/>
              </a:rPr>
              <a:t>A description – what is the use for</a:t>
            </a:r>
          </a:p>
          <a:p>
            <a:pPr marL="285750" indent="-285750">
              <a:buFont typeface="Arial" panose="020B0604020202020204" pitchFamily="34" charset="0"/>
              <a:buChar char="•"/>
            </a:pPr>
            <a:r>
              <a:rPr lang="en-US" sz="1800" dirty="0">
                <a:latin typeface="Roboto" panose="02000000000000000000" pitchFamily="2" charset="0"/>
                <a:ea typeface="Roboto" panose="02000000000000000000" pitchFamily="2" charset="0"/>
                <a:cs typeface="Roboto" panose="02000000000000000000" pitchFamily="2" charset="0"/>
              </a:rPr>
              <a:t>Actor(s) – who are the active participants in this use case</a:t>
            </a:r>
          </a:p>
          <a:p>
            <a:pPr marL="285750" indent="-285750">
              <a:buFont typeface="Arial" panose="020B0604020202020204" pitchFamily="34" charset="0"/>
              <a:buChar char="•"/>
            </a:pPr>
            <a:r>
              <a:rPr lang="en-US" sz="1800" dirty="0">
                <a:latin typeface="Roboto" panose="02000000000000000000" pitchFamily="2" charset="0"/>
                <a:ea typeface="Roboto" panose="02000000000000000000" pitchFamily="2" charset="0"/>
                <a:cs typeface="Roboto" panose="02000000000000000000" pitchFamily="2" charset="0"/>
              </a:rPr>
              <a:t>Preconditions – what conditions must be met prior to the flow of events to take place</a:t>
            </a:r>
          </a:p>
          <a:p>
            <a:pPr marL="285750" indent="-285750">
              <a:buFont typeface="Arial" panose="020B0604020202020204" pitchFamily="34" charset="0"/>
              <a:buChar char="•"/>
            </a:pPr>
            <a:r>
              <a:rPr lang="en-US" sz="1800" dirty="0">
                <a:latin typeface="Roboto" panose="02000000000000000000" pitchFamily="2" charset="0"/>
                <a:ea typeface="Roboto" panose="02000000000000000000" pitchFamily="2" charset="0"/>
                <a:cs typeface="Roboto" panose="02000000000000000000" pitchFamily="2" charset="0"/>
              </a:rPr>
              <a:t>Flow of events – details the necessary steps from both the user and system necessary to complete the  associated user story</a:t>
            </a:r>
          </a:p>
        </p:txBody>
      </p:sp>
      <p:pic>
        <p:nvPicPr>
          <p:cNvPr id="12" name="Picture 11"/>
          <p:cNvPicPr>
            <a:picLocks noChangeAspect="1"/>
          </p:cNvPicPr>
          <p:nvPr/>
        </p:nvPicPr>
        <p:blipFill>
          <a:blip r:embed="rId3"/>
          <a:stretch>
            <a:fillRect/>
          </a:stretch>
        </p:blipFill>
        <p:spPr>
          <a:xfrm>
            <a:off x="7437395" y="5730597"/>
            <a:ext cx="1445759" cy="74022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System Design: Deployment Diagram</a:t>
            </a:r>
          </a:p>
        </p:txBody>
      </p:sp>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069250" y="1833562"/>
            <a:ext cx="7003824" cy="3856038"/>
          </a:xfrm>
          <a:prstGeom prst="rect">
            <a:avLst/>
          </a:prstGeom>
          <a:noFill/>
          <a:ln>
            <a:noFill/>
          </a:ln>
        </p:spPr>
      </p:pic>
      <p:pic>
        <p:nvPicPr>
          <p:cNvPr id="5" name="Picture 4"/>
          <p:cNvPicPr>
            <a:picLocks noChangeAspect="1"/>
          </p:cNvPicPr>
          <p:nvPr/>
        </p:nvPicPr>
        <p:blipFill>
          <a:blip r:embed="rId4"/>
          <a:stretch>
            <a:fillRect/>
          </a:stretch>
        </p:blipFill>
        <p:spPr>
          <a:xfrm>
            <a:off x="7437395" y="5730597"/>
            <a:ext cx="1445759" cy="74022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a:solidFill>
                  <a:srgbClr val="001D4D"/>
                </a:solidFill>
                <a:latin typeface="Roboto" panose="02000000000000000000" pitchFamily="2" charset="0"/>
                <a:ea typeface="Roboto" panose="02000000000000000000" pitchFamily="2" charset="0"/>
                <a:cs typeface="Roboto" panose="02000000000000000000" pitchFamily="2" charset="0"/>
                <a:sym typeface="Trebuchet MS"/>
              </a:rPr>
              <a:t>Minimal Class Diagram</a:t>
            </a:r>
          </a:p>
        </p:txBody>
      </p:sp>
      <p:pic>
        <p:nvPicPr>
          <p:cNvPr id="6" name="Picture 5" descr="C:\Users\SpeedProxy\AppData\Local\Microsoft\Windows\INetCacheContent.Word\class diagram.png"/>
          <p:cNvPicPr/>
          <p:nvPr/>
        </p:nvPicPr>
        <p:blipFill>
          <a:blip r:embed="rId3">
            <a:extLst>
              <a:ext uri="{28A0092B-C50C-407E-A947-70E740481C1C}">
                <a14:useLocalDpi xmlns:a14="http://schemas.microsoft.com/office/drawing/2010/main" val="0"/>
              </a:ext>
            </a:extLst>
          </a:blip>
          <a:srcRect/>
          <a:stretch>
            <a:fillRect/>
          </a:stretch>
        </p:blipFill>
        <p:spPr bwMode="auto">
          <a:xfrm>
            <a:off x="539929" y="2295955"/>
            <a:ext cx="4526013" cy="2883883"/>
          </a:xfrm>
          <a:prstGeom prst="rect">
            <a:avLst/>
          </a:prstGeom>
          <a:noFill/>
          <a:ln>
            <a:noFill/>
          </a:ln>
        </p:spPr>
      </p:pic>
      <p:sp>
        <p:nvSpPr>
          <p:cNvPr id="2" name="TextBox 1"/>
          <p:cNvSpPr txBox="1"/>
          <p:nvPr/>
        </p:nvSpPr>
        <p:spPr>
          <a:xfrm>
            <a:off x="5065942" y="1806056"/>
            <a:ext cx="3296920" cy="4319131"/>
          </a:xfrm>
          <a:prstGeom prst="rect">
            <a:avLst/>
          </a:prstGeom>
          <a:noFill/>
        </p:spPr>
        <p:txBody>
          <a:bodyPr wrap="square" rtlCol="0">
            <a:spAutoFit/>
          </a:bodyPr>
          <a:lstStyle/>
          <a:p>
            <a:pPr lvl="0">
              <a:spcBef>
                <a:spcPts val="2000"/>
              </a:spcBef>
              <a:buClr>
                <a:srgbClr val="001D4D"/>
              </a:buClr>
              <a:buSzPct val="100000"/>
            </a:pPr>
            <a:r>
              <a:rPr lang="en-US" sz="1600" i="1" dirty="0">
                <a:solidFill>
                  <a:schemeClr val="tx1"/>
                </a:solidFill>
                <a:latin typeface="Roboto" panose="02000000000000000000" pitchFamily="2" charset="0"/>
                <a:ea typeface="Roboto" panose="02000000000000000000" pitchFamily="2" charset="0"/>
                <a:cs typeface="Roboto" panose="02000000000000000000" pitchFamily="2" charset="0"/>
              </a:rPr>
              <a:t>Model View Controller</a:t>
            </a:r>
          </a:p>
          <a:p>
            <a:pPr marL="285750" lvl="0" indent="-285750">
              <a:spcBef>
                <a:spcPts val="2000"/>
              </a:spcBef>
              <a:buSzPct val="100000"/>
              <a:buFont typeface="Arial" panose="020B0604020202020204" pitchFamily="34" charset="0"/>
              <a:buChar char="•"/>
            </a:pP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Model – responsible for managing the data, logic, and rules of the </a:t>
            </a:r>
            <a:r>
              <a:rPr lang="en-US" sz="1600" dirty="0" err="1">
                <a:solidFill>
                  <a:schemeClr val="tx1"/>
                </a:solidFill>
                <a:latin typeface="Roboto" panose="02000000000000000000" pitchFamily="2" charset="0"/>
                <a:ea typeface="Roboto" panose="02000000000000000000" pitchFamily="2" charset="0"/>
                <a:cs typeface="Roboto" panose="02000000000000000000" pitchFamily="2" charset="0"/>
              </a:rPr>
              <a:t>eEVA</a:t>
            </a: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 </a:t>
            </a:r>
          </a:p>
          <a:p>
            <a:pPr marL="285750" lvl="0" indent="-285750">
              <a:spcBef>
                <a:spcPts val="2000"/>
              </a:spcBef>
              <a:buSzPct val="100000"/>
              <a:buFont typeface="Arial" panose="020B0604020202020204" pitchFamily="34" charset="0"/>
              <a:buChar char="•"/>
            </a:pP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View generates new output to the user based on changes in the model</a:t>
            </a:r>
          </a:p>
          <a:p>
            <a:pPr marL="285750" lvl="0" indent="-285750">
              <a:spcBef>
                <a:spcPts val="2000"/>
              </a:spcBef>
              <a:buSzPct val="100000"/>
              <a:buFont typeface="Arial" panose="020B0604020202020204" pitchFamily="34" charset="0"/>
              <a:buChar char="•"/>
            </a:pP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Controller sends commands to the model or the view to update its presentation</a:t>
            </a:r>
          </a:p>
          <a:p>
            <a:pPr marL="285750" lvl="0" indent="-285750">
              <a:spcBef>
                <a:spcPts val="2000"/>
              </a:spcBef>
              <a:buSzPct val="100000"/>
              <a:buFont typeface="Arial" panose="020B0604020202020204" pitchFamily="34" charset="0"/>
              <a:buChar char="•"/>
            </a:pP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Repository stores the data from the </a:t>
            </a:r>
            <a:r>
              <a:rPr lang="en-US" sz="1600" dirty="0" err="1">
                <a:solidFill>
                  <a:schemeClr val="tx1"/>
                </a:solidFill>
                <a:latin typeface="Roboto" panose="02000000000000000000" pitchFamily="2" charset="0"/>
                <a:ea typeface="Roboto" panose="02000000000000000000" pitchFamily="2" charset="0"/>
                <a:cs typeface="Roboto" panose="02000000000000000000" pitchFamily="2" charset="0"/>
              </a:rPr>
              <a:t>eEVA</a:t>
            </a:r>
            <a:r>
              <a:rPr lang="en-US" sz="1600" dirty="0">
                <a:solidFill>
                  <a:schemeClr val="tx1"/>
                </a:solidFill>
                <a:latin typeface="Roboto" panose="02000000000000000000" pitchFamily="2" charset="0"/>
                <a:ea typeface="Roboto" panose="02000000000000000000" pitchFamily="2" charset="0"/>
                <a:cs typeface="Roboto" panose="02000000000000000000" pitchFamily="2" charset="0"/>
              </a:rPr>
              <a:t> system	</a:t>
            </a:r>
          </a:p>
          <a:p>
            <a:endParaRPr lang="en-US" sz="1600" dirty="0">
              <a:latin typeface="Roboto" panose="02000000000000000000" pitchFamily="2" charset="0"/>
              <a:ea typeface="Roboto" panose="02000000000000000000" pitchFamily="2" charset="0"/>
              <a:cs typeface="Roboto" panose="02000000000000000000" pitchFamily="2" charset="0"/>
            </a:endParaRPr>
          </a:p>
        </p:txBody>
      </p:sp>
      <p:pic>
        <p:nvPicPr>
          <p:cNvPr id="8" name="Picture 7"/>
          <p:cNvPicPr>
            <a:picLocks noChangeAspect="1"/>
          </p:cNvPicPr>
          <p:nvPr/>
        </p:nvPicPr>
        <p:blipFill>
          <a:blip r:embed="rId4"/>
          <a:stretch>
            <a:fillRect/>
          </a:stretch>
        </p:blipFill>
        <p:spPr>
          <a:xfrm>
            <a:off x="7437395" y="5730597"/>
            <a:ext cx="1445759" cy="74022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User Stories </a:t>
            </a:r>
          </a:p>
        </p:txBody>
      </p:sp>
      <p:sp>
        <p:nvSpPr>
          <p:cNvPr id="194" name="Shape 194"/>
          <p:cNvSpPr txBox="1">
            <a:spLocks noGrp="1"/>
          </p:cNvSpPr>
          <p:nvPr>
            <p:ph idx="1"/>
          </p:nvPr>
        </p:nvSpPr>
        <p:spPr>
          <a:prstGeom prst="rect">
            <a:avLst/>
          </a:prstGeom>
          <a:noFill/>
          <a:ln>
            <a:noFill/>
          </a:ln>
        </p:spPr>
        <p:txBody>
          <a:bodyPr lIns="91425" tIns="45700" rIns="91425" bIns="45700" anchor="t" anchorCtr="0">
            <a:noAutofit/>
          </a:bodyPr>
          <a:lstStyle/>
          <a:p>
            <a:pPr marL="457200" lvl="0" indent="-457200">
              <a:buFont typeface="+mj-lt"/>
              <a:buAutoNum type="arabicPeriod"/>
            </a:pPr>
            <a:r>
              <a:rPr lang="en-US" dirty="0">
                <a:latin typeface="Roboto" panose="02000000000000000000" pitchFamily="2" charset="0"/>
                <a:ea typeface="Roboto" panose="02000000000000000000" pitchFamily="2" charset="0"/>
                <a:cs typeface="Roboto" panose="02000000000000000000" pitchFamily="2" charset="0"/>
              </a:rPr>
              <a:t>#344  </a:t>
            </a:r>
            <a:r>
              <a:rPr lang="en-US" dirty="0" err="1">
                <a:latin typeface="Roboto" panose="02000000000000000000" pitchFamily="2" charset="0"/>
                <a:ea typeface="Roboto" panose="02000000000000000000" pitchFamily="2" charset="0"/>
                <a:cs typeface="Roboto" panose="02000000000000000000" pitchFamily="2" charset="0"/>
              </a:rPr>
              <a:t>InSessionCounselorSelection</a:t>
            </a:r>
            <a:endParaRPr lang="en-US" dirty="0">
              <a:latin typeface="Roboto" panose="02000000000000000000" pitchFamily="2" charset="0"/>
              <a:ea typeface="Roboto" panose="02000000000000000000" pitchFamily="2" charset="0"/>
              <a:cs typeface="Roboto" panose="02000000000000000000" pitchFamily="2" charset="0"/>
            </a:endParaRPr>
          </a:p>
          <a:p>
            <a:pPr marL="457200" lvl="0" indent="-457200">
              <a:buFont typeface="+mj-lt"/>
              <a:buAutoNum type="arabicPeriod"/>
            </a:pPr>
            <a:r>
              <a:rPr lang="en-US" dirty="0">
                <a:latin typeface="Roboto" panose="02000000000000000000" pitchFamily="2" charset="0"/>
                <a:ea typeface="Roboto" panose="02000000000000000000" pitchFamily="2" charset="0"/>
                <a:cs typeface="Roboto" panose="02000000000000000000" pitchFamily="2" charset="0"/>
              </a:rPr>
              <a:t>#387 </a:t>
            </a:r>
            <a:r>
              <a:rPr lang="en-US" dirty="0" err="1">
                <a:latin typeface="Roboto" panose="02000000000000000000" pitchFamily="2" charset="0"/>
                <a:ea typeface="Roboto" panose="02000000000000000000" pitchFamily="2" charset="0"/>
                <a:cs typeface="Roboto" panose="02000000000000000000" pitchFamily="2" charset="0"/>
              </a:rPr>
              <a:t>EditDCU_RatingProsAndCons</a:t>
            </a:r>
            <a:endParaRPr lang="en-US" dirty="0">
              <a:latin typeface="Roboto" panose="02000000000000000000" pitchFamily="2" charset="0"/>
              <a:ea typeface="Roboto" panose="02000000000000000000" pitchFamily="2" charset="0"/>
              <a:cs typeface="Roboto" panose="02000000000000000000" pitchFamily="2" charset="0"/>
            </a:endParaRPr>
          </a:p>
          <a:p>
            <a:pPr marL="457200" lvl="0" indent="-457200">
              <a:buFont typeface="+mj-lt"/>
              <a:buAutoNum type="arabicPeriod"/>
            </a:pPr>
            <a:r>
              <a:rPr lang="en-US" dirty="0">
                <a:latin typeface="Roboto" panose="02000000000000000000" pitchFamily="2" charset="0"/>
                <a:ea typeface="Roboto" panose="02000000000000000000" pitchFamily="2" charset="0"/>
                <a:cs typeface="Roboto" panose="02000000000000000000" pitchFamily="2" charset="0"/>
              </a:rPr>
              <a:t>#419 </a:t>
            </a:r>
            <a:r>
              <a:rPr lang="en-US" dirty="0" err="1">
                <a:latin typeface="Roboto" panose="02000000000000000000" pitchFamily="2" charset="0"/>
                <a:ea typeface="Roboto" panose="02000000000000000000" pitchFamily="2" charset="0"/>
                <a:cs typeface="Roboto" panose="02000000000000000000" pitchFamily="2" charset="0"/>
              </a:rPr>
              <a:t>EditDCU_GameplanOverview</a:t>
            </a:r>
            <a:endParaRPr lang="en-US" dirty="0">
              <a:latin typeface="Roboto" panose="02000000000000000000" pitchFamily="2" charset="0"/>
              <a:ea typeface="Roboto" panose="02000000000000000000" pitchFamily="2" charset="0"/>
              <a:cs typeface="Roboto" panose="02000000000000000000" pitchFamily="2" charset="0"/>
            </a:endParaRPr>
          </a:p>
          <a:p>
            <a:pPr marL="457200" lvl="0" indent="-457200">
              <a:buFont typeface="+mj-lt"/>
              <a:buAutoNum type="arabicPeriod"/>
            </a:pPr>
            <a:r>
              <a:rPr lang="en-US" dirty="0">
                <a:latin typeface="Roboto" panose="02000000000000000000" pitchFamily="2" charset="0"/>
                <a:ea typeface="Roboto" panose="02000000000000000000" pitchFamily="2" charset="0"/>
                <a:cs typeface="Roboto" panose="02000000000000000000" pitchFamily="2" charset="0"/>
              </a:rPr>
              <a:t>#425 </a:t>
            </a:r>
            <a:r>
              <a:rPr lang="en-US" dirty="0" err="1">
                <a:latin typeface="Roboto" panose="02000000000000000000" pitchFamily="2" charset="0"/>
                <a:ea typeface="Roboto" panose="02000000000000000000" pitchFamily="2" charset="0"/>
                <a:cs typeface="Roboto" panose="02000000000000000000" pitchFamily="2" charset="0"/>
              </a:rPr>
              <a:t>EditDCU_AddDirectionalArrows</a:t>
            </a:r>
            <a:endParaRPr lang="en-US" dirty="0">
              <a:latin typeface="Roboto" panose="02000000000000000000" pitchFamily="2" charset="0"/>
              <a:ea typeface="Roboto" panose="02000000000000000000" pitchFamily="2" charset="0"/>
              <a:cs typeface="Roboto" panose="02000000000000000000" pitchFamily="2" charset="0"/>
            </a:endParaRPr>
          </a:p>
          <a:p>
            <a:pPr marL="457200" lvl="0" indent="-457200">
              <a:buFont typeface="+mj-lt"/>
              <a:buAutoNum type="arabicPeriod"/>
            </a:pPr>
            <a:r>
              <a:rPr lang="en-US" dirty="0">
                <a:latin typeface="Roboto" panose="02000000000000000000" pitchFamily="2" charset="0"/>
                <a:ea typeface="Roboto" panose="02000000000000000000" pitchFamily="2" charset="0"/>
                <a:cs typeface="Roboto" panose="02000000000000000000" pitchFamily="2" charset="0"/>
              </a:rPr>
              <a:t>#436 </a:t>
            </a:r>
            <a:r>
              <a:rPr lang="en-US" dirty="0" err="1">
                <a:latin typeface="Roboto" panose="02000000000000000000" pitchFamily="2" charset="0"/>
                <a:ea typeface="Roboto" panose="02000000000000000000" pitchFamily="2" charset="0"/>
                <a:cs typeface="Roboto" panose="02000000000000000000" pitchFamily="2" charset="0"/>
              </a:rPr>
              <a:t>EditDCU_Resources</a:t>
            </a:r>
            <a:endParaRPr lang="en-US" dirty="0">
              <a:latin typeface="Roboto" panose="02000000000000000000" pitchFamily="2" charset="0"/>
              <a:ea typeface="Roboto" panose="02000000000000000000" pitchFamily="2" charset="0"/>
              <a:cs typeface="Roboto" panose="02000000000000000000" pitchFamily="2" charset="0"/>
            </a:endParaRPr>
          </a:p>
        </p:txBody>
      </p:sp>
      <p:pic>
        <p:nvPicPr>
          <p:cNvPr id="4" name="Picture 3"/>
          <p:cNvPicPr>
            <a:picLocks noChangeAspect="1"/>
          </p:cNvPicPr>
          <p:nvPr/>
        </p:nvPicPr>
        <p:blipFill>
          <a:blip r:embed="rId3"/>
          <a:stretch>
            <a:fillRect/>
          </a:stretch>
        </p:blipFill>
        <p:spPr>
          <a:xfrm>
            <a:off x="7437395" y="5730597"/>
            <a:ext cx="1445759" cy="74022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779462" y="241300"/>
            <a:ext cx="7583400" cy="1184300"/>
          </a:xfrm>
          <a:prstGeom prst="rect">
            <a:avLst/>
          </a:prstGeom>
          <a:noFill/>
          <a:ln>
            <a:noFill/>
          </a:ln>
        </p:spPr>
        <p:txBody>
          <a:bodyPr lIns="91425" tIns="45700" rIns="91425" bIns="45700" anchor="b" anchorCtr="0">
            <a:noAutofit/>
          </a:bodyPr>
          <a:lstStyle/>
          <a:p>
            <a:pPr lvl="0" algn="ctr"/>
            <a:r>
              <a:rPr lang="en-US" dirty="0">
                <a:latin typeface="Roboto" panose="02000000000000000000" pitchFamily="2" charset="0"/>
                <a:ea typeface="Roboto" panose="02000000000000000000" pitchFamily="2" charset="0"/>
                <a:cs typeface="Roboto" panose="02000000000000000000" pitchFamily="2" charset="0"/>
              </a:rPr>
              <a:t>#344  </a:t>
            </a:r>
            <a:r>
              <a:rPr lang="en-US" dirty="0" err="1">
                <a:latin typeface="Roboto" panose="02000000000000000000" pitchFamily="2" charset="0"/>
                <a:ea typeface="Roboto" panose="02000000000000000000" pitchFamily="2" charset="0"/>
                <a:cs typeface="Roboto" panose="02000000000000000000" pitchFamily="2" charset="0"/>
              </a:rPr>
              <a:t>InSessionCounselorSelection</a:t>
            </a:r>
            <a:endParaRPr lang="en-US" dirty="0">
              <a:latin typeface="Roboto" panose="02000000000000000000" pitchFamily="2" charset="0"/>
              <a:ea typeface="Roboto" panose="02000000000000000000" pitchFamily="2" charset="0"/>
              <a:cs typeface="Roboto" panose="02000000000000000000" pitchFamily="2" charset="0"/>
            </a:endParaRPr>
          </a:p>
        </p:txBody>
      </p:sp>
      <p:sp>
        <p:nvSpPr>
          <p:cNvPr id="201" name="Shape 201"/>
          <p:cNvSpPr txBox="1">
            <a:spLocks noGrp="1"/>
          </p:cNvSpPr>
          <p:nvPr>
            <p:ph idx="1"/>
          </p:nvPr>
        </p:nvSpPr>
        <p:spPr>
          <a:xfrm>
            <a:off x="779462" y="3848100"/>
            <a:ext cx="7583400" cy="2189100"/>
          </a:xfrm>
          <a:prstGeom prst="rect">
            <a:avLst/>
          </a:prstGeom>
          <a:noFill/>
          <a:ln>
            <a:noFill/>
          </a:ln>
        </p:spPr>
        <p:txBody>
          <a:bodyPr lIns="91425" tIns="45700" rIns="91425" bIns="45700" anchor="t" anchorCtr="0">
            <a:noAutofit/>
          </a:bodyPr>
          <a:lstStyle/>
          <a:p>
            <a:pPr marL="342900" indent="-342900"/>
            <a:r>
              <a:rPr lang="en-US" sz="1800" u="none" strike="noStrike" cap="none" dirty="0">
                <a:latin typeface="Roboto" panose="02000000000000000000" pitchFamily="2" charset="0"/>
                <a:ea typeface="Roboto" panose="02000000000000000000" pitchFamily="2" charset="0"/>
                <a:cs typeface="Roboto" panose="02000000000000000000" pitchFamily="2" charset="0"/>
                <a:sym typeface="Trebuchet MS"/>
              </a:rPr>
              <a:t>Allows the user to change counselor while in session</a:t>
            </a:r>
          </a:p>
          <a:p>
            <a:pPr marL="342900" indent="-342900"/>
            <a:r>
              <a:rPr lang="en-US" sz="1800" dirty="0">
                <a:latin typeface="Roboto" panose="02000000000000000000" pitchFamily="2" charset="0"/>
                <a:ea typeface="Roboto" panose="02000000000000000000" pitchFamily="2" charset="0"/>
                <a:cs typeface="Roboto" panose="02000000000000000000" pitchFamily="2" charset="0"/>
              </a:rPr>
              <a:t>All available counselors are presented to the user as thumbnails</a:t>
            </a:r>
          </a:p>
          <a:p>
            <a:pPr marL="342900" indent="-342900"/>
            <a:r>
              <a:rPr lang="en-US" sz="1800" dirty="0">
                <a:latin typeface="Roboto" panose="02000000000000000000" pitchFamily="2" charset="0"/>
                <a:ea typeface="Roboto" panose="02000000000000000000" pitchFamily="2" charset="0"/>
                <a:cs typeface="Roboto" panose="02000000000000000000" pitchFamily="2" charset="0"/>
              </a:rPr>
              <a:t>The in session counselor selection menu expands from right to left, pushing the counseling view to half screen</a:t>
            </a:r>
          </a:p>
          <a:p>
            <a:pPr marL="342900" indent="-342900"/>
            <a:r>
              <a:rPr lang="en-US" sz="1800" dirty="0">
                <a:latin typeface="Roboto" panose="02000000000000000000" pitchFamily="2" charset="0"/>
                <a:ea typeface="Roboto" panose="02000000000000000000" pitchFamily="2" charset="0"/>
                <a:cs typeface="Roboto" panose="02000000000000000000" pitchFamily="2" charset="0"/>
              </a:rPr>
              <a:t>Each counselor has a name and a brief description</a:t>
            </a:r>
          </a:p>
        </p:txBody>
      </p:sp>
      <p:pic>
        <p:nvPicPr>
          <p:cNvPr id="4" name="Picture 3"/>
          <p:cNvPicPr/>
          <p:nvPr/>
        </p:nvPicPr>
        <p:blipFill>
          <a:blip r:embed="rId3"/>
          <a:stretch>
            <a:fillRect/>
          </a:stretch>
        </p:blipFill>
        <p:spPr>
          <a:xfrm>
            <a:off x="4849140" y="1425600"/>
            <a:ext cx="4092244" cy="2301887"/>
          </a:xfrm>
          <a:prstGeom prst="rect">
            <a:avLst/>
          </a:prstGeom>
        </p:spPr>
      </p:pic>
      <p:pic>
        <p:nvPicPr>
          <p:cNvPr id="5" name="Picture 4"/>
          <p:cNvPicPr/>
          <p:nvPr/>
        </p:nvPicPr>
        <p:blipFill>
          <a:blip r:embed="rId4"/>
          <a:stretch>
            <a:fillRect/>
          </a:stretch>
        </p:blipFill>
        <p:spPr>
          <a:xfrm>
            <a:off x="478918" y="1425599"/>
            <a:ext cx="4092244" cy="2301887"/>
          </a:xfrm>
          <a:prstGeom prst="rect">
            <a:avLst/>
          </a:prstGeom>
        </p:spPr>
      </p:pic>
      <p:pic>
        <p:nvPicPr>
          <p:cNvPr id="6" name="Picture 5"/>
          <p:cNvPicPr>
            <a:picLocks noChangeAspect="1"/>
          </p:cNvPicPr>
          <p:nvPr/>
        </p:nvPicPr>
        <p:blipFill>
          <a:blip r:embed="rId5"/>
          <a:stretch>
            <a:fillRect/>
          </a:stretch>
        </p:blipFill>
        <p:spPr>
          <a:xfrm>
            <a:off x="7437395" y="5730597"/>
            <a:ext cx="1445759" cy="74022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1713705" y="2108200"/>
            <a:ext cx="5943600" cy="3072765"/>
          </a:xfrm>
          <a:prstGeom prst="rect">
            <a:avLst/>
          </a:prstGeom>
          <a:noFill/>
          <a:ln>
            <a:noFill/>
          </a:ln>
        </p:spPr>
      </p:pic>
      <p:sp>
        <p:nvSpPr>
          <p:cNvPr id="5" name="Shape 200"/>
          <p:cNvSpPr txBox="1">
            <a:spLocks noGrp="1"/>
          </p:cNvSpPr>
          <p:nvPr>
            <p:ph type="title"/>
          </p:nvPr>
        </p:nvSpPr>
        <p:spPr>
          <a:xfrm>
            <a:off x="779462" y="263525"/>
            <a:ext cx="7583486" cy="1565275"/>
          </a:xfrm>
          <a:prstGeom prst="rect">
            <a:avLst/>
          </a:prstGeom>
          <a:noFill/>
          <a:ln>
            <a:noFill/>
          </a:ln>
        </p:spPr>
        <p:txBody>
          <a:bodyPr lIns="91425" tIns="45700" rIns="91425" bIns="45700" anchor="b" anchorCtr="0">
            <a:noAutofit/>
          </a:bodyPr>
          <a:lstStyle/>
          <a:p>
            <a:pPr lvl="0" algn="ctr"/>
            <a:r>
              <a:rPr lang="en-US" dirty="0">
                <a:latin typeface="Roboto" panose="02000000000000000000" pitchFamily="2" charset="0"/>
                <a:ea typeface="Roboto" panose="02000000000000000000" pitchFamily="2" charset="0"/>
                <a:cs typeface="Roboto" panose="02000000000000000000" pitchFamily="2" charset="0"/>
              </a:rPr>
              <a:t>#344  </a:t>
            </a:r>
            <a:r>
              <a:rPr lang="en-US" dirty="0" err="1">
                <a:latin typeface="Roboto" panose="02000000000000000000" pitchFamily="2" charset="0"/>
                <a:ea typeface="Roboto" panose="02000000000000000000" pitchFamily="2" charset="0"/>
                <a:cs typeface="Roboto" panose="02000000000000000000" pitchFamily="2" charset="0"/>
              </a:rPr>
              <a:t>InSessionCounselorSelection</a:t>
            </a:r>
            <a:br>
              <a:rPr lang="en-US" dirty="0">
                <a:latin typeface="Roboto" panose="02000000000000000000" pitchFamily="2" charset="0"/>
                <a:ea typeface="Roboto" panose="02000000000000000000" pitchFamily="2" charset="0"/>
                <a:cs typeface="Roboto" panose="02000000000000000000" pitchFamily="2" charset="0"/>
              </a:rPr>
            </a:br>
            <a:r>
              <a:rPr lang="en-US" sz="2800" dirty="0">
                <a:latin typeface="Roboto" panose="02000000000000000000" pitchFamily="2" charset="0"/>
                <a:ea typeface="Roboto" panose="02000000000000000000" pitchFamily="2" charset="0"/>
                <a:cs typeface="Roboto" panose="02000000000000000000" pitchFamily="2" charset="0"/>
              </a:rPr>
              <a:t>(Sequence Diagram)</a:t>
            </a:r>
          </a:p>
        </p:txBody>
      </p:sp>
      <p:pic>
        <p:nvPicPr>
          <p:cNvPr id="6" name="Picture 5"/>
          <p:cNvPicPr>
            <a:picLocks noChangeAspect="1"/>
          </p:cNvPicPr>
          <p:nvPr/>
        </p:nvPicPr>
        <p:blipFill>
          <a:blip r:embed="rId4"/>
          <a:stretch>
            <a:fillRect/>
          </a:stretch>
        </p:blipFill>
        <p:spPr>
          <a:xfrm>
            <a:off x="7437395" y="5730597"/>
            <a:ext cx="1445759" cy="740229"/>
          </a:xfrm>
          <a:prstGeom prst="rect">
            <a:avLst/>
          </a:prstGeom>
        </p:spPr>
      </p:pic>
    </p:spTree>
    <p:extLst>
      <p:ext uri="{BB962C8B-B14F-4D97-AF65-F5344CB8AC3E}">
        <p14:creationId xmlns:p14="http://schemas.microsoft.com/office/powerpoint/2010/main" val="35830224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302</TotalTime>
  <Words>2249</Words>
  <Application>Microsoft Office PowerPoint</Application>
  <PresentationFormat>On-screen Show (4:3)</PresentationFormat>
  <Paragraphs>230</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Noto Sans Symbols</vt:lpstr>
      <vt:lpstr>Roboto</vt:lpstr>
      <vt:lpstr>Trebuchet MS</vt:lpstr>
      <vt:lpstr>Office Theme</vt:lpstr>
      <vt:lpstr>eEVA Data Generation and Results Analysis v2.0  Team Members: Andy Regueira, Emmanuel Henley Product Owner: Dr. Christine Lisetti Mentors: Stephanie Lunn (eEVA), Mohsen Taheri (Senior Design) Instructor: Dr. Masoud Sadjadi  School of Computing and Information Sciences Florida International University</vt:lpstr>
      <vt:lpstr>Original Drinker’s Checkup  (Hester, Squires, Delaney, 2005)</vt:lpstr>
      <vt:lpstr>Current Version 2.0</vt:lpstr>
      <vt:lpstr>Example Use Case (EditDCU_RemainingExercises #389)</vt:lpstr>
      <vt:lpstr>System Design: Deployment Diagram</vt:lpstr>
      <vt:lpstr>Minimal Class Diagram</vt:lpstr>
      <vt:lpstr>User Stories </vt:lpstr>
      <vt:lpstr>#344  InSessionCounselorSelection</vt:lpstr>
      <vt:lpstr>#344  InSessionCounselorSelection (Sequence Diagram)</vt:lpstr>
      <vt:lpstr>#387 EditDCU_RatingProsAndCons</vt:lpstr>
      <vt:lpstr>#419 EditDCU_GameplanOverview</vt:lpstr>
      <vt:lpstr>#425 EditDCU_AddDirectionalArrows</vt:lpstr>
      <vt:lpstr>#436 EditDCU_Resources</vt:lpstr>
      <vt:lpstr>eEVA Sample Test Cases</vt:lpstr>
      <vt:lpstr>In 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eEVA Data Generation and Results Analysis version 2.0  Team Members: Andy Regueira, Emmanuel Henley Product Owner: Dr. Christine Lisetti Instructor: Masoud Sadjadi  School of Computing and Information Sciences Florida International University</dc:title>
  <cp:lastModifiedBy>Emmanuel Henley</cp:lastModifiedBy>
  <cp:revision>17</cp:revision>
  <dcterms:modified xsi:type="dcterms:W3CDTF">2017-04-24T14:20:16Z</dcterms:modified>
</cp:coreProperties>
</file>