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3"/>
  </p:notesMasterIdLst>
  <p:sldIdLst>
    <p:sldId id="256" r:id="rId2"/>
  </p:sldIdLst>
  <p:sldSz cx="32918400" cy="438912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31" d="100"/>
          <a:sy n="31" d="100"/>
        </p:scale>
        <p:origin x="629" y="1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3884612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2143125" y="685800"/>
            <a:ext cx="257174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1pPr>
            <a:lvl2pPr marL="457200" marR="0" lvl="1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2pPr>
            <a:lvl3pPr marL="914400" marR="0" lvl="2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3pPr>
            <a:lvl4pPr marL="1371600" marR="0" lvl="3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4pPr>
            <a:lvl5pPr marL="1828800" marR="0" lvl="4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5pPr>
            <a:lvl6pPr marL="2286000" marR="0" lvl="5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6pPr>
            <a:lvl7pPr marL="2743200" marR="0" lvl="6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7pPr>
            <a:lvl8pPr marL="3200400" marR="0" lvl="7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8pPr>
            <a:lvl9pPr marL="3657600" marR="0" lvl="8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0" y="868521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884612" y="868521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01731446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86" name="Shape 8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Font typeface="Arial"/>
              <a:buNone/>
            </a:pPr>
            <a:endParaRPr sz="1800" b="0" i="0" u="none" strike="noStrike" cap="none"/>
          </a:p>
        </p:txBody>
      </p:sp>
      <p:sp>
        <p:nvSpPr>
          <p:cNvPr id="87" name="Shape 87"/>
          <p:cNvSpPr txBox="1"/>
          <p:nvPr/>
        </p:nvSpPr>
        <p:spPr>
          <a:xfrm>
            <a:off x="3884612" y="868521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fld>
            <a:endParaRPr lang="en-US"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14075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" name="Shape 17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 txBox="1">
            <a:spLocks noGrp="1"/>
          </p:cNvSpPr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body" idx="1"/>
          </p:nvPr>
        </p:nvSpPr>
        <p:spPr>
          <a:xfrm>
            <a:off x="1646235" y="10242550"/>
            <a:ext cx="29627511" cy="289639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298450" algn="l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309562" algn="l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346075" algn="l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122236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7" name="Shape 77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>
            <a:spLocks noGrp="1"/>
          </p:cNvSpPr>
          <p:nvPr>
            <p:ph type="ctrTitle"/>
          </p:nvPr>
        </p:nvSpPr>
        <p:spPr>
          <a:xfrm>
            <a:off x="2469358" y="13635320"/>
            <a:ext cx="27979685" cy="940845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0" name="Shape 80"/>
          <p:cNvSpPr txBox="1">
            <a:spLocks noGrp="1"/>
          </p:cNvSpPr>
          <p:nvPr>
            <p:ph type="subTitle" idx="1"/>
          </p:nvPr>
        </p:nvSpPr>
        <p:spPr>
          <a:xfrm>
            <a:off x="4937523" y="24872579"/>
            <a:ext cx="23043355" cy="1121484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ctr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ctr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1" name="Shape 81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2" name="Shape 82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3" name="Shape 83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 txBox="1">
            <a:spLocks noGrp="1"/>
          </p:cNvSpPr>
          <p:nvPr>
            <p:ph type="title"/>
          </p:nvPr>
        </p:nvSpPr>
        <p:spPr>
          <a:xfrm rot="5400000">
            <a:off x="8844488" y="16778673"/>
            <a:ext cx="37450057" cy="740687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body" idx="1"/>
          </p:nvPr>
        </p:nvSpPr>
        <p:spPr>
          <a:xfrm rot="5400000">
            <a:off x="-6026415" y="9428945"/>
            <a:ext cx="37450057" cy="2210633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298450" algn="l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309562" algn="l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346075" algn="l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122236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>
            <a:spLocks noGrp="1"/>
          </p:cNvSpPr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body" idx="1"/>
          </p:nvPr>
        </p:nvSpPr>
        <p:spPr>
          <a:xfrm rot="5400000">
            <a:off x="1978025" y="9910762"/>
            <a:ext cx="28963937" cy="2962751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298450" algn="l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309562" algn="l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346075" algn="l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122236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 txBox="1">
            <a:spLocks noGrp="1"/>
          </p:cNvSpPr>
          <p:nvPr>
            <p:ph type="title"/>
          </p:nvPr>
        </p:nvSpPr>
        <p:spPr>
          <a:xfrm>
            <a:off x="6451998" y="30724287"/>
            <a:ext cx="19751276" cy="362622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3" name="Shape 33"/>
          <p:cNvSpPr>
            <a:spLocks noGrp="1"/>
          </p:cNvSpPr>
          <p:nvPr>
            <p:ph type="pic" idx="2"/>
          </p:nvPr>
        </p:nvSpPr>
        <p:spPr>
          <a:xfrm>
            <a:off x="6451998" y="3922057"/>
            <a:ext cx="19751276" cy="263338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body" idx="1"/>
          </p:nvPr>
        </p:nvSpPr>
        <p:spPr>
          <a:xfrm>
            <a:off x="6451998" y="34350512"/>
            <a:ext cx="19751276" cy="515246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 txBox="1">
            <a:spLocks noGrp="1"/>
          </p:cNvSpPr>
          <p:nvPr>
            <p:ph type="title"/>
          </p:nvPr>
        </p:nvSpPr>
        <p:spPr>
          <a:xfrm>
            <a:off x="1645443" y="1748116"/>
            <a:ext cx="10829926" cy="74362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body" idx="1"/>
          </p:nvPr>
        </p:nvSpPr>
        <p:spPr>
          <a:xfrm>
            <a:off x="12870656" y="1748116"/>
            <a:ext cx="18402298" cy="374590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-120015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-992187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-771525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-81756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-827088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-827088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-827088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-827088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-827088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body" idx="2"/>
          </p:nvPr>
        </p:nvSpPr>
        <p:spPr>
          <a:xfrm>
            <a:off x="1645443" y="9184339"/>
            <a:ext cx="10829926" cy="30022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>
            <a:spLocks noGrp="1"/>
          </p:cNvSpPr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>
            <a:spLocks noGrp="1"/>
          </p:cNvSpPr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1645442" y="9825317"/>
            <a:ext cx="14544675" cy="409462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body" idx="2"/>
          </p:nvPr>
        </p:nvSpPr>
        <p:spPr>
          <a:xfrm>
            <a:off x="1645442" y="13919948"/>
            <a:ext cx="14544675" cy="2528719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-130175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-1093787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-847725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-868363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4" name="Shape 54"/>
          <p:cNvSpPr txBox="1">
            <a:spLocks noGrp="1"/>
          </p:cNvSpPr>
          <p:nvPr>
            <p:ph type="body" idx="3"/>
          </p:nvPr>
        </p:nvSpPr>
        <p:spPr>
          <a:xfrm>
            <a:off x="16722328" y="9825317"/>
            <a:ext cx="14550627" cy="409462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body" idx="4"/>
          </p:nvPr>
        </p:nvSpPr>
        <p:spPr>
          <a:xfrm>
            <a:off x="16722328" y="13919948"/>
            <a:ext cx="14550627" cy="2528719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-130175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-1093787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-847725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-868363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 txBox="1">
            <a:spLocks noGrp="1"/>
          </p:cNvSpPr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body" idx="1"/>
          </p:nvPr>
        </p:nvSpPr>
        <p:spPr>
          <a:xfrm>
            <a:off x="1645443" y="10242177"/>
            <a:ext cx="14756605" cy="2896496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-12509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-1042987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-822325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-842963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2" name="Shape 62"/>
          <p:cNvSpPr txBox="1">
            <a:spLocks noGrp="1"/>
          </p:cNvSpPr>
          <p:nvPr>
            <p:ph type="body" idx="2"/>
          </p:nvPr>
        </p:nvSpPr>
        <p:spPr>
          <a:xfrm>
            <a:off x="16516351" y="10242177"/>
            <a:ext cx="14756605" cy="2896496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-12509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-1042987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-822325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-842963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3" name="Shape 63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 txBox="1">
            <a:spLocks noGrp="1"/>
          </p:cNvSpPr>
          <p:nvPr>
            <p:ph type="title"/>
          </p:nvPr>
        </p:nvSpPr>
        <p:spPr>
          <a:xfrm>
            <a:off x="2600325" y="28205209"/>
            <a:ext cx="27980878" cy="871593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4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8" name="Shape 68"/>
          <p:cNvSpPr txBox="1">
            <a:spLocks noGrp="1"/>
          </p:cNvSpPr>
          <p:nvPr>
            <p:ph type="body" idx="1"/>
          </p:nvPr>
        </p:nvSpPr>
        <p:spPr>
          <a:xfrm>
            <a:off x="2600325" y="18604006"/>
            <a:ext cx="27980878" cy="9601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9" name="Shape 69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body" idx="1"/>
          </p:nvPr>
        </p:nvSpPr>
        <p:spPr>
          <a:xfrm>
            <a:off x="1646235" y="10242550"/>
            <a:ext cx="29627511" cy="289639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298450" algn="l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309562" algn="l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346075" algn="l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122236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 txBox="1"/>
          <p:nvPr/>
        </p:nvSpPr>
        <p:spPr>
          <a:xfrm>
            <a:off x="8780550" y="2159800"/>
            <a:ext cx="15357300" cy="1077900"/>
          </a:xfrm>
          <a:prstGeom prst="rect">
            <a:avLst/>
          </a:prstGeom>
          <a:noFill/>
          <a:ln>
            <a:noFill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lang="en-US" sz="72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Senior Project, 2017</a:t>
            </a:r>
            <a:r>
              <a:rPr lang="en-US" sz="7200" b="1" i="0" u="none" strike="noStrike" cap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72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Spring</a:t>
            </a:r>
          </a:p>
        </p:txBody>
      </p:sp>
      <p:sp>
        <p:nvSpPr>
          <p:cNvPr id="90" name="Shape 90"/>
          <p:cNvSpPr txBox="1"/>
          <p:nvPr/>
        </p:nvSpPr>
        <p:spPr>
          <a:xfrm>
            <a:off x="6560685" y="2621662"/>
            <a:ext cx="19797600" cy="2452800"/>
          </a:xfrm>
          <a:prstGeom prst="rect">
            <a:avLst/>
          </a:prstGeom>
          <a:noFill/>
          <a:ln>
            <a:noFill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lang="en-US" sz="6000" b="1" dirty="0" err="1">
                <a:solidFill>
                  <a:srgbClr val="3333CC"/>
                </a:solidFill>
              </a:rPr>
              <a:t>GoDutch</a:t>
            </a:r>
            <a:r>
              <a:rPr lang="en-US" sz="6000" b="1" dirty="0">
                <a:solidFill>
                  <a:srgbClr val="3333CC"/>
                </a:solidFill>
              </a:rPr>
              <a:t> v1.0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lang="en-US" sz="3500" b="1" i="0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Student: </a:t>
            </a:r>
            <a:r>
              <a:rPr lang="en-US" sz="3500" dirty="0">
                <a:solidFill>
                  <a:srgbClr val="3333CC"/>
                </a:solidFill>
              </a:rPr>
              <a:t>Zhenglin Pan</a:t>
            </a:r>
            <a:r>
              <a:rPr lang="en-US" sz="3500" b="0" i="0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, Florida International University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lang="en-US" sz="3500" b="1" dirty="0">
                <a:solidFill>
                  <a:srgbClr val="3333CC"/>
                </a:solidFill>
              </a:rPr>
              <a:t>Mentor:</a:t>
            </a:r>
            <a:r>
              <a:rPr lang="en-US" sz="3500" dirty="0">
                <a:solidFill>
                  <a:srgbClr val="3333CC"/>
                </a:solidFill>
              </a:rPr>
              <a:t> Dr. Deng Pan, Mohsen Taheri, Florida International University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lang="en-US" sz="3500" b="1" i="0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Instructor:</a:t>
            </a:r>
            <a:r>
              <a:rPr lang="en-US" sz="3500" b="1" i="1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500" b="0" i="0" u="none" strike="noStrike" cap="none" dirty="0" err="1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Masoud</a:t>
            </a:r>
            <a:r>
              <a:rPr lang="en-US" sz="3500" b="0" i="0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500" b="0" i="0" u="none" strike="noStrike" cap="none" dirty="0" err="1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Sadjadi</a:t>
            </a:r>
            <a:r>
              <a:rPr lang="en-US" sz="3500" b="0" i="0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, Mo</a:t>
            </a:r>
            <a:r>
              <a:rPr lang="en-US" sz="3500" dirty="0">
                <a:solidFill>
                  <a:srgbClr val="3333CC"/>
                </a:solidFill>
              </a:rPr>
              <a:t>hsen Taheri,</a:t>
            </a:r>
            <a:r>
              <a:rPr lang="en-US" sz="3500" b="0" i="0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 Florida International University</a:t>
            </a:r>
          </a:p>
        </p:txBody>
      </p:sp>
      <p:sp>
        <p:nvSpPr>
          <p:cNvPr id="91" name="Shape 91"/>
          <p:cNvSpPr txBox="1"/>
          <p:nvPr/>
        </p:nvSpPr>
        <p:spPr>
          <a:xfrm>
            <a:off x="990600" y="5493600"/>
            <a:ext cx="31089600" cy="35661600"/>
          </a:xfrm>
          <a:prstGeom prst="rect">
            <a:avLst/>
          </a:prstGeom>
          <a:noFill/>
          <a:ln w="635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8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" name="Shape 92"/>
          <p:cNvSpPr txBox="1"/>
          <p:nvPr/>
        </p:nvSpPr>
        <p:spPr>
          <a:xfrm>
            <a:off x="1636400" y="6095925"/>
            <a:ext cx="8920200" cy="79203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Problem</a:t>
            </a:r>
          </a:p>
          <a:p>
            <a:pPr marL="457200" marR="0" lvl="0" indent="-4889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4100">
                <a:solidFill>
                  <a:srgbClr val="336699"/>
                </a:solidFill>
              </a:rPr>
              <a:t>Calculating group trip cost per person is a boring and time consuming process.</a:t>
            </a:r>
          </a:p>
          <a:p>
            <a:pPr marL="457200" marR="0" lvl="0" indent="-4889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4100">
                <a:solidFill>
                  <a:srgbClr val="336699"/>
                </a:solidFill>
              </a:rPr>
              <a:t>Different individual purchase and consumption situations make fair cost distribution computation fallible.</a:t>
            </a:r>
          </a:p>
          <a:p>
            <a:pPr marL="457200" marR="0" lvl="0" indent="-4889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4100">
                <a:solidFill>
                  <a:srgbClr val="336699"/>
                </a:solidFill>
              </a:rPr>
              <a:t>Manual calculation can result in great amount of unnecessary transactions.</a:t>
            </a:r>
          </a:p>
        </p:txBody>
      </p:sp>
      <p:sp>
        <p:nvSpPr>
          <p:cNvPr id="93" name="Shape 93"/>
          <p:cNvSpPr txBox="1"/>
          <p:nvPr/>
        </p:nvSpPr>
        <p:spPr>
          <a:xfrm>
            <a:off x="990612" y="41924400"/>
            <a:ext cx="4980000" cy="7302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Acknowledgement</a:t>
            </a:r>
          </a:p>
        </p:txBody>
      </p:sp>
      <p:sp>
        <p:nvSpPr>
          <p:cNvPr id="94" name="Shape 94"/>
          <p:cNvSpPr txBox="1"/>
          <p:nvPr/>
        </p:nvSpPr>
        <p:spPr>
          <a:xfrm>
            <a:off x="15544800" y="403362"/>
            <a:ext cx="4724400" cy="10779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Arial"/>
              <a:buNone/>
            </a:pPr>
            <a:r>
              <a:rPr lang="en-US" sz="32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School of Computing &amp; Information Sciences</a:t>
            </a:r>
          </a:p>
        </p:txBody>
      </p:sp>
      <p:pic>
        <p:nvPicPr>
          <p:cNvPr id="95" name="Shape 9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801600" y="338275"/>
            <a:ext cx="2630400" cy="1219200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Shape 96"/>
          <p:cNvSpPr txBox="1"/>
          <p:nvPr/>
        </p:nvSpPr>
        <p:spPr>
          <a:xfrm>
            <a:off x="22361800" y="6138650"/>
            <a:ext cx="8920200" cy="79203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Requirements</a:t>
            </a:r>
          </a:p>
          <a:p>
            <a:pPr marL="457200" marR="0" lvl="0" indent="-4889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Font typeface="Arial"/>
              <a:buChar char="●"/>
            </a:pPr>
            <a:r>
              <a:rPr lang="en-US" sz="4100">
                <a:solidFill>
                  <a:srgbClr val="336699"/>
                </a:solidFill>
              </a:rPr>
              <a:t>UI must be clean and easy to use.</a:t>
            </a:r>
          </a:p>
          <a:p>
            <a:pPr marL="457200" marR="0" lvl="0" indent="-4889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4100">
                <a:solidFill>
                  <a:srgbClr val="336699"/>
                </a:solidFill>
              </a:rPr>
              <a:t>Users must be able to edit the same trip simultaneously and see changes in real time.</a:t>
            </a:r>
          </a:p>
          <a:p>
            <a:pPr marL="457200" marR="0" lvl="0" indent="-4889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4100">
                <a:solidFill>
                  <a:srgbClr val="336699"/>
                </a:solidFill>
              </a:rPr>
              <a:t>All calculation must happen on the server side.</a:t>
            </a:r>
          </a:p>
          <a:p>
            <a:pPr marL="457200" marR="0" lvl="0" indent="-4889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4100">
                <a:solidFill>
                  <a:srgbClr val="336699"/>
                </a:solidFill>
              </a:rPr>
              <a:t>Algorithm must produce the correct result in 0.1 second for any group within 1000 participants.</a:t>
            </a:r>
          </a:p>
        </p:txBody>
      </p:sp>
      <p:sp>
        <p:nvSpPr>
          <p:cNvPr id="97" name="Shape 97"/>
          <p:cNvSpPr txBox="1"/>
          <p:nvPr/>
        </p:nvSpPr>
        <p:spPr>
          <a:xfrm>
            <a:off x="1636475" y="27792761"/>
            <a:ext cx="29646000" cy="127473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Implementation</a:t>
            </a:r>
          </a:p>
          <a:p>
            <a:pPr marL="457200" marR="0" lvl="0" indent="-4889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4100">
                <a:solidFill>
                  <a:srgbClr val="336699"/>
                </a:solidFill>
              </a:rPr>
              <a:t>GoDutch follows top-to-bottom and left-to-right reading habit with soft color combinations (Figure 3).</a:t>
            </a:r>
          </a:p>
          <a:p>
            <a:pPr marL="914400" marR="0" lvl="1" indent="-4889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○"/>
            </a:pPr>
            <a:r>
              <a:rPr lang="en-US" sz="4100">
                <a:solidFill>
                  <a:srgbClr val="336699"/>
                </a:solidFill>
              </a:rPr>
              <a:t>The purchasers and consumers of selected item are highlighted.</a:t>
            </a:r>
          </a:p>
          <a:p>
            <a:pPr marL="914400" marR="0" lvl="1" indent="-4889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○"/>
            </a:pPr>
            <a:r>
              <a:rPr lang="en-US" sz="4100">
                <a:solidFill>
                  <a:srgbClr val="336699"/>
                </a:solidFill>
              </a:rPr>
              <a:t>Transaction list clearly displays payment records and in-group transaction result.</a:t>
            </a:r>
          </a:p>
          <a:p>
            <a:pPr marL="457200" lvl="0" indent="-488950" rtl="0">
              <a:spcBef>
                <a:spcPts val="0"/>
              </a:spcBef>
              <a:buClr>
                <a:srgbClr val="336699"/>
              </a:buClr>
              <a:buSzPct val="100000"/>
              <a:buChar char="●"/>
            </a:pPr>
            <a:r>
              <a:rPr lang="en-US" sz="4100">
                <a:solidFill>
                  <a:srgbClr val="336699"/>
                </a:solidFill>
              </a:rPr>
              <a:t>Transaction result is generated using Min-Cost-Max-Flow algorithm (Figure 4).</a:t>
            </a:r>
          </a:p>
          <a:p>
            <a:pPr marL="914400" lvl="1" indent="-488950" rtl="0">
              <a:spcBef>
                <a:spcPts val="0"/>
              </a:spcBef>
              <a:buClr>
                <a:srgbClr val="336699"/>
              </a:buClr>
              <a:buSzPct val="100000"/>
              <a:buChar char="○"/>
            </a:pPr>
            <a:r>
              <a:rPr lang="en-US" sz="4100">
                <a:solidFill>
                  <a:srgbClr val="336699"/>
                </a:solidFill>
              </a:rPr>
              <a:t>Purchasers are connected from the Source and all users are connected to the Sink.</a:t>
            </a:r>
          </a:p>
          <a:p>
            <a:pPr marL="914400" lvl="1" indent="-488950" rtl="0">
              <a:spcBef>
                <a:spcPts val="0"/>
              </a:spcBef>
              <a:buClr>
                <a:srgbClr val="336699"/>
              </a:buClr>
              <a:buSzPct val="100000"/>
              <a:buChar char="○"/>
            </a:pPr>
            <a:r>
              <a:rPr lang="en-US" sz="4100">
                <a:solidFill>
                  <a:srgbClr val="336699"/>
                </a:solidFill>
              </a:rPr>
              <a:t>All users are fully connected to each other.</a:t>
            </a:r>
          </a:p>
          <a:p>
            <a:pPr marR="0"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4100">
              <a:solidFill>
                <a:srgbClr val="336699"/>
              </a:solidFill>
            </a:endParaRPr>
          </a:p>
          <a:p>
            <a:pPr marR="0"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4100">
              <a:solidFill>
                <a:srgbClr val="336699"/>
              </a:solidFill>
            </a:endParaRPr>
          </a:p>
          <a:p>
            <a:pPr marL="45720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4100">
              <a:solidFill>
                <a:srgbClr val="336699"/>
              </a:solidFill>
            </a:endParaRPr>
          </a:p>
        </p:txBody>
      </p:sp>
      <p:sp>
        <p:nvSpPr>
          <p:cNvPr id="98" name="Shape 98"/>
          <p:cNvSpPr txBox="1"/>
          <p:nvPr/>
        </p:nvSpPr>
        <p:spPr>
          <a:xfrm>
            <a:off x="11999100" y="6138677"/>
            <a:ext cx="8920200" cy="79203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Solution</a:t>
            </a:r>
          </a:p>
          <a:p>
            <a:pPr marL="457200" marR="0" lvl="0" indent="-4889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Font typeface="Arial"/>
              <a:buChar char="●"/>
            </a:pPr>
            <a:r>
              <a:rPr lang="en-US" sz="4100">
                <a:solidFill>
                  <a:srgbClr val="336699"/>
                </a:solidFill>
              </a:rPr>
              <a:t>To solve the problems, we need to automate the cost distribution and in-group transaction calculation process.</a:t>
            </a:r>
          </a:p>
          <a:p>
            <a:pPr marL="457200" marR="0" lvl="0" indent="-4889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4100">
                <a:solidFill>
                  <a:srgbClr val="336699"/>
                </a:solidFill>
              </a:rPr>
              <a:t>A web application is needed to collect participants’ purchase and consumption records.</a:t>
            </a:r>
          </a:p>
          <a:p>
            <a:pPr marL="457200" marR="0" lvl="0" indent="-4889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4100">
                <a:solidFill>
                  <a:srgbClr val="336699"/>
                </a:solidFill>
              </a:rPr>
              <a:t>Minimum-Cost-Max-Flow algorithm is a good fit in this case to analyze and compute cost distribution and transaction.</a:t>
            </a:r>
          </a:p>
        </p:txBody>
      </p:sp>
      <p:sp>
        <p:nvSpPr>
          <p:cNvPr id="99" name="Shape 99"/>
          <p:cNvSpPr txBox="1"/>
          <p:nvPr/>
        </p:nvSpPr>
        <p:spPr>
          <a:xfrm>
            <a:off x="6343000" y="41615475"/>
            <a:ext cx="25737000" cy="1356600"/>
          </a:xfrm>
          <a:prstGeom prst="rect">
            <a:avLst/>
          </a:prstGeom>
          <a:noFill/>
          <a:ln w="635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-US" sz="3000" dirty="0" smtClean="0">
                <a:solidFill>
                  <a:srgbClr val="336699"/>
                </a:solidFill>
              </a:rPr>
              <a:t>The </a:t>
            </a:r>
            <a:r>
              <a:rPr lang="en-US" sz="3000" dirty="0">
                <a:solidFill>
                  <a:srgbClr val="336699"/>
                </a:solidFill>
              </a:rPr>
              <a:t>material presented in this poster is based upon the work supported by Zhenglin Pan and Jonathan Beltran. I am thankful to the help that I received from my product owner Dr. Deng Pan and instructor Mohsen Taheri.</a:t>
            </a:r>
          </a:p>
        </p:txBody>
      </p:sp>
      <p:sp>
        <p:nvSpPr>
          <p:cNvPr id="100" name="Shape 100"/>
          <p:cNvSpPr txBox="1"/>
          <p:nvPr/>
        </p:nvSpPr>
        <p:spPr>
          <a:xfrm>
            <a:off x="1636400" y="15154050"/>
            <a:ext cx="15784800" cy="115782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System Design</a:t>
            </a:r>
          </a:p>
          <a:p>
            <a:pPr lvl="0" rtl="0">
              <a:spcBef>
                <a:spcPts val="0"/>
              </a:spcBef>
              <a:buNone/>
            </a:pPr>
            <a:r>
              <a:rPr lang="en-US" sz="4100">
                <a:solidFill>
                  <a:srgbClr val="336699"/>
                </a:solidFill>
              </a:rPr>
              <a:t>Two architectural patterns are used (Figure 1).</a:t>
            </a:r>
          </a:p>
          <a:p>
            <a:pPr marL="457200" lvl="0" indent="-488950" rtl="0">
              <a:spcBef>
                <a:spcPts val="0"/>
              </a:spcBef>
              <a:buClr>
                <a:srgbClr val="336699"/>
              </a:buClr>
              <a:buSzPct val="100000"/>
              <a:buChar char="●"/>
            </a:pPr>
            <a:r>
              <a:rPr lang="en-US" sz="4100">
                <a:solidFill>
                  <a:srgbClr val="336699"/>
                </a:solidFill>
              </a:rPr>
              <a:t>Model-View-ViewModel (MVVM)</a:t>
            </a:r>
          </a:p>
          <a:p>
            <a:pPr marL="914400" lvl="1" indent="-488950" rtl="0">
              <a:spcBef>
                <a:spcPts val="0"/>
              </a:spcBef>
              <a:buClr>
                <a:srgbClr val="336699"/>
              </a:buClr>
              <a:buSzPct val="100000"/>
              <a:buChar char="○"/>
            </a:pPr>
            <a:r>
              <a:rPr lang="en-US" sz="4100">
                <a:solidFill>
                  <a:srgbClr val="336699"/>
                </a:solidFill>
              </a:rPr>
              <a:t>View and ViewModel are </a:t>
            </a:r>
          </a:p>
          <a:p>
            <a:pPr marL="914400" lvl="0" indent="0" rtl="0">
              <a:spcBef>
                <a:spcPts val="0"/>
              </a:spcBef>
              <a:buNone/>
            </a:pPr>
            <a:r>
              <a:rPr lang="en-US" sz="4100">
                <a:solidFill>
                  <a:srgbClr val="336699"/>
                </a:solidFill>
              </a:rPr>
              <a:t>connected through data binding </a:t>
            </a:r>
          </a:p>
          <a:p>
            <a:pPr marL="914400" lvl="0" indent="0" rtl="0">
              <a:spcBef>
                <a:spcPts val="0"/>
              </a:spcBef>
              <a:buNone/>
            </a:pPr>
            <a:r>
              <a:rPr lang="en-US" sz="4100">
                <a:solidFill>
                  <a:srgbClr val="336699"/>
                </a:solidFill>
              </a:rPr>
              <a:t>using Angular.js.</a:t>
            </a:r>
          </a:p>
          <a:p>
            <a:pPr marL="914400" lvl="1" indent="-488950" rtl="0">
              <a:spcBef>
                <a:spcPts val="0"/>
              </a:spcBef>
              <a:buClr>
                <a:srgbClr val="336699"/>
              </a:buClr>
              <a:buSzPct val="100000"/>
              <a:buChar char="○"/>
            </a:pPr>
            <a:r>
              <a:rPr lang="en-US" sz="4100">
                <a:solidFill>
                  <a:srgbClr val="336699"/>
                </a:solidFill>
              </a:rPr>
              <a:t>ViewModel propagates changes</a:t>
            </a:r>
          </a:p>
          <a:p>
            <a:pPr marL="914400" lvl="0" indent="0" rtl="0">
              <a:spcBef>
                <a:spcPts val="0"/>
              </a:spcBef>
              <a:buNone/>
            </a:pPr>
            <a:r>
              <a:rPr lang="en-US" sz="4100">
                <a:solidFill>
                  <a:srgbClr val="336699"/>
                </a:solidFill>
              </a:rPr>
              <a:t>to Model through routing and </a:t>
            </a:r>
          </a:p>
          <a:p>
            <a:pPr marL="914400" lvl="0" indent="0" rtl="0">
              <a:spcBef>
                <a:spcPts val="0"/>
              </a:spcBef>
              <a:buNone/>
            </a:pPr>
            <a:r>
              <a:rPr lang="en-US" sz="4100">
                <a:solidFill>
                  <a:srgbClr val="336699"/>
                </a:solidFill>
              </a:rPr>
              <a:t>saving services implemented in</a:t>
            </a:r>
          </a:p>
          <a:p>
            <a:pPr marL="914400" lvl="0" indent="0" rtl="0">
              <a:spcBef>
                <a:spcPts val="0"/>
              </a:spcBef>
              <a:buNone/>
            </a:pPr>
            <a:r>
              <a:rPr lang="en-US" sz="4100">
                <a:solidFill>
                  <a:srgbClr val="336699"/>
                </a:solidFill>
              </a:rPr>
              <a:t>Javascript on back end.</a:t>
            </a:r>
          </a:p>
          <a:p>
            <a:pPr marL="457200" lvl="0" indent="-488950" rtl="0">
              <a:spcBef>
                <a:spcPts val="0"/>
              </a:spcBef>
              <a:buClr>
                <a:srgbClr val="336699"/>
              </a:buClr>
              <a:buSzPct val="100000"/>
              <a:buChar char="●"/>
            </a:pPr>
            <a:r>
              <a:rPr lang="en-US" sz="4100">
                <a:solidFill>
                  <a:srgbClr val="336699"/>
                </a:solidFill>
              </a:rPr>
              <a:t>Client/Server (C/S)</a:t>
            </a:r>
          </a:p>
          <a:p>
            <a:pPr marL="914400" lvl="1" indent="-488950" rtl="0">
              <a:spcBef>
                <a:spcPts val="0"/>
              </a:spcBef>
              <a:buClr>
                <a:srgbClr val="336699"/>
              </a:buClr>
              <a:buSzPct val="100000"/>
              <a:buChar char="○"/>
            </a:pPr>
            <a:r>
              <a:rPr lang="en-US" sz="4100">
                <a:solidFill>
                  <a:srgbClr val="336699"/>
                </a:solidFill>
              </a:rPr>
              <a:t>Users send requests from Client </a:t>
            </a:r>
          </a:p>
          <a:p>
            <a:pPr marL="914400" lvl="0" indent="0" rtl="0">
              <a:spcBef>
                <a:spcPts val="0"/>
              </a:spcBef>
              <a:buNone/>
            </a:pPr>
            <a:r>
              <a:rPr lang="en-US" sz="4100">
                <a:solidFill>
                  <a:srgbClr val="336699"/>
                </a:solidFill>
              </a:rPr>
              <a:t>to Server to utilize services such </a:t>
            </a:r>
          </a:p>
          <a:p>
            <a:pPr marL="914400" lvl="0" indent="0" rtl="0">
              <a:spcBef>
                <a:spcPts val="0"/>
              </a:spcBef>
              <a:buNone/>
            </a:pPr>
            <a:r>
              <a:rPr lang="en-US" sz="4100">
                <a:solidFill>
                  <a:srgbClr val="336699"/>
                </a:solidFill>
              </a:rPr>
              <a:t>as save/load changes and </a:t>
            </a:r>
          </a:p>
          <a:p>
            <a:pPr marL="914400" lvl="0" indent="0" rtl="0">
              <a:spcBef>
                <a:spcPts val="0"/>
              </a:spcBef>
              <a:buNone/>
            </a:pPr>
            <a:r>
              <a:rPr lang="en-US" sz="4100">
                <a:solidFill>
                  <a:srgbClr val="336699"/>
                </a:solidFill>
              </a:rPr>
              <a:t>calculate transaction.</a:t>
            </a:r>
          </a:p>
          <a:p>
            <a:pPr marL="914400" lvl="1" indent="-488950" rtl="0">
              <a:spcBef>
                <a:spcPts val="0"/>
              </a:spcBef>
              <a:buClr>
                <a:srgbClr val="336699"/>
              </a:buClr>
              <a:buSzPct val="100000"/>
              <a:buChar char="○"/>
            </a:pPr>
            <a:r>
              <a:rPr lang="en-US" sz="4100">
                <a:solidFill>
                  <a:srgbClr val="336699"/>
                </a:solidFill>
              </a:rPr>
              <a:t>Client and Server communicate</a:t>
            </a:r>
          </a:p>
          <a:p>
            <a:pPr marL="914400" lvl="0" indent="0" rtl="0">
              <a:spcBef>
                <a:spcPts val="0"/>
              </a:spcBef>
              <a:buNone/>
            </a:pPr>
            <a:r>
              <a:rPr lang="en-US" sz="4100">
                <a:solidFill>
                  <a:srgbClr val="336699"/>
                </a:solidFill>
              </a:rPr>
              <a:t>through socket messages </a:t>
            </a:r>
          </a:p>
          <a:p>
            <a:pPr marL="914400" lvl="0" indent="0" rtl="0">
              <a:spcBef>
                <a:spcPts val="0"/>
              </a:spcBef>
              <a:buNone/>
            </a:pPr>
            <a:r>
              <a:rPr lang="en-US" sz="4100">
                <a:solidFill>
                  <a:srgbClr val="336699"/>
                </a:solidFill>
              </a:rPr>
              <a:t>handled by Socket.io.</a:t>
            </a:r>
          </a:p>
        </p:txBody>
      </p:sp>
      <p:grpSp>
        <p:nvGrpSpPr>
          <p:cNvPr id="101" name="Shape 101"/>
          <p:cNvGrpSpPr/>
          <p:nvPr/>
        </p:nvGrpSpPr>
        <p:grpSpPr>
          <a:xfrm>
            <a:off x="18973773" y="15168539"/>
            <a:ext cx="12308242" cy="11585147"/>
            <a:chOff x="17527083" y="13670551"/>
            <a:chExt cx="13755300" cy="9669600"/>
          </a:xfrm>
        </p:grpSpPr>
        <p:sp>
          <p:nvSpPr>
            <p:cNvPr id="102" name="Shape 102"/>
            <p:cNvSpPr txBox="1"/>
            <p:nvPr/>
          </p:nvSpPr>
          <p:spPr>
            <a:xfrm>
              <a:off x="17527083" y="13670551"/>
              <a:ext cx="13755300" cy="9669600"/>
            </a:xfrm>
            <a:prstGeom prst="rect">
              <a:avLst/>
            </a:prstGeom>
            <a:solidFill>
              <a:schemeClr val="lt1"/>
            </a:solidFill>
            <a:ln w="12700" cap="flat" cmpd="sng">
              <a:solidFill>
                <a:srgbClr val="0033CC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98650" tIns="49325" rIns="98650" bIns="493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336699"/>
                </a:buClr>
                <a:buSzPct val="25000"/>
                <a:buFont typeface="Arial"/>
                <a:buNone/>
              </a:pPr>
              <a:r>
                <a:rPr lang="en-US" sz="4100" b="1" i="0" u="none" strike="noStrike" cap="none">
                  <a:solidFill>
                    <a:srgbClr val="336699"/>
                  </a:solidFill>
                  <a:latin typeface="Arial"/>
                  <a:ea typeface="Arial"/>
                  <a:cs typeface="Arial"/>
                  <a:sym typeface="Arial"/>
                </a:rPr>
                <a:t>Object Design</a:t>
              </a:r>
            </a:p>
            <a:p>
              <a:pPr marL="457200" marR="0" lvl="0" indent="-488950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336699"/>
                </a:buClr>
                <a:buSzPct val="100000"/>
                <a:buChar char="●"/>
              </a:pPr>
              <a:r>
                <a:rPr lang="en-US" sz="4100">
                  <a:solidFill>
                    <a:srgbClr val="336699"/>
                  </a:solidFill>
                </a:rPr>
                <a:t>Front Controller</a:t>
              </a:r>
            </a:p>
            <a:p>
              <a:pPr marL="457200" marR="0" lvl="0" indent="0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100">
                  <a:solidFill>
                    <a:srgbClr val="336699"/>
                  </a:solidFill>
                </a:rPr>
                <a:t>All front requests are sent through Socket and handled by Route (Figure 2).</a:t>
              </a:r>
            </a:p>
          </p:txBody>
        </p:sp>
        <p:sp>
          <p:nvSpPr>
            <p:cNvPr id="103" name="Shape 103"/>
            <p:cNvSpPr/>
            <p:nvPr/>
          </p:nvSpPr>
          <p:spPr>
            <a:xfrm>
              <a:off x="18042488" y="15988463"/>
              <a:ext cx="12769500" cy="6813900"/>
            </a:xfrm>
            <a:prstGeom prst="rect">
              <a:avLst/>
            </a:prstGeom>
            <a:solidFill>
              <a:srgbClr val="D0E0E3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pic>
        <p:nvPicPr>
          <p:cNvPr id="104" name="Shape 104" descr="GoDutch screenshot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261625" y="32549900"/>
            <a:ext cx="12001607" cy="7173924"/>
          </a:xfrm>
          <a:prstGeom prst="rect">
            <a:avLst/>
          </a:prstGeom>
          <a:noFill/>
          <a:ln>
            <a:noFill/>
          </a:ln>
        </p:spPr>
      </p:pic>
      <p:sp>
        <p:nvSpPr>
          <p:cNvPr id="105" name="Shape 105"/>
          <p:cNvSpPr txBox="1"/>
          <p:nvPr/>
        </p:nvSpPr>
        <p:spPr>
          <a:xfrm>
            <a:off x="10613750" y="25291650"/>
            <a:ext cx="5997900" cy="4941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US"/>
              <a:t>Figure 1. GoDutch leverages both MVVM and C/S architectural patterns.</a:t>
            </a:r>
          </a:p>
        </p:txBody>
      </p:sp>
      <p:pic>
        <p:nvPicPr>
          <p:cNvPr id="106" name="Shape 106" descr="System Design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229019" y="17153995"/>
            <a:ext cx="6767374" cy="811861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" name="Shape 107" descr="Object Design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9467487" y="18045862"/>
            <a:ext cx="11320846" cy="8118599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Shape 108"/>
          <p:cNvSpPr txBox="1"/>
          <p:nvPr/>
        </p:nvSpPr>
        <p:spPr>
          <a:xfrm>
            <a:off x="22818350" y="26179681"/>
            <a:ext cx="4619100" cy="4242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US"/>
              <a:t>Figure 2. GoDutch uses front controller design patterns.</a:t>
            </a:r>
          </a:p>
        </p:txBody>
      </p:sp>
      <p:sp>
        <p:nvSpPr>
          <p:cNvPr id="109" name="Shape 109"/>
          <p:cNvSpPr txBox="1"/>
          <p:nvPr/>
        </p:nvSpPr>
        <p:spPr>
          <a:xfrm>
            <a:off x="6789725" y="39800015"/>
            <a:ext cx="2945400" cy="4242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US"/>
              <a:t>Figure 3. GoDutch User Interface.</a:t>
            </a:r>
          </a:p>
        </p:txBody>
      </p:sp>
      <p:pic>
        <p:nvPicPr>
          <p:cNvPr id="110" name="Shape 110" descr="Flow Graph.png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6996400" y="32549900"/>
            <a:ext cx="13581999" cy="7173922"/>
          </a:xfrm>
          <a:prstGeom prst="rect">
            <a:avLst/>
          </a:prstGeom>
          <a:noFill/>
          <a:ln>
            <a:noFill/>
          </a:ln>
        </p:spPr>
      </p:pic>
      <p:sp>
        <p:nvSpPr>
          <p:cNvPr id="111" name="Shape 111"/>
          <p:cNvSpPr txBox="1"/>
          <p:nvPr/>
        </p:nvSpPr>
        <p:spPr>
          <a:xfrm>
            <a:off x="21937450" y="39800025"/>
            <a:ext cx="3699900" cy="4242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US"/>
              <a:t>Figure 4. Min-Cost-Max-Flow Graph Model.</a:t>
            </a:r>
          </a:p>
        </p:txBody>
      </p:sp>
    </p:spTree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434</Words>
  <Application>Microsoft Office PowerPoint</Application>
  <PresentationFormat>Custom</PresentationFormat>
  <Paragraphs>55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Times New Roman</vt:lpstr>
      <vt:lpstr>Diseño predeterminado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Zhenglin Pan</cp:lastModifiedBy>
  <cp:revision>2</cp:revision>
  <dcterms:modified xsi:type="dcterms:W3CDTF">2017-04-17T18:46:17Z</dcterms:modified>
</cp:coreProperties>
</file>