
<file path=[Content_Types].xml><?xml version="1.0" encoding="utf-8"?>
<Types xmlns="http://schemas.openxmlformats.org/package/2006/content-types">
  <Default Extension="png" ContentType="image/png"/>
  <Default Extension="png&amp;ehk=pVNoIFsVEpPESKlcEexm8w&amp;r=0&amp;pid=OfficeInsert" ContentType="image/png"/>
  <Default Extension="png&amp;ehk=yYD4xdg3y5" ContentType="image/png"/>
  <Default Extension="png&amp;ehk=6KOvavIP5SPRtYN5sSpoBA&amp;r=0&amp;pid=OfficeInsert" ContentType="image/png"/>
  <Default Extension="jpeg" ContentType="image/jpeg"/>
  <Default Extension="rels" ContentType="application/vnd.openxmlformats-package.relationships+xml"/>
  <Default Extension="xml" ContentType="application/xml"/>
  <Default Extension="gif&amp;ehk=WkZ8Fi2nrbB0PNIoF6nfRw&amp;r=0&amp;pid=OfficeInsert" ContentType="image/gif"/>
  <Default Extension="wdp" ContentType="image/vnd.ms-photo"/>
  <Default Extension="png&amp;ehk=VdNHIiME9PlxHl3E6E07yw&amp;r=0&amp;pid=OfficeInsert" ContentType="image/png"/>
  <Default Extension="png&amp;ehk=yrlfOumT7vtIIo2MvhYR7Q&amp;r=0&amp;pid=OfficeInsert" ContentType="image/png"/>
  <Default Extension="png&amp;ehk=1QrzW11qhtOZhegCXNiSog&amp;r=0&amp;pid=OfficeInsert" ContentType="image/png"/>
  <Default Extension="png&amp;ehk=GmiaSqp7SIVigdtZmuudkA&amp;r=0&amp;pid=OfficeInsert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8C2C"/>
    <a:srgbClr val="E6D5B5"/>
    <a:srgbClr val="203864"/>
    <a:srgbClr val="E8EBF0"/>
    <a:srgbClr val="F3F3F3"/>
    <a:srgbClr val="2E353B"/>
    <a:srgbClr val="F7F7F7"/>
    <a:srgbClr val="FFFFFF"/>
    <a:srgbClr val="121212"/>
    <a:srgbClr val="091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375" autoAdjust="0"/>
    <p:restoredTop sz="94660"/>
  </p:normalViewPr>
  <p:slideViewPr>
    <p:cSldViewPr snapToGrid="0">
      <p:cViewPr varScale="1">
        <p:scale>
          <a:sx n="31" d="100"/>
          <a:sy n="31" d="100"/>
        </p:scale>
        <p:origin x="204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7183123"/>
            <a:ext cx="27980640" cy="1528064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23053043"/>
            <a:ext cx="24688800" cy="10596877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EA4BF-8CDD-4C59-AD09-7C24F6E1A33C}" type="datetimeFigureOut">
              <a:rPr lang="en-US" smtClean="0"/>
              <a:t>4/12/2017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B3526-29D8-4358-A85E-6EF91902D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02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EA4BF-8CDD-4C59-AD09-7C24F6E1A33C}" type="datetimeFigureOut">
              <a:rPr lang="en-US" smtClean="0"/>
              <a:t>4/12/2017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B3526-29D8-4358-A85E-6EF91902D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331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2336800"/>
            <a:ext cx="7098030" cy="37195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2336800"/>
            <a:ext cx="20882610" cy="3719576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EA4BF-8CDD-4C59-AD09-7C24F6E1A33C}" type="datetimeFigureOut">
              <a:rPr lang="en-US" smtClean="0"/>
              <a:t>4/12/2017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B3526-29D8-4358-A85E-6EF91902D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66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EA4BF-8CDD-4C59-AD09-7C24F6E1A33C}" type="datetimeFigureOut">
              <a:rPr lang="en-US" smtClean="0"/>
              <a:t>4/12/2017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B3526-29D8-4358-A85E-6EF91902D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29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10942333"/>
            <a:ext cx="28392120" cy="18257517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29372573"/>
            <a:ext cx="28392120" cy="9601197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/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EA4BF-8CDD-4C59-AD09-7C24F6E1A33C}" type="datetimeFigureOut">
              <a:rPr lang="en-US" smtClean="0"/>
              <a:t>4/12/2017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B3526-29D8-4358-A85E-6EF91902D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78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11684000"/>
            <a:ext cx="13990320" cy="278485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11684000"/>
            <a:ext cx="13990320" cy="278485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EA4BF-8CDD-4C59-AD09-7C24F6E1A33C}" type="datetimeFigureOut">
              <a:rPr lang="en-US" smtClean="0"/>
              <a:t>4/12/2017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B3526-29D8-4358-A85E-6EF91902D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890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336810"/>
            <a:ext cx="28392120" cy="848360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10759443"/>
            <a:ext cx="13926024" cy="5273037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6032480"/>
            <a:ext cx="13926024" cy="235813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10759443"/>
            <a:ext cx="13994608" cy="5273037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6032480"/>
            <a:ext cx="13994608" cy="235813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EA4BF-8CDD-4C59-AD09-7C24F6E1A33C}" type="datetimeFigureOut">
              <a:rPr lang="en-US" smtClean="0"/>
              <a:t>4/12/2017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B3526-29D8-4358-A85E-6EF91902D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0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EA4BF-8CDD-4C59-AD09-7C24F6E1A33C}" type="datetimeFigureOut">
              <a:rPr lang="en-US" smtClean="0"/>
              <a:t>4/12/2017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B3526-29D8-4358-A85E-6EF91902D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015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EA4BF-8CDD-4C59-AD09-7C24F6E1A33C}" type="datetimeFigureOut">
              <a:rPr lang="en-US" smtClean="0"/>
              <a:t>4/12/2017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B3526-29D8-4358-A85E-6EF91902D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290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926080"/>
            <a:ext cx="10617041" cy="1024128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6319530"/>
            <a:ext cx="16664940" cy="311912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13167360"/>
            <a:ext cx="10617041" cy="24394163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EA4BF-8CDD-4C59-AD09-7C24F6E1A33C}" type="datetimeFigureOut">
              <a:rPr lang="en-US" smtClean="0"/>
              <a:t>4/12/2017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B3526-29D8-4358-A85E-6EF91902D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41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926080"/>
            <a:ext cx="10617041" cy="1024128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6319530"/>
            <a:ext cx="16664940" cy="311912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13167360"/>
            <a:ext cx="10617041" cy="24394163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EA4BF-8CDD-4C59-AD09-7C24F6E1A33C}" type="datetimeFigureOut">
              <a:rPr lang="en-US" smtClean="0"/>
              <a:t>4/12/2017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B3526-29D8-4358-A85E-6EF91902D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2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2336810"/>
            <a:ext cx="28392120" cy="8483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11684000"/>
            <a:ext cx="28392120" cy="27848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EA4BF-8CDD-4C59-AD09-7C24F6E1A33C}" type="datetimeFigureOut">
              <a:rPr lang="en-US" smtClean="0"/>
              <a:t>4/12/2017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40680650"/>
            <a:ext cx="1110996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B3526-29D8-4358-A85E-6EF91902D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64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&amp;ehk=yYD4xdg3y5"/><Relationship Id="rId18" Type="http://schemas.openxmlformats.org/officeDocument/2006/relationships/image" Target="../media/image16.png&amp;ehk=6KOvavIP5SPRtYN5sSpoBA&amp;r=0&amp;pid=OfficeInsert"/><Relationship Id="rId26" Type="http://schemas.openxmlformats.org/officeDocument/2006/relationships/image" Target="../media/image23.png"/><Relationship Id="rId3" Type="http://schemas.openxmlformats.org/officeDocument/2006/relationships/image" Target="../media/image2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2.png"/><Relationship Id="rId2" Type="http://schemas.openxmlformats.org/officeDocument/2006/relationships/image" Target="../media/image1.png"/><Relationship Id="rId16" Type="http://schemas.openxmlformats.org/officeDocument/2006/relationships/image" Target="../media/image14.png&amp;ehk=VdNHIiME9PlxHl3E6E07yw&amp;r=0&amp;pid=OfficeInsert"/><Relationship Id="rId20" Type="http://schemas.openxmlformats.org/officeDocument/2006/relationships/image" Target="../media/image18.png&amp;ehk=1QrzW11qhtOZhegCXNiSog&amp;r=0&amp;pid=OfficeInsert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1.png"/><Relationship Id="rId5" Type="http://schemas.microsoft.com/office/2007/relationships/hdphoto" Target="../media/hdphoto1.wdp"/><Relationship Id="rId15" Type="http://schemas.openxmlformats.org/officeDocument/2006/relationships/image" Target="../media/image13.png&amp;ehk=yrlfOumT7vtIIo2MvhYR7Q&amp;r=0&amp;pid=OfficeInsert"/><Relationship Id="rId23" Type="http://schemas.openxmlformats.org/officeDocument/2006/relationships/image" Target="../media/image20.png&amp;ehk=pVNoIFsVEpPESKlcEexm8w&amp;r=0&amp;pid=OfficeInsert"/><Relationship Id="rId28" Type="http://schemas.openxmlformats.org/officeDocument/2006/relationships/image" Target="../media/image25.png"/><Relationship Id="rId10" Type="http://schemas.openxmlformats.org/officeDocument/2006/relationships/image" Target="../media/image8.png"/><Relationship Id="rId19" Type="http://schemas.openxmlformats.org/officeDocument/2006/relationships/image" Target="../media/image17.png&amp;ehk=GmiaSqp7SIVigdtZmuudkA&amp;r=0&amp;pid=OfficeInsert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microsoft.com/office/2007/relationships/hdphoto" Target="../media/hdphoto2.wdp"/><Relationship Id="rId27" Type="http://schemas.openxmlformats.org/officeDocument/2006/relationships/image" Target="../media/image24.gif&amp;ehk=WkZ8Fi2nrbB0PNIoF6nfRw&amp;r=0&amp;pid=OfficeInser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6245895"/>
            <a:ext cx="32004000" cy="3650700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9558" y="673939"/>
            <a:ext cx="4299284" cy="1828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9567" y="2095960"/>
            <a:ext cx="6791566" cy="28380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lumMod val="5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247" y="1529317"/>
            <a:ext cx="3550771" cy="3550771"/>
          </a:xfrm>
          <a:prstGeom prst="rect">
            <a:avLst/>
          </a:prstGeom>
          <a:effectLst>
            <a:outerShdw blurRad="50800" dist="50800" dir="5400000" algn="ctr" rotWithShape="0">
              <a:schemeClr val="accent1">
                <a:lumMod val="50000"/>
              </a:scheme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0533539" y="2477419"/>
            <a:ext cx="118513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>
                <a:solidFill>
                  <a:srgbClr val="091F3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Senior Project, 2017, Spring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694661" y="3564681"/>
            <a:ext cx="55290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rgbClr val="091F3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MyVIPCity 1.0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187290" y="4559610"/>
            <a:ext cx="1254381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b="1" dirty="0">
                <a:solidFill>
                  <a:srgbClr val="091F3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Student</a:t>
            </a:r>
            <a:r>
              <a:rPr lang="en-US" sz="3500" dirty="0">
                <a:solidFill>
                  <a:srgbClr val="091F3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Angel Paredes, Florida International University </a:t>
            </a:r>
          </a:p>
          <a:p>
            <a:pPr algn="ctr"/>
            <a:r>
              <a:rPr lang="en-US" sz="3500" b="1" dirty="0">
                <a:solidFill>
                  <a:srgbClr val="091F3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Mentor</a:t>
            </a:r>
            <a:r>
              <a:rPr lang="en-US" sz="3500" dirty="0">
                <a:solidFill>
                  <a:srgbClr val="091F3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Mohsen Taheri, Florida International University </a:t>
            </a:r>
          </a:p>
          <a:p>
            <a:pPr algn="ctr"/>
            <a:r>
              <a:rPr lang="en-US" sz="3500" b="1" dirty="0">
                <a:solidFill>
                  <a:srgbClr val="091F3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Instructor</a:t>
            </a:r>
            <a:r>
              <a:rPr lang="en-US" sz="3500" dirty="0">
                <a:solidFill>
                  <a:srgbClr val="091F3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Masoud Sadjadi, Florida International University </a:t>
            </a:r>
          </a:p>
          <a:p>
            <a:pPr algn="ctr"/>
            <a:endParaRPr lang="en-US" sz="3500" dirty="0">
              <a:solidFill>
                <a:srgbClr val="091F3F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43434000"/>
            <a:ext cx="32918400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747050" y="6465109"/>
            <a:ext cx="10272910" cy="9144000"/>
            <a:chOff x="795176" y="7063482"/>
            <a:chExt cx="10272910" cy="9144000"/>
          </a:xfrm>
        </p:grpSpPr>
        <p:sp>
          <p:nvSpPr>
            <p:cNvPr id="4" name="Rectangle 3"/>
            <p:cNvSpPr/>
            <p:nvPr/>
          </p:nvSpPr>
          <p:spPr>
            <a:xfrm>
              <a:off x="795176" y="7063482"/>
              <a:ext cx="10258396" cy="914400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9690" y="7063482"/>
              <a:ext cx="10258396" cy="7232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41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PROBLEM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1279133" y="6465109"/>
            <a:ext cx="10272910" cy="9144000"/>
            <a:chOff x="795176" y="7063482"/>
            <a:chExt cx="10272910" cy="9144000"/>
          </a:xfrm>
        </p:grpSpPr>
        <p:sp>
          <p:nvSpPr>
            <p:cNvPr id="30" name="Rectangle 29"/>
            <p:cNvSpPr/>
            <p:nvPr/>
          </p:nvSpPr>
          <p:spPr>
            <a:xfrm>
              <a:off x="795176" y="7063482"/>
              <a:ext cx="10258396" cy="914400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9690" y="7063482"/>
              <a:ext cx="10258396" cy="7232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41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SOLUTION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1811216" y="6498756"/>
            <a:ext cx="10272910" cy="9144000"/>
            <a:chOff x="795176" y="7063482"/>
            <a:chExt cx="10272910" cy="9144000"/>
          </a:xfrm>
        </p:grpSpPr>
        <p:sp>
          <p:nvSpPr>
            <p:cNvPr id="33" name="Rectangle 32"/>
            <p:cNvSpPr/>
            <p:nvPr/>
          </p:nvSpPr>
          <p:spPr>
            <a:xfrm>
              <a:off x="795176" y="7063482"/>
              <a:ext cx="10258396" cy="914400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9690" y="7063482"/>
              <a:ext cx="10258396" cy="7232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41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REQUIREMENTS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61564" y="15996808"/>
            <a:ext cx="31394181" cy="11265564"/>
            <a:chOff x="795176" y="7063482"/>
            <a:chExt cx="10259895" cy="11265564"/>
          </a:xfrm>
        </p:grpSpPr>
        <p:sp>
          <p:nvSpPr>
            <p:cNvPr id="36" name="Rectangle 35"/>
            <p:cNvSpPr/>
            <p:nvPr/>
          </p:nvSpPr>
          <p:spPr>
            <a:xfrm>
              <a:off x="795176" y="7063482"/>
              <a:ext cx="10258396" cy="11265564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96675" y="7063482"/>
              <a:ext cx="10258396" cy="7232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41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SCREENSHOTS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059329" y="7348901"/>
            <a:ext cx="9730090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South Florida, being one of the most popular tourist destinations, does not have a centralized place where users can find information about high end restaurants and nightclubs. There are many visitors willing to pay a higher price to have a VIP experience in these places. Many times, these visitors want to use a VIP host, but they want to know more about the hosts before requesting their service.</a:t>
            </a:r>
          </a:p>
          <a:p>
            <a:endParaRPr lang="en-US" sz="4000" dirty="0">
              <a:solidFill>
                <a:srgbClr val="2E353B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en-US" sz="4000" dirty="0">
              <a:solidFill>
                <a:srgbClr val="2E353B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593216" y="7348901"/>
            <a:ext cx="9868923" cy="871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MyVIPCity 1.0 is a portal (Single Page Application) that keeps a list of high end restaurants/clubs with the corresponding VIP Hosts.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Social oriented</a:t>
            </a: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each business and VIP Host have a profile page with basic information plus a social feed section to post </a:t>
            </a:r>
            <a:r>
              <a:rPr lang="en-US" sz="4000" b="1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comments, pictures and videos</a:t>
            </a: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Rating system for VIP Hosts.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Easy searching functionality.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Results sorted by distance to user’s geographical location.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2E353B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2E353B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005" y="16966836"/>
            <a:ext cx="7054641" cy="100584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6421" y="16966836"/>
            <a:ext cx="7054643" cy="100584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968313" y="16966836"/>
            <a:ext cx="4057684" cy="100584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381009" y="16966836"/>
            <a:ext cx="6733556" cy="100584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69577" y="16966836"/>
            <a:ext cx="4384577" cy="100584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grpSp>
        <p:nvGrpSpPr>
          <p:cNvPr id="69" name="Group 68"/>
          <p:cNvGrpSpPr/>
          <p:nvPr/>
        </p:nvGrpSpPr>
        <p:grpSpPr>
          <a:xfrm>
            <a:off x="795176" y="27650071"/>
            <a:ext cx="9661505" cy="7791324"/>
            <a:chOff x="795176" y="7063483"/>
            <a:chExt cx="9178659" cy="8353384"/>
          </a:xfrm>
        </p:grpSpPr>
        <p:sp>
          <p:nvSpPr>
            <p:cNvPr id="70" name="Rectangle 69"/>
            <p:cNvSpPr/>
            <p:nvPr/>
          </p:nvSpPr>
          <p:spPr>
            <a:xfrm>
              <a:off x="795176" y="7063483"/>
              <a:ext cx="9164870" cy="8353384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808965" y="7068516"/>
              <a:ext cx="9164870" cy="77545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41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SYSTEM DESIGN - ARCHITECTURE</a:t>
              </a:r>
            </a:p>
          </p:txBody>
        </p:sp>
      </p:grpSp>
      <p:pic>
        <p:nvPicPr>
          <p:cNvPr id="108" name="Picture 10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35529" y="28566611"/>
            <a:ext cx="9057382" cy="6881834"/>
          </a:xfrm>
          <a:prstGeom prst="rect">
            <a:avLst/>
          </a:prstGeom>
        </p:spPr>
      </p:pic>
      <p:grpSp>
        <p:nvGrpSpPr>
          <p:cNvPr id="110" name="Group 109"/>
          <p:cNvGrpSpPr/>
          <p:nvPr/>
        </p:nvGrpSpPr>
        <p:grpSpPr>
          <a:xfrm>
            <a:off x="10665250" y="27657409"/>
            <a:ext cx="10287893" cy="7791325"/>
            <a:chOff x="795176" y="7063482"/>
            <a:chExt cx="10287893" cy="7791325"/>
          </a:xfrm>
        </p:grpSpPr>
        <p:sp>
          <p:nvSpPr>
            <p:cNvPr id="111" name="Rectangle 110"/>
            <p:cNvSpPr/>
            <p:nvPr/>
          </p:nvSpPr>
          <p:spPr>
            <a:xfrm>
              <a:off x="795176" y="7063482"/>
              <a:ext cx="10258396" cy="7791325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824673" y="7063482"/>
              <a:ext cx="10258396" cy="7232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41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OBJECT DESIGN</a:t>
              </a:r>
            </a:p>
          </p:txBody>
        </p:sp>
      </p:grpSp>
      <p:pic>
        <p:nvPicPr>
          <p:cNvPr id="113" name="Picture 1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868286" y="29344211"/>
            <a:ext cx="9966960" cy="4732717"/>
          </a:xfrm>
          <a:prstGeom prst="rect">
            <a:avLst/>
          </a:prstGeom>
        </p:spPr>
      </p:pic>
      <p:grpSp>
        <p:nvGrpSpPr>
          <p:cNvPr id="116" name="Group 115"/>
          <p:cNvGrpSpPr/>
          <p:nvPr/>
        </p:nvGrpSpPr>
        <p:grpSpPr>
          <a:xfrm>
            <a:off x="21183304" y="27633076"/>
            <a:ext cx="10954512" cy="7815658"/>
            <a:chOff x="795176" y="7063482"/>
            <a:chExt cx="10954512" cy="7815658"/>
          </a:xfrm>
        </p:grpSpPr>
        <p:sp>
          <p:nvSpPr>
            <p:cNvPr id="117" name="Rectangle 116"/>
            <p:cNvSpPr/>
            <p:nvPr/>
          </p:nvSpPr>
          <p:spPr>
            <a:xfrm>
              <a:off x="795176" y="7063482"/>
              <a:ext cx="10953340" cy="781565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795176" y="7085617"/>
              <a:ext cx="10954512" cy="7232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41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IMPLEMENTATION</a:t>
              </a: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1256456" y="30018018"/>
            <a:ext cx="10803384" cy="4854380"/>
            <a:chOff x="156955" y="1717698"/>
            <a:chExt cx="8387216" cy="3768702"/>
          </a:xfrm>
        </p:grpSpPr>
        <p:pic>
          <p:nvPicPr>
            <p:cNvPr id="120" name="Picture 119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955" y="2287637"/>
              <a:ext cx="1905266" cy="466790"/>
            </a:xfrm>
            <a:prstGeom prst="rect">
              <a:avLst/>
            </a:prstGeom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748"/>
            <a:stretch/>
          </p:blipFill>
          <p:spPr>
            <a:xfrm>
              <a:off x="2155125" y="2142294"/>
              <a:ext cx="1102142" cy="842121"/>
            </a:xfrm>
            <a:prstGeom prst="rect">
              <a:avLst/>
            </a:prstGeom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6981" y="2252333"/>
              <a:ext cx="1371600" cy="554922"/>
            </a:xfrm>
            <a:prstGeom prst="rect">
              <a:avLst/>
            </a:prstGeom>
          </p:spPr>
        </p:pic>
        <p:pic>
          <p:nvPicPr>
            <p:cNvPr id="123" name="Picture 12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7983" y="2067802"/>
              <a:ext cx="1352171" cy="923984"/>
            </a:xfrm>
            <a:prstGeom prst="rect">
              <a:avLst/>
            </a:prstGeom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9204" y="2151573"/>
              <a:ext cx="928313" cy="813202"/>
            </a:xfrm>
            <a:prstGeom prst="rect">
              <a:avLst/>
            </a:prstGeom>
          </p:spPr>
        </p:pic>
        <p:pic>
          <p:nvPicPr>
            <p:cNvPr id="125" name="Picture 124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0870" y="1717698"/>
              <a:ext cx="706235" cy="1390400"/>
            </a:xfrm>
            <a:prstGeom prst="rect">
              <a:avLst/>
            </a:prstGeom>
          </p:spPr>
        </p:pic>
        <p:pic>
          <p:nvPicPr>
            <p:cNvPr id="126" name="Picture 125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302" y="3379606"/>
              <a:ext cx="2095500" cy="590550"/>
            </a:xfrm>
            <a:prstGeom prst="rect">
              <a:avLst/>
            </a:prstGeom>
          </p:spPr>
        </p:pic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3176" y="2972558"/>
              <a:ext cx="1238250" cy="1314450"/>
            </a:xfrm>
            <a:prstGeom prst="rect">
              <a:avLst/>
            </a:prstGeom>
          </p:spPr>
        </p:pic>
        <p:pic>
          <p:nvPicPr>
            <p:cNvPr id="128" name="Picture 127"/>
            <p:cNvPicPr>
              <a:picLocks noChangeAspect="1"/>
            </p:cNvPicPr>
            <p:nvPr/>
          </p:nvPicPr>
          <p:blipFill>
            <a:blip r:embed="rId21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rightnessContrast brigh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387" y="3469041"/>
              <a:ext cx="3201968" cy="321483"/>
            </a:xfrm>
            <a:prstGeom prst="rect">
              <a:avLst/>
            </a:prstGeom>
          </p:spPr>
        </p:pic>
        <p:pic>
          <p:nvPicPr>
            <p:cNvPr id="129" name="Picture 128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9322" y="3211812"/>
              <a:ext cx="1234849" cy="926137"/>
            </a:xfrm>
            <a:prstGeom prst="rect">
              <a:avLst/>
            </a:prstGeom>
          </p:spPr>
        </p:pic>
        <p:pic>
          <p:nvPicPr>
            <p:cNvPr id="130" name="Picture 129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955" y="4595334"/>
              <a:ext cx="2809317" cy="577201"/>
            </a:xfrm>
            <a:prstGeom prst="rect">
              <a:avLst/>
            </a:prstGeom>
          </p:spPr>
        </p:pic>
        <p:pic>
          <p:nvPicPr>
            <p:cNvPr id="131" name="Picture 130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4611826"/>
              <a:ext cx="2480543" cy="544216"/>
            </a:xfrm>
            <a:prstGeom prst="rect">
              <a:avLst/>
            </a:prstGeom>
          </p:spPr>
        </p:pic>
        <p:pic>
          <p:nvPicPr>
            <p:cNvPr id="132" name="Picture 131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1693" y="4013086"/>
              <a:ext cx="1475021" cy="1197480"/>
            </a:xfrm>
            <a:prstGeom prst="rect">
              <a:avLst/>
            </a:prstGeom>
          </p:spPr>
        </p:pic>
        <p:pic>
          <p:nvPicPr>
            <p:cNvPr id="133" name="Picture 132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2757" y="4384986"/>
              <a:ext cx="1101414" cy="1101414"/>
            </a:xfrm>
            <a:prstGeom prst="rect">
              <a:avLst/>
            </a:prstGeom>
          </p:spPr>
        </p:pic>
      </p:grpSp>
      <p:sp>
        <p:nvSpPr>
          <p:cNvPr id="134" name="TextBox 133"/>
          <p:cNvSpPr txBox="1"/>
          <p:nvPr/>
        </p:nvSpPr>
        <p:spPr>
          <a:xfrm>
            <a:off x="21712867" y="28597764"/>
            <a:ext cx="9730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Programming Languages:</a:t>
            </a: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JavaScript, C#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21794929" y="29411496"/>
            <a:ext cx="9730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Frameworks, Technologies and Services</a:t>
            </a:r>
            <a:endParaRPr lang="en-US" sz="4000" dirty="0">
              <a:solidFill>
                <a:srgbClr val="2E353B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22096625" y="7348901"/>
            <a:ext cx="9730090" cy="871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Users must be able to login with a created account, or with either Facebook or Gmail.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Admins can create/edit restaurants (add basic info i.e. address, name, etc.)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Admins can invite new VIP hosts for a specific restaurant/club.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VIP Hosts can accept invitations to join a restaurant/club.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VIP Hosts can have many profiles.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VIP Hosts and admins can posts comments, pictures and videos.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Users can add a review for VIP Hosts.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2E353B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171" name="Group 170"/>
          <p:cNvGrpSpPr/>
          <p:nvPr/>
        </p:nvGrpSpPr>
        <p:grpSpPr>
          <a:xfrm>
            <a:off x="847064" y="35829095"/>
            <a:ext cx="9646991" cy="6608927"/>
            <a:chOff x="795176" y="7037394"/>
            <a:chExt cx="9164870" cy="682892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2" name="Rectangle 171"/>
            <p:cNvSpPr/>
            <p:nvPr/>
          </p:nvSpPr>
          <p:spPr>
            <a:xfrm>
              <a:off x="795176" y="7063481"/>
              <a:ext cx="9164870" cy="6802836"/>
            </a:xfrm>
            <a:prstGeom prst="rect">
              <a:avLst/>
            </a:prstGeom>
            <a:solidFill>
              <a:srgbClr val="E8EBF0"/>
            </a:solidFill>
            <a:ln>
              <a:solidFill>
                <a:schemeClr val="bg2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795176" y="7037394"/>
              <a:ext cx="9164870" cy="77545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41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SYSTEM DESIGN - DEPLOYMENT</a:t>
              </a:r>
            </a:p>
          </p:txBody>
        </p:sp>
      </p:grpSp>
      <p:pic>
        <p:nvPicPr>
          <p:cNvPr id="180" name="Picture 17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94" y="37176026"/>
            <a:ext cx="9415683" cy="4411657"/>
          </a:xfrm>
          <a:prstGeom prst="rect">
            <a:avLst/>
          </a:prstGeom>
        </p:spPr>
      </p:pic>
      <p:grpSp>
        <p:nvGrpSpPr>
          <p:cNvPr id="187" name="Group 186"/>
          <p:cNvGrpSpPr/>
          <p:nvPr/>
        </p:nvGrpSpPr>
        <p:grpSpPr>
          <a:xfrm>
            <a:off x="10709482" y="35829095"/>
            <a:ext cx="10258396" cy="6583680"/>
            <a:chOff x="795176" y="7063481"/>
            <a:chExt cx="10258396" cy="6583680"/>
          </a:xfrm>
        </p:grpSpPr>
        <p:sp>
          <p:nvSpPr>
            <p:cNvPr id="188" name="Rectangle 187"/>
            <p:cNvSpPr/>
            <p:nvPr/>
          </p:nvSpPr>
          <p:spPr>
            <a:xfrm>
              <a:off x="795176" y="7063481"/>
              <a:ext cx="10258396" cy="658368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795176" y="7063482"/>
              <a:ext cx="10258396" cy="7232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41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VERIFICATION</a:t>
              </a:r>
            </a:p>
          </p:txBody>
        </p:sp>
      </p:grpSp>
      <p:sp>
        <p:nvSpPr>
          <p:cNvPr id="190" name="TextBox 189"/>
          <p:cNvSpPr txBox="1"/>
          <p:nvPr/>
        </p:nvSpPr>
        <p:spPr>
          <a:xfrm>
            <a:off x="10835790" y="36669848"/>
            <a:ext cx="10087856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3500" b="1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Purpose</a:t>
            </a:r>
            <a:r>
              <a:rPr lang="en-US" sz="35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Add a review to a VIP Host.</a:t>
            </a:r>
          </a:p>
          <a:p>
            <a:pPr>
              <a:spcBef>
                <a:spcPts val="600"/>
              </a:spcBef>
            </a:pPr>
            <a:r>
              <a:rPr lang="en-US" sz="3500" b="1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Preconditions</a:t>
            </a:r>
            <a:r>
              <a:rPr lang="en-US" sz="35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User is logged in, VIP Host profile opened and REVIEWS tab selected. Current Avg. Rating = 4, #Reviews = 1</a:t>
            </a:r>
          </a:p>
          <a:p>
            <a:pPr>
              <a:spcBef>
                <a:spcPts val="600"/>
              </a:spcBef>
            </a:pPr>
            <a:r>
              <a:rPr lang="en-US" sz="3500" b="1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Inputs: </a:t>
            </a:r>
            <a:r>
              <a:rPr lang="en-US" sz="35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New review with 5 stars</a:t>
            </a:r>
          </a:p>
          <a:p>
            <a:pPr>
              <a:spcBef>
                <a:spcPts val="600"/>
              </a:spcBef>
            </a:pPr>
            <a:r>
              <a:rPr lang="en-US" sz="3500" b="1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Expected Result: </a:t>
            </a:r>
            <a:r>
              <a:rPr lang="en-US" sz="35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New Avg. Rating = 4.5, #Reviews increased by one.</a:t>
            </a:r>
          </a:p>
          <a:p>
            <a:pPr>
              <a:spcBef>
                <a:spcPts val="600"/>
              </a:spcBef>
            </a:pPr>
            <a:r>
              <a:rPr lang="en-US" sz="3500" b="1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Actual Result: </a:t>
            </a:r>
            <a:r>
              <a:rPr lang="en-US" sz="35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Avg. Rating = 4.5, #Reviews = 2</a:t>
            </a:r>
          </a:p>
          <a:p>
            <a:pPr>
              <a:spcBef>
                <a:spcPts val="600"/>
              </a:spcBef>
            </a:pPr>
            <a:r>
              <a:rPr lang="en-US" sz="3500" b="1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Test Result: </a:t>
            </a:r>
            <a:r>
              <a:rPr lang="en-US" sz="35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Pass</a:t>
            </a:r>
            <a:endParaRPr lang="en-US" sz="3500" b="1" dirty="0">
              <a:solidFill>
                <a:srgbClr val="2E353B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en-US" sz="3500" dirty="0">
              <a:solidFill>
                <a:srgbClr val="2E353B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191" name="Group 190"/>
          <p:cNvGrpSpPr/>
          <p:nvPr/>
        </p:nvGrpSpPr>
        <p:grpSpPr>
          <a:xfrm>
            <a:off x="21183304" y="35829095"/>
            <a:ext cx="11001466" cy="6583680"/>
            <a:chOff x="795176" y="7063482"/>
            <a:chExt cx="11001466" cy="6583680"/>
          </a:xfrm>
        </p:grpSpPr>
        <p:sp>
          <p:nvSpPr>
            <p:cNvPr id="192" name="Rectangle 191"/>
            <p:cNvSpPr/>
            <p:nvPr/>
          </p:nvSpPr>
          <p:spPr>
            <a:xfrm>
              <a:off x="795176" y="7063482"/>
              <a:ext cx="10953340" cy="658368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795176" y="7085617"/>
              <a:ext cx="11001466" cy="7232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41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SUMMARY</a:t>
              </a:r>
            </a:p>
          </p:txBody>
        </p:sp>
      </p:grpSp>
      <p:sp>
        <p:nvSpPr>
          <p:cNvPr id="194" name="TextBox 193"/>
          <p:cNvSpPr txBox="1"/>
          <p:nvPr/>
        </p:nvSpPr>
        <p:spPr>
          <a:xfrm>
            <a:off x="21365826" y="36669848"/>
            <a:ext cx="108189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8613" indent="-328613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MyVIPCity 1.0 keeps a portfolio of high end restaurants and VIP hosts, each having its own profile page.</a:t>
            </a:r>
          </a:p>
          <a:p>
            <a:pPr marL="328613" indent="-328613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The first version is a Single Page Application.</a:t>
            </a:r>
          </a:p>
          <a:p>
            <a:pPr marL="328613" indent="-328613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It offers an easy to consume REST API; therefore, future implementation of a phone app only needs to focus on UI.</a:t>
            </a:r>
          </a:p>
          <a:p>
            <a:pPr marL="328613" indent="-328613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Potential to add more </a:t>
            </a:r>
            <a:r>
              <a:rPr lang="en-US" sz="4000" i="1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amazing </a:t>
            </a:r>
            <a:r>
              <a:rPr lang="en-US" sz="4000" dirty="0">
                <a:solidFill>
                  <a:srgbClr val="2E35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features.</a:t>
            </a:r>
          </a:p>
        </p:txBody>
      </p:sp>
      <p:sp>
        <p:nvSpPr>
          <p:cNvPr id="196" name="TextBox 195"/>
          <p:cNvSpPr txBox="1"/>
          <p:nvPr/>
        </p:nvSpPr>
        <p:spPr>
          <a:xfrm>
            <a:off x="2296521" y="26724880"/>
            <a:ext cx="4759608" cy="4114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tIns="0" bIns="0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Home Page: Search functionality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10712335" y="26724880"/>
            <a:ext cx="2802814" cy="4114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tIns="0" bIns="0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Restaurant Profile</a:t>
            </a:r>
          </a:p>
        </p:txBody>
      </p:sp>
      <p:sp>
        <p:nvSpPr>
          <p:cNvPr id="199" name="TextBox 198"/>
          <p:cNvSpPr txBox="1"/>
          <p:nvPr/>
        </p:nvSpPr>
        <p:spPr>
          <a:xfrm>
            <a:off x="16764147" y="26724880"/>
            <a:ext cx="2466016" cy="4114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tIns="0" bIns="0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VIP Host Profile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22006828" y="26724880"/>
            <a:ext cx="3481919" cy="4114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tIns="0" bIns="0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Restaurant Profile - Edit</a:t>
            </a:r>
          </a:p>
        </p:txBody>
      </p:sp>
      <p:sp>
        <p:nvSpPr>
          <p:cNvPr id="201" name="TextBox 200"/>
          <p:cNvSpPr txBox="1"/>
          <p:nvPr/>
        </p:nvSpPr>
        <p:spPr>
          <a:xfrm>
            <a:off x="28050864" y="26724880"/>
            <a:ext cx="3222002" cy="4114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tIns="0" bIns="0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VIP Host Profile - Edit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1450428" y="42951481"/>
            <a:ext cx="29486919" cy="838914"/>
          </a:xfrm>
          <a:prstGeom prst="round2SameRect">
            <a:avLst/>
          </a:prstGeom>
          <a:solidFill>
            <a:srgbClr val="20386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tIns="0" bIns="0" rtlCol="0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The material presented in this poster is based upon the work supported by my mentor Mohsen Taheri. I am thankful to the help that I received from the Product Owners of this project: Ali </a:t>
            </a:r>
            <a:r>
              <a:rPr lang="en-US" sz="25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Aliabadi</a:t>
            </a:r>
            <a:r>
              <a:rPr lang="en-US" sz="2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25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Arash</a:t>
            </a:r>
            <a:r>
              <a:rPr lang="en-US" sz="2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Shivazad</a:t>
            </a:r>
            <a:r>
              <a:rPr lang="en-US" sz="2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and Hamid-</a:t>
            </a:r>
            <a:r>
              <a:rPr lang="en-US" sz="25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reza</a:t>
            </a:r>
            <a:r>
              <a:rPr lang="en-US" sz="2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Nazemi</a:t>
            </a:r>
            <a:r>
              <a:rPr lang="en-US" sz="2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as well as from my teammate  </a:t>
            </a:r>
            <a:r>
              <a:rPr lang="en-US" sz="25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Darshana</a:t>
            </a:r>
            <a:r>
              <a:rPr lang="en-US" sz="2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Sebastian, mentor Mohsen Taheri and instructor Masoud Sadjadi. Special thanks to my family for all the support.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32918400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101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5387</TotalTime>
  <Words>528</Words>
  <Application>Microsoft Office PowerPoint</Application>
  <PresentationFormat>Custom</PresentationFormat>
  <Paragraphs>46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Angel Paredes</dc:creator>
  <cp:lastModifiedBy>Angel Paredes</cp:lastModifiedBy>
  <cp:revision>156</cp:revision>
  <dcterms:created xsi:type="dcterms:W3CDTF">2017-04-13T01:52:10Z</dcterms:created>
  <dcterms:modified xsi:type="dcterms:W3CDTF">2017-04-16T19:41:20Z</dcterms:modified>
</cp:coreProperties>
</file>