
<file path=[Content_Types].xml><?xml version="1.0" encoding="utf-8"?>
<Types xmlns="http://schemas.openxmlformats.org/package/2006/content-types">
  <Default Extension="png" ContentType="image/png"/>
  <Default Extension="png&amp;ehk=pVNoIFsVEpPESKlcEexm8w&amp;r=0&amp;pid=OfficeInsert" ContentType="image/png"/>
  <Default Extension="jpeg" ContentType="image/jpeg"/>
  <Default Extension="png&amp;ehk=yYD4xdg3y5" ContentType="image/png"/>
  <Default Extension="png&amp;ehk=6KOvavIP5SPRtYN5sSpoBA&amp;r=0&amp;pid=OfficeInsert" ContentType="image/png"/>
  <Default Extension="rels" ContentType="application/vnd.openxmlformats-package.relationships+xml"/>
  <Default Extension="xml" ContentType="application/xml"/>
  <Default Extension="gif&amp;ehk=WkZ8Fi2nrbB0PNIoF6nfRw&amp;r=0&amp;pid=OfficeInsert" ContentType="image/gif"/>
  <Default Extension="png&amp;ehk=NxxWKX2ca37n7s1b7sQ64g&amp;r=0&amp;pid=OfficeInsert" ContentType="image/png"/>
  <Default Extension="wdp" ContentType="image/vnd.ms-photo"/>
  <Default Extension="png&amp;ehk=VdNHIiME9PlxHl3E6E07yw&amp;r=0&amp;pid=OfficeInsert" ContentType="image/png"/>
  <Default Extension="gif" ContentType="image/gif"/>
  <Default Extension="png&amp;ehk=yrlfOumT7vtIIo2MvhYR7Q&amp;r=0&amp;pid=OfficeInsert" ContentType="image/png"/>
  <Default Extension="png&amp;ehk=1QrzW11qhtOZhegCXNiSog&amp;r=0&amp;pid=OfficeInsert" ContentType="image/png"/>
  <Default Extension="png&amp;ehk=5K6X7gYTVl" ContentType="image/png"/>
  <Default Extension="png&amp;ehk=GmiaSqp7SIVigdtZmuudkA&amp;r=0&amp;pid=OfficeInsert" ContentType="image/p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31"/>
  </p:notesMasterIdLst>
  <p:handoutMasterIdLst>
    <p:handoutMasterId r:id="rId32"/>
  </p:handoutMasterIdLst>
  <p:sldIdLst>
    <p:sldId id="257" r:id="rId4"/>
    <p:sldId id="258" r:id="rId5"/>
    <p:sldId id="269" r:id="rId6"/>
    <p:sldId id="270" r:id="rId7"/>
    <p:sldId id="271" r:id="rId8"/>
    <p:sldId id="272" r:id="rId9"/>
    <p:sldId id="260" r:id="rId10"/>
    <p:sldId id="273" r:id="rId11"/>
    <p:sldId id="292" r:id="rId12"/>
    <p:sldId id="288"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9" r:id="rId27"/>
    <p:sldId id="294" r:id="rId28"/>
    <p:sldId id="290" r:id="rId29"/>
    <p:sldId id="291"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3C56"/>
    <a:srgbClr val="0B0F33"/>
    <a:srgbClr val="192442"/>
    <a:srgbClr val="1A23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660"/>
  </p:normalViewPr>
  <p:slideViewPr>
    <p:cSldViewPr>
      <p:cViewPr varScale="1">
        <p:scale>
          <a:sx n="111" d="100"/>
          <a:sy n="111" d="100"/>
        </p:scale>
        <p:origin x="1758" y="96"/>
      </p:cViewPr>
      <p:guideLst>
        <p:guide orient="horz" pos="2160"/>
        <p:guide pos="2880"/>
      </p:guideLst>
    </p:cSldViewPr>
  </p:slideViewPr>
  <p:notesTextViewPr>
    <p:cViewPr>
      <p:scale>
        <a:sx n="3" d="2"/>
        <a:sy n="3" d="2"/>
      </p:scale>
      <p:origin x="0" y="0"/>
    </p:cViewPr>
  </p:notesTextViewPr>
  <p:notesViewPr>
    <p:cSldViewPr>
      <p:cViewPr varScale="1">
        <p:scale>
          <a:sx n="99" d="100"/>
          <a:sy n="99" d="100"/>
        </p:scale>
        <p:origin x="357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5A39CB-3702-4D3B-A2DE-C0C8046A7AA2}" type="datetimeFigureOut">
              <a:rPr lang="en-US" smtClean="0"/>
              <a:t>4/16/2017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9AE641-9DDF-4A76-8967-21E325E1CB56}" type="slidenum">
              <a:rPr lang="en-US" smtClean="0"/>
              <a:t>‹#›</a:t>
            </a:fld>
            <a:endParaRPr lang="en-US"/>
          </a:p>
        </p:txBody>
      </p:sp>
    </p:spTree>
    <p:extLst>
      <p:ext uri="{BB962C8B-B14F-4D97-AF65-F5344CB8AC3E}">
        <p14:creationId xmlns:p14="http://schemas.microsoft.com/office/powerpoint/2010/main" val="626405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0F3E1A-F44A-4BDC-BFDE-3CE901F7CC0B}" type="datetimeFigureOut">
              <a:rPr lang="en-US" smtClean="0"/>
              <a:t>4/16/2017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BE1359-2DA2-4102-8E5F-3C314329F38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rPr>
            </a:br>
            <a:r>
              <a:rPr lang="en-US" sz="500" dirty="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703155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extLst>
      <p:ext uri="{BB962C8B-B14F-4D97-AF65-F5344CB8AC3E}">
        <p14:creationId xmlns:p14="http://schemas.microsoft.com/office/powerpoint/2010/main" val="3925203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extLst>
      <p:ext uri="{BB962C8B-B14F-4D97-AF65-F5344CB8AC3E}">
        <p14:creationId xmlns:p14="http://schemas.microsoft.com/office/powerpoint/2010/main" val="4049769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extLst>
      <p:ext uri="{BB962C8B-B14F-4D97-AF65-F5344CB8AC3E}">
        <p14:creationId xmlns:p14="http://schemas.microsoft.com/office/powerpoint/2010/main" val="3126588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extLst>
      <p:ext uri="{BB962C8B-B14F-4D97-AF65-F5344CB8AC3E}">
        <p14:creationId xmlns:p14="http://schemas.microsoft.com/office/powerpoint/2010/main" val="2783788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extLst>
      <p:ext uri="{BB962C8B-B14F-4D97-AF65-F5344CB8AC3E}">
        <p14:creationId xmlns:p14="http://schemas.microsoft.com/office/powerpoint/2010/main" val="4016485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Tree>
    <p:extLst>
      <p:ext uri="{BB962C8B-B14F-4D97-AF65-F5344CB8AC3E}">
        <p14:creationId xmlns:p14="http://schemas.microsoft.com/office/powerpoint/2010/main" val="2965437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extLst>
      <p:ext uri="{BB962C8B-B14F-4D97-AF65-F5344CB8AC3E}">
        <p14:creationId xmlns:p14="http://schemas.microsoft.com/office/powerpoint/2010/main" val="2898563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extLst>
      <p:ext uri="{BB962C8B-B14F-4D97-AF65-F5344CB8AC3E}">
        <p14:creationId xmlns:p14="http://schemas.microsoft.com/office/powerpoint/2010/main" val="1054521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extLst>
      <p:ext uri="{BB962C8B-B14F-4D97-AF65-F5344CB8AC3E}">
        <p14:creationId xmlns:p14="http://schemas.microsoft.com/office/powerpoint/2010/main" val="1233473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extLst>
      <p:ext uri="{BB962C8B-B14F-4D97-AF65-F5344CB8AC3E}">
        <p14:creationId xmlns:p14="http://schemas.microsoft.com/office/powerpoint/2010/main" val="3103406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extLst>
      <p:ext uri="{BB962C8B-B14F-4D97-AF65-F5344CB8AC3E}">
        <p14:creationId xmlns:p14="http://schemas.microsoft.com/office/powerpoint/2010/main" val="13571102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extLst>
      <p:ext uri="{BB962C8B-B14F-4D97-AF65-F5344CB8AC3E}">
        <p14:creationId xmlns:p14="http://schemas.microsoft.com/office/powerpoint/2010/main" val="2949494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extLst>
      <p:ext uri="{BB962C8B-B14F-4D97-AF65-F5344CB8AC3E}">
        <p14:creationId xmlns:p14="http://schemas.microsoft.com/office/powerpoint/2010/main" val="5720402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4:00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Tree>
    <p:extLst>
      <p:ext uri="{BB962C8B-B14F-4D97-AF65-F5344CB8AC3E}">
        <p14:creationId xmlns:p14="http://schemas.microsoft.com/office/powerpoint/2010/main" val="36011831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4:09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extLst>
      <p:ext uri="{BB962C8B-B14F-4D97-AF65-F5344CB8AC3E}">
        <p14:creationId xmlns:p14="http://schemas.microsoft.com/office/powerpoint/2010/main" val="34405614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Tree>
    <p:extLst>
      <p:ext uri="{BB962C8B-B14F-4D97-AF65-F5344CB8AC3E}">
        <p14:creationId xmlns:p14="http://schemas.microsoft.com/office/powerpoint/2010/main" val="1027322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extLst>
      <p:ext uri="{BB962C8B-B14F-4D97-AF65-F5344CB8AC3E}">
        <p14:creationId xmlns:p14="http://schemas.microsoft.com/office/powerpoint/2010/main" val="3115090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extLst>
      <p:ext uri="{BB962C8B-B14F-4D97-AF65-F5344CB8AC3E}">
        <p14:creationId xmlns:p14="http://schemas.microsoft.com/office/powerpoint/2010/main" val="3374578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extLst>
      <p:ext uri="{BB962C8B-B14F-4D97-AF65-F5344CB8AC3E}">
        <p14:creationId xmlns:p14="http://schemas.microsoft.com/office/powerpoint/2010/main" val="3380838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extLst>
      <p:ext uri="{BB962C8B-B14F-4D97-AF65-F5344CB8AC3E}">
        <p14:creationId xmlns:p14="http://schemas.microsoft.com/office/powerpoint/2010/main" val="2574850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4/16/2017 3:53 PM</a:t>
            </a:fld>
            <a:endParaRPr lang="en-US"/>
          </a:p>
        </p:txBody>
      </p:sp>
      <p:sp>
        <p:nvSpPr>
          <p:cNvPr id="6" name="Footer Placeholder 5"/>
          <p:cNvSpPr>
            <a:spLocks noGrp="1"/>
          </p:cNvSpPr>
          <p:nvPr>
            <p:ph type="ftr" sz="quarter" idx="12"/>
          </p:nvPr>
        </p:nvSpPr>
        <p:spPr/>
        <p:txBody>
          <a:bodyPr/>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extLst>
      <p:ext uri="{BB962C8B-B14F-4D97-AF65-F5344CB8AC3E}">
        <p14:creationId xmlns:p14="http://schemas.microsoft.com/office/powerpoint/2010/main" val="1620824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58520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406724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a:t>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amp;ehk=NxxWKX2ca37n7s1b7sQ64g&amp;r=0&amp;pid=OfficeInsert"/><Relationship Id="rId10" Type="http://schemas.openxmlformats.org/officeDocument/2006/relationships/slideLayout" Target="../slideLayouts/slideLayout10.xml"/><Relationship Id="rId19"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25" descr="7-00029_BAK_v03TOP"/>
          <p:cNvPicPr>
            <a:picLocks noChangeAspect="1" noChangeArrowheads="1"/>
          </p:cNvPicPr>
          <p:nvPr/>
        </p:nvPicPr>
        <p:blipFill>
          <a:blip r:embed="rId14"/>
          <a:srcRect/>
          <a:stretch>
            <a:fillRect/>
          </a:stretch>
        </p:blipFill>
        <p:spPr bwMode="auto">
          <a:xfrm>
            <a:off x="-15875" y="6007100"/>
            <a:ext cx="9159875" cy="849313"/>
          </a:xfrm>
          <a:prstGeom prst="rect">
            <a:avLst/>
          </a:prstGeom>
          <a:noFill/>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6892436" y="6324600"/>
            <a:ext cx="2113818" cy="381000"/>
          </a:xfrm>
          <a:prstGeom prst="rect">
            <a:avLst/>
          </a:prstGeom>
        </p:spPr>
      </p:pic>
      <p:pic>
        <p:nvPicPr>
          <p:cNvPr id="8" name="Picture 7"/>
          <p:cNvPicPr>
            <a:picLocks noChangeAspect="1"/>
          </p:cNvPicPr>
          <p:nvPr userDrawn="1"/>
        </p:nvPicPr>
        <p:blipFill>
          <a:blip r:embed="rId16">
            <a:duotone>
              <a:schemeClr val="accent1">
                <a:shade val="45000"/>
                <a:satMod val="135000"/>
              </a:schemeClr>
              <a:prstClr val="white"/>
            </a:duotone>
            <a:extLst>
              <a:ext uri="{BEBA8EAE-BF5A-486C-A8C5-ECC9F3942E4B}">
                <a14:imgProps xmlns:a14="http://schemas.microsoft.com/office/drawing/2010/main">
                  <a14:imgLayer r:embed="rId17">
                    <a14:imgEffect>
                      <a14:colorTemperature colorTemp="9386"/>
                    </a14:imgEffect>
                    <a14:imgEffect>
                      <a14:brightnessContrast bright="-94000" contrast="-40000"/>
                    </a14:imgEffect>
                  </a14:imgLayer>
                </a14:imgProps>
              </a:ext>
              <a:ext uri="{28A0092B-C50C-407E-A947-70E740481C1C}">
                <a14:useLocalDpi xmlns:a14="http://schemas.microsoft.com/office/drawing/2010/main" val="0"/>
              </a:ext>
            </a:extLst>
          </a:blip>
          <a:stretch>
            <a:fillRect/>
          </a:stretch>
        </p:blipFill>
        <p:spPr>
          <a:xfrm>
            <a:off x="304799" y="6172200"/>
            <a:ext cx="609601" cy="609601"/>
          </a:xfrm>
          <a:prstGeom prst="rect">
            <a:avLst/>
          </a:prstGeom>
          <a:effectLst>
            <a:outerShdw blurRad="50800" dist="38100" sx="96000" sy="96000" algn="l" rotWithShape="0">
              <a:prstClr val="black">
                <a:alpha val="40000"/>
              </a:prstClr>
            </a:outerShdw>
          </a:effectLst>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8"/>
        </a:buBlip>
        <a:defRPr sz="28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9"/>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9"/>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9"/>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9"/>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a:t>Click to edit Master title style</a:t>
            </a:r>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20.png&amp;ehk=VdNHIiME9PlxHl3E6E07yw&amp;r=0&amp;pid=OfficeInsert"/><Relationship Id="rId13" Type="http://schemas.openxmlformats.org/officeDocument/2006/relationships/image" Target="../media/image25.png"/><Relationship Id="rId18" Type="http://schemas.openxmlformats.org/officeDocument/2006/relationships/image" Target="../media/image28.png"/><Relationship Id="rId3" Type="http://schemas.openxmlformats.org/officeDocument/2006/relationships/hyperlink" Target="mailto:apare033@fiu.edu" TargetMode="External"/><Relationship Id="rId7" Type="http://schemas.openxmlformats.org/officeDocument/2006/relationships/image" Target="../media/image19.png&amp;ehk=yrlfOumT7vtIIo2MvhYR7Q&amp;r=0&amp;pid=OfficeInsert"/><Relationship Id="rId12" Type="http://schemas.openxmlformats.org/officeDocument/2006/relationships/image" Target="../media/image24.png&amp;ehk=1QrzW11qhtOZhegCXNiSog&amp;r=0&amp;pid=OfficeInsert"/><Relationship Id="rId17" Type="http://schemas.openxmlformats.org/officeDocument/2006/relationships/image" Target="../media/image14.png"/><Relationship Id="rId2" Type="http://schemas.openxmlformats.org/officeDocument/2006/relationships/notesSlide" Target="../notesSlides/notesSlide27.xml"/><Relationship Id="rId16"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18.png"/><Relationship Id="rId11" Type="http://schemas.openxmlformats.org/officeDocument/2006/relationships/image" Target="../media/image23.png&amp;ehk=GmiaSqp7SIVigdtZmuudkA&amp;r=0&amp;pid=OfficeInsert"/><Relationship Id="rId5" Type="http://schemas.openxmlformats.org/officeDocument/2006/relationships/image" Target="../media/image17.png&amp;ehk=yYD4xdg3y5"/><Relationship Id="rId15" Type="http://schemas.openxmlformats.org/officeDocument/2006/relationships/image" Target="../media/image26.png&amp;ehk=pVNoIFsVEpPESKlcEexm8w&amp;r=0&amp;pid=OfficeInsert"/><Relationship Id="rId10" Type="http://schemas.openxmlformats.org/officeDocument/2006/relationships/image" Target="../media/image22.png&amp;ehk=6KOvavIP5SPRtYN5sSpoBA&amp;r=0&amp;pid=OfficeInsert"/><Relationship Id="rId19" Type="http://schemas.openxmlformats.org/officeDocument/2006/relationships/image" Target="../media/image29.gif&amp;ehk=WkZ8Fi2nrbB0PNIoF6nfRw&amp;r=0&amp;pid=OfficeInsert"/><Relationship Id="rId4" Type="http://schemas.openxmlformats.org/officeDocument/2006/relationships/hyperlink" Target="mailto:dseba006@fiu.edu" TargetMode="External"/><Relationship Id="rId9" Type="http://schemas.openxmlformats.org/officeDocument/2006/relationships/image" Target="../media/image21.png"/><Relationship Id="rId1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amp;ehk=5K6X7gYTV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381000"/>
            <a:ext cx="4872345" cy="838200"/>
          </a:xfrm>
        </p:spPr>
        <p:txBody>
          <a:bodyPr anchor="ctr"/>
          <a:lstStyle/>
          <a:p>
            <a:pPr algn="ctr"/>
            <a:r>
              <a:rPr lang="en-US" sz="4400" dirty="0"/>
              <a:t>Final Presentation</a:t>
            </a:r>
          </a:p>
        </p:txBody>
      </p:sp>
      <p:sp>
        <p:nvSpPr>
          <p:cNvPr id="3" name="Subtitle 2"/>
          <p:cNvSpPr>
            <a:spLocks noGrp="1"/>
          </p:cNvSpPr>
          <p:nvPr>
            <p:ph type="subTitle" idx="1"/>
          </p:nvPr>
        </p:nvSpPr>
        <p:spPr>
          <a:xfrm>
            <a:off x="1199036" y="3048000"/>
            <a:ext cx="6741470" cy="1219200"/>
          </a:xfrm>
        </p:spPr>
        <p:txBody>
          <a:bodyPr>
            <a:normAutofit fontScale="85000" lnSpcReduction="10000"/>
          </a:bodyPr>
          <a:lstStyle/>
          <a:p>
            <a:pPr>
              <a:lnSpc>
                <a:spcPct val="110000"/>
              </a:lnSpc>
            </a:pPr>
            <a:r>
              <a:rPr lang="en-US" sz="2400" b="1" dirty="0">
                <a:solidFill>
                  <a:srgbClr val="192442"/>
                </a:solidFill>
              </a:rPr>
              <a:t>Team Members: </a:t>
            </a:r>
            <a:r>
              <a:rPr lang="en-US" sz="2400" dirty="0">
                <a:solidFill>
                  <a:srgbClr val="192442"/>
                </a:solidFill>
              </a:rPr>
              <a:t>Angel Paredes, </a:t>
            </a:r>
            <a:r>
              <a:rPr lang="en-US" sz="2400" dirty="0" err="1">
                <a:solidFill>
                  <a:srgbClr val="192442"/>
                </a:solidFill>
              </a:rPr>
              <a:t>Darshana</a:t>
            </a:r>
            <a:r>
              <a:rPr lang="en-US" sz="2400" dirty="0">
                <a:solidFill>
                  <a:srgbClr val="192442"/>
                </a:solidFill>
              </a:rPr>
              <a:t> Sebastian</a:t>
            </a:r>
          </a:p>
          <a:p>
            <a:pPr>
              <a:lnSpc>
                <a:spcPct val="110000"/>
              </a:lnSpc>
            </a:pPr>
            <a:r>
              <a:rPr lang="en-US" sz="2400" b="1" dirty="0">
                <a:solidFill>
                  <a:srgbClr val="192442"/>
                </a:solidFill>
              </a:rPr>
              <a:t>Product Owner: </a:t>
            </a:r>
            <a:r>
              <a:rPr lang="en-US" sz="2400" dirty="0">
                <a:solidFill>
                  <a:srgbClr val="192442"/>
                </a:solidFill>
              </a:rPr>
              <a:t>Ali </a:t>
            </a:r>
            <a:r>
              <a:rPr lang="en-US" sz="2400" dirty="0" err="1">
                <a:solidFill>
                  <a:srgbClr val="192442"/>
                </a:solidFill>
              </a:rPr>
              <a:t>Aliabadi</a:t>
            </a:r>
            <a:r>
              <a:rPr lang="en-US" sz="2400" dirty="0">
                <a:solidFill>
                  <a:srgbClr val="192442"/>
                </a:solidFill>
              </a:rPr>
              <a:t>, </a:t>
            </a:r>
            <a:r>
              <a:rPr lang="en-US" sz="2400" dirty="0" err="1">
                <a:solidFill>
                  <a:srgbClr val="192442"/>
                </a:solidFill>
              </a:rPr>
              <a:t>Arash</a:t>
            </a:r>
            <a:r>
              <a:rPr lang="en-US" sz="2400" dirty="0">
                <a:solidFill>
                  <a:srgbClr val="192442"/>
                </a:solidFill>
              </a:rPr>
              <a:t> </a:t>
            </a:r>
            <a:r>
              <a:rPr lang="en-US" sz="2400" dirty="0" err="1">
                <a:solidFill>
                  <a:srgbClr val="192442"/>
                </a:solidFill>
              </a:rPr>
              <a:t>Shivazad</a:t>
            </a:r>
            <a:r>
              <a:rPr lang="en-US" sz="2400" dirty="0">
                <a:solidFill>
                  <a:srgbClr val="192442"/>
                </a:solidFill>
              </a:rPr>
              <a:t>, Hamid-</a:t>
            </a:r>
            <a:r>
              <a:rPr lang="en-US" sz="2400" dirty="0" err="1">
                <a:solidFill>
                  <a:srgbClr val="192442"/>
                </a:solidFill>
              </a:rPr>
              <a:t>reza</a:t>
            </a:r>
            <a:r>
              <a:rPr lang="en-US" sz="2400" dirty="0">
                <a:solidFill>
                  <a:srgbClr val="192442"/>
                </a:solidFill>
              </a:rPr>
              <a:t> </a:t>
            </a:r>
            <a:r>
              <a:rPr lang="en-US" sz="2400" dirty="0" err="1">
                <a:solidFill>
                  <a:srgbClr val="192442"/>
                </a:solidFill>
              </a:rPr>
              <a:t>Nazemi</a:t>
            </a:r>
            <a:endParaRPr lang="en-US" sz="2400" dirty="0">
              <a:solidFill>
                <a:srgbClr val="192442"/>
              </a:solidFill>
            </a:endParaRPr>
          </a:p>
          <a:p>
            <a:pPr>
              <a:lnSpc>
                <a:spcPct val="110000"/>
              </a:lnSpc>
            </a:pPr>
            <a:r>
              <a:rPr lang="en-US" sz="2400" b="1" dirty="0">
                <a:solidFill>
                  <a:srgbClr val="192442"/>
                </a:solidFill>
              </a:rPr>
              <a:t>Instructors: </a:t>
            </a:r>
            <a:r>
              <a:rPr lang="en-US" sz="2400" dirty="0" err="1">
                <a:solidFill>
                  <a:srgbClr val="192442"/>
                </a:solidFill>
              </a:rPr>
              <a:t>Masoud</a:t>
            </a:r>
            <a:r>
              <a:rPr lang="en-US" sz="2400" dirty="0">
                <a:solidFill>
                  <a:srgbClr val="192442"/>
                </a:solidFill>
              </a:rPr>
              <a:t> </a:t>
            </a:r>
            <a:r>
              <a:rPr lang="en-US" sz="2400" dirty="0" err="1">
                <a:solidFill>
                  <a:srgbClr val="192442"/>
                </a:solidFill>
              </a:rPr>
              <a:t>Sadjadi</a:t>
            </a:r>
            <a:r>
              <a:rPr lang="en-US" sz="2400" dirty="0">
                <a:solidFill>
                  <a:srgbClr val="192442"/>
                </a:solidFill>
              </a:rPr>
              <a:t>, Mohsen Taheri</a:t>
            </a:r>
          </a:p>
          <a:p>
            <a:pPr>
              <a:lnSpc>
                <a:spcPct val="110000"/>
              </a:lnSpc>
            </a:pPr>
            <a:r>
              <a:rPr lang="en-US" sz="2400" dirty="0"/>
              <a:t>		</a:t>
            </a:r>
          </a:p>
          <a:p>
            <a:pPr>
              <a:lnSpc>
                <a:spcPct val="110000"/>
              </a:lnSpc>
            </a:pPr>
            <a:endParaRPr lang="en-US" sz="2400" dirty="0"/>
          </a:p>
          <a:p>
            <a:pPr>
              <a:lnSpc>
                <a:spcPct val="110000"/>
              </a:lnSpc>
            </a:pPr>
            <a:endParaRPr lang="en-US" sz="2400" dirty="0"/>
          </a:p>
        </p:txBody>
      </p:sp>
      <p:sp>
        <p:nvSpPr>
          <p:cNvPr id="4" name="Title 1"/>
          <p:cNvSpPr txBox="1">
            <a:spLocks/>
          </p:cNvSpPr>
          <p:nvPr/>
        </p:nvSpPr>
        <p:spPr>
          <a:xfrm>
            <a:off x="2133599" y="914400"/>
            <a:ext cx="4872345" cy="838200"/>
          </a:xfrm>
          <a:prstGeom prst="rect">
            <a:avLst/>
          </a:prstGeom>
        </p:spPr>
        <p:txBody>
          <a:bodyPr vert="horz" wrap="square" lIns="0" tIns="0" rIns="0" bIns="0" rtlCol="0" anchor="ctr">
            <a:noAutofit/>
          </a:bodyPr>
          <a:lstStyle>
            <a:lvl1pPr algn="l" defTabSz="914363" rtl="0" eaLnBrk="1" latinLnBrk="0" hangingPunct="1">
              <a:lnSpc>
                <a:spcPct val="90000"/>
              </a:lnSpc>
              <a:spcBef>
                <a:spcPct val="0"/>
              </a:spcBef>
              <a:buNone/>
              <a:defRPr lang="en-US" sz="5400" b="0" kern="1200" cap="none"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stStyle>
          <a:p>
            <a:pPr algn="ctr"/>
            <a:r>
              <a:rPr lang="en-US" sz="3600" dirty="0"/>
              <a:t>Spring 2017</a:t>
            </a:r>
          </a:p>
        </p:txBody>
      </p:sp>
      <p:sp>
        <p:nvSpPr>
          <p:cNvPr id="5" name="Title 1"/>
          <p:cNvSpPr txBox="1">
            <a:spLocks/>
          </p:cNvSpPr>
          <p:nvPr/>
        </p:nvSpPr>
        <p:spPr>
          <a:xfrm>
            <a:off x="2133599" y="1866900"/>
            <a:ext cx="4872345" cy="838200"/>
          </a:xfrm>
          <a:prstGeom prst="rect">
            <a:avLst/>
          </a:prstGeom>
        </p:spPr>
        <p:txBody>
          <a:bodyPr vert="horz" wrap="square" lIns="0" tIns="0" rIns="0" bIns="0" rtlCol="0" anchor="ctr">
            <a:noAutofit/>
          </a:bodyPr>
          <a:lstStyle>
            <a:lvl1pPr algn="l" defTabSz="914363" rtl="0" eaLnBrk="1" latinLnBrk="0" hangingPunct="1">
              <a:lnSpc>
                <a:spcPct val="90000"/>
              </a:lnSpc>
              <a:spcBef>
                <a:spcPct val="0"/>
              </a:spcBef>
              <a:buNone/>
              <a:defRPr lang="en-US" sz="5400" b="0" kern="1200" cap="none"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stStyle>
          <a:p>
            <a:pPr algn="ctr"/>
            <a:r>
              <a:rPr lang="en-US" dirty="0" err="1"/>
              <a:t>MyVIPCity</a:t>
            </a:r>
            <a:r>
              <a:rPr lang="en-US" dirty="0"/>
              <a:t> 1.0</a:t>
            </a:r>
          </a:p>
        </p:txBody>
      </p:sp>
      <p:sp>
        <p:nvSpPr>
          <p:cNvPr id="6" name="Subtitle 2"/>
          <p:cNvSpPr txBox="1">
            <a:spLocks/>
          </p:cNvSpPr>
          <p:nvPr/>
        </p:nvSpPr>
        <p:spPr>
          <a:xfrm>
            <a:off x="1676400" y="4419600"/>
            <a:ext cx="6019799" cy="609600"/>
          </a:xfrm>
          <a:prstGeom prst="rect">
            <a:avLst/>
          </a:prstGeom>
        </p:spPr>
        <p:txBody>
          <a:bodyPr vert="horz" lIns="0" tIns="0" rIns="0" bIns="0" rtlCol="0">
            <a:normAutofit/>
          </a:bodyPr>
          <a:lstStyle>
            <a:lvl1pPr marL="0" indent="0" algn="l" defTabSz="914363" rtl="0" eaLnBrk="1" latinLnBrk="0" hangingPunct="1">
              <a:lnSpc>
                <a:spcPct val="90000"/>
              </a:lnSpc>
              <a:spcBef>
                <a:spcPts val="0"/>
              </a:spcBef>
              <a:buFontTx/>
              <a:buNone/>
              <a:defRPr sz="3200" kern="1200">
                <a:solidFill>
                  <a:schemeClr val="tx1"/>
                </a:solidFill>
                <a:latin typeface="+mn-lt"/>
                <a:ea typeface="+mn-ea"/>
                <a:cs typeface="+mn-cs"/>
              </a:defRPr>
            </a:lvl1pPr>
            <a:lvl2pPr marL="457182" indent="0" algn="ctr" defTabSz="914363" rtl="0" eaLnBrk="1" latinLnBrk="0" hangingPunct="1">
              <a:lnSpc>
                <a:spcPct val="90000"/>
              </a:lnSpc>
              <a:spcBef>
                <a:spcPct val="20000"/>
              </a:spcBef>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FontTx/>
              <a:buNone/>
              <a:defRPr sz="24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FontTx/>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lnSpc>
                <a:spcPct val="110000"/>
              </a:lnSpc>
            </a:pPr>
            <a:r>
              <a:rPr lang="en-US" sz="1800" dirty="0">
                <a:solidFill>
                  <a:srgbClr val="192442"/>
                </a:solidFill>
                <a:sym typeface="Trebuchet MS"/>
              </a:rPr>
              <a:t>School of Computing and Information Sciences</a:t>
            </a:r>
            <a:br>
              <a:rPr lang="en-US" sz="1800" dirty="0">
                <a:solidFill>
                  <a:srgbClr val="192442"/>
                </a:solidFill>
                <a:sym typeface="Trebuchet MS"/>
              </a:rPr>
            </a:br>
            <a:r>
              <a:rPr lang="en-US" sz="1800" dirty="0">
                <a:solidFill>
                  <a:srgbClr val="192442"/>
                </a:solidFill>
                <a:sym typeface="Trebuchet MS"/>
              </a:rPr>
              <a:t>Florida International University</a:t>
            </a:r>
            <a:endParaRPr lang="en-US" sz="1800" dirty="0">
              <a:solidFill>
                <a:srgbClr val="192442"/>
              </a:solidFill>
            </a:endParaRPr>
          </a:p>
        </p:txBody>
      </p:sp>
      <p:pic>
        <p:nvPicPr>
          <p:cNvPr id="8" name="Picture 7"/>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9386"/>
                    </a14:imgEffect>
                    <a14:imgEffect>
                      <a14:brightnessContrast bright="-94000" contrast="-40000"/>
                    </a14:imgEffect>
                  </a14:imgLayer>
                </a14:imgProps>
              </a:ext>
              <a:ext uri="{28A0092B-C50C-407E-A947-70E740481C1C}">
                <a14:useLocalDpi xmlns:a14="http://schemas.microsoft.com/office/drawing/2010/main" val="0"/>
              </a:ext>
            </a:extLst>
          </a:blip>
          <a:stretch>
            <a:fillRect/>
          </a:stretch>
        </p:blipFill>
        <p:spPr>
          <a:xfrm>
            <a:off x="513236" y="4551836"/>
            <a:ext cx="1163164" cy="1163164"/>
          </a:xfrm>
          <a:prstGeom prst="rect">
            <a:avLst/>
          </a:prstGeom>
          <a:effectLst>
            <a:outerShdw blurRad="50800" dist="38100" sx="96000" sy="96000" algn="l" rotWithShape="0">
              <a:prstClr val="black">
                <a:alpha val="40000"/>
              </a:prstClr>
            </a:outerShdw>
          </a:effectLst>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387798"/>
          </a:xfrm>
        </p:spPr>
        <p:txBody>
          <a:bodyPr/>
          <a:lstStyle/>
          <a:p>
            <a:r>
              <a:rPr lang="en-US" sz="2800" dirty="0"/>
              <a:t>Minimal Class Diagram</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371600"/>
            <a:ext cx="8686800" cy="3534816"/>
          </a:xfrm>
          <a:prstGeom prst="rect">
            <a:avLst/>
          </a:prstGeom>
        </p:spPr>
      </p:pic>
    </p:spTree>
    <p:extLst>
      <p:ext uri="{BB962C8B-B14F-4D97-AF65-F5344CB8AC3E}">
        <p14:creationId xmlns:p14="http://schemas.microsoft.com/office/powerpoint/2010/main" val="297174121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#1</a:t>
            </a:r>
          </a:p>
        </p:txBody>
      </p:sp>
      <p:sp>
        <p:nvSpPr>
          <p:cNvPr id="3" name="Text Placeholder 2"/>
          <p:cNvSpPr>
            <a:spLocks noGrp="1"/>
          </p:cNvSpPr>
          <p:nvPr>
            <p:ph type="body" sz="quarter" idx="10"/>
          </p:nvPr>
        </p:nvSpPr>
        <p:spPr>
          <a:xfrm>
            <a:off x="381000" y="1411552"/>
            <a:ext cx="8382000" cy="4579715"/>
          </a:xfrm>
        </p:spPr>
        <p:txBody>
          <a:bodyPr/>
          <a:lstStyle/>
          <a:p>
            <a:pPr marL="0" indent="0">
              <a:buNone/>
            </a:pPr>
            <a:r>
              <a:rPr lang="en-US" sz="2400" b="1" dirty="0">
                <a:solidFill>
                  <a:srgbClr val="313C56"/>
                </a:solidFill>
              </a:rPr>
              <a:t>User Story #127 Create basic template/layout for the site </a:t>
            </a:r>
          </a:p>
          <a:p>
            <a:pPr marL="0" indent="0">
              <a:buNone/>
            </a:pPr>
            <a:r>
              <a:rPr lang="en-US" sz="2400" dirty="0"/>
              <a:t>Define a common template for the site with a header and footer. The look and feel of the application should look all the same.</a:t>
            </a:r>
          </a:p>
          <a:p>
            <a:pPr marL="0" indent="0">
              <a:buNone/>
            </a:pPr>
            <a:r>
              <a:rPr lang="en-US" sz="2400" b="1" dirty="0">
                <a:solidFill>
                  <a:srgbClr val="313C56"/>
                </a:solidFill>
              </a:rPr>
              <a:t>Acceptance Criteria</a:t>
            </a:r>
          </a:p>
          <a:p>
            <a:r>
              <a:rPr lang="en-US" sz="2400" dirty="0"/>
              <a:t>Have a header with Menus for all the features of the site</a:t>
            </a:r>
          </a:p>
          <a:p>
            <a:r>
              <a:rPr lang="en-US" sz="2400" dirty="0"/>
              <a:t>Have a footer showing the name of the site, current year and links to About Us, Terms &amp; Conditions and Privacy Policy (the corresponding pages will be added in other US.</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65747219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#2</a:t>
            </a:r>
          </a:p>
        </p:txBody>
      </p:sp>
      <p:sp>
        <p:nvSpPr>
          <p:cNvPr id="3" name="Text Placeholder 2"/>
          <p:cNvSpPr>
            <a:spLocks noGrp="1"/>
          </p:cNvSpPr>
          <p:nvPr>
            <p:ph type="body" sz="quarter" idx="10"/>
          </p:nvPr>
        </p:nvSpPr>
        <p:spPr>
          <a:xfrm>
            <a:off x="381000" y="1411552"/>
            <a:ext cx="8382000" cy="4247317"/>
          </a:xfrm>
        </p:spPr>
        <p:txBody>
          <a:bodyPr/>
          <a:lstStyle/>
          <a:p>
            <a:pPr marL="0" indent="0">
              <a:buNone/>
            </a:pPr>
            <a:r>
              <a:rPr lang="en-US" sz="2400" b="1" dirty="0">
                <a:solidFill>
                  <a:srgbClr val="313C56"/>
                </a:solidFill>
              </a:rPr>
              <a:t>User Story #118 Create mechanism to login in the site</a:t>
            </a:r>
          </a:p>
          <a:p>
            <a:pPr marL="0" indent="0">
              <a:buNone/>
            </a:pPr>
            <a:r>
              <a:rPr lang="en-US" sz="2400" dirty="0"/>
              <a:t>As a user, I would like to login into the website so that I can use the features that require authentication.</a:t>
            </a:r>
          </a:p>
          <a:p>
            <a:pPr marL="0" indent="0">
              <a:buNone/>
            </a:pPr>
            <a:r>
              <a:rPr lang="en-US" sz="2400" b="1" dirty="0">
                <a:solidFill>
                  <a:srgbClr val="313C56"/>
                </a:solidFill>
              </a:rPr>
              <a:t>Acceptance Criteria (Summary – Details in Project Document)</a:t>
            </a:r>
          </a:p>
          <a:p>
            <a:r>
              <a:rPr lang="en-US" sz="2400" dirty="0"/>
              <a:t>User must be able to login using either a previously created account, a Gmail account or a Facebook account.</a:t>
            </a:r>
          </a:p>
          <a:p>
            <a:r>
              <a:rPr lang="en-US" sz="2400" dirty="0"/>
              <a:t>User must be able to reset a password.</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51918130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#3</a:t>
            </a:r>
          </a:p>
        </p:txBody>
      </p:sp>
      <p:sp>
        <p:nvSpPr>
          <p:cNvPr id="3" name="Text Placeholder 2"/>
          <p:cNvSpPr>
            <a:spLocks noGrp="1"/>
          </p:cNvSpPr>
          <p:nvPr>
            <p:ph type="body" sz="quarter" idx="10"/>
          </p:nvPr>
        </p:nvSpPr>
        <p:spPr>
          <a:xfrm>
            <a:off x="381000" y="1411552"/>
            <a:ext cx="8382000" cy="3841052"/>
          </a:xfrm>
        </p:spPr>
        <p:txBody>
          <a:bodyPr/>
          <a:lstStyle/>
          <a:p>
            <a:pPr marL="0" indent="0">
              <a:buNone/>
            </a:pPr>
            <a:r>
              <a:rPr lang="en-US" sz="2400" b="1" dirty="0">
                <a:solidFill>
                  <a:srgbClr val="313C56"/>
                </a:solidFill>
              </a:rPr>
              <a:t>User Story #117 User registration mechanism</a:t>
            </a:r>
          </a:p>
          <a:p>
            <a:pPr marL="0" indent="0">
              <a:buNone/>
            </a:pPr>
            <a:r>
              <a:rPr lang="en-US" sz="2400" dirty="0"/>
              <a:t>As a user, I would like to create an account and be able to log in using that account.</a:t>
            </a:r>
          </a:p>
          <a:p>
            <a:pPr marL="0" indent="0">
              <a:buNone/>
            </a:pPr>
            <a:r>
              <a:rPr lang="en-US" sz="2400" b="1" dirty="0">
                <a:solidFill>
                  <a:srgbClr val="313C56"/>
                </a:solidFill>
              </a:rPr>
              <a:t>Acceptance Criteria (Summary – Details in Project Document)</a:t>
            </a:r>
          </a:p>
          <a:p>
            <a:r>
              <a:rPr lang="en-US" sz="2400" dirty="0"/>
              <a:t>User must be able to fill and submit a registration form, confirm his/her email and then be able to log in.</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9653999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#4</a:t>
            </a:r>
          </a:p>
        </p:txBody>
      </p:sp>
      <p:sp>
        <p:nvSpPr>
          <p:cNvPr id="3" name="Text Placeholder 2"/>
          <p:cNvSpPr>
            <a:spLocks noGrp="1"/>
          </p:cNvSpPr>
          <p:nvPr>
            <p:ph type="body" sz="quarter" idx="10"/>
          </p:nvPr>
        </p:nvSpPr>
        <p:spPr>
          <a:xfrm>
            <a:off x="381000" y="1411552"/>
            <a:ext cx="8382000" cy="4653582"/>
          </a:xfrm>
        </p:spPr>
        <p:txBody>
          <a:bodyPr/>
          <a:lstStyle/>
          <a:p>
            <a:pPr marL="0" indent="0">
              <a:buNone/>
            </a:pPr>
            <a:r>
              <a:rPr lang="en-US" sz="2400" b="1" dirty="0">
                <a:solidFill>
                  <a:srgbClr val="313C56"/>
                </a:solidFill>
              </a:rPr>
              <a:t>User Story #122 An administrator user can add a new business (restaurant)</a:t>
            </a:r>
          </a:p>
          <a:p>
            <a:pPr marL="0" indent="0">
              <a:buNone/>
            </a:pPr>
            <a:r>
              <a:rPr lang="en-US" sz="2400" dirty="0"/>
              <a:t>As an administrator user, I would like to be able to add a new business with all its information so that users can see it.</a:t>
            </a:r>
          </a:p>
          <a:p>
            <a:pPr marL="0" indent="0">
              <a:buNone/>
            </a:pPr>
            <a:r>
              <a:rPr lang="en-US" sz="2400" b="1" dirty="0">
                <a:solidFill>
                  <a:srgbClr val="313C56"/>
                </a:solidFill>
              </a:rPr>
              <a:t>Acceptance Criteria (Summary – Details in Project Document)</a:t>
            </a:r>
          </a:p>
          <a:p>
            <a:r>
              <a:rPr lang="en-US" sz="2400" dirty="0"/>
              <a:t>An admin user is able to add a new business.</a:t>
            </a:r>
          </a:p>
          <a:p>
            <a:r>
              <a:rPr lang="en-US" sz="2400" dirty="0"/>
              <a:t>Provide a name, address, pictures, description, amenities, etc.</a:t>
            </a:r>
          </a:p>
          <a:p>
            <a:r>
              <a:rPr lang="en-US" sz="2400" dirty="0"/>
              <a:t>The new business can be persisted in the system.</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57346788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#5</a:t>
            </a:r>
          </a:p>
        </p:txBody>
      </p:sp>
      <p:sp>
        <p:nvSpPr>
          <p:cNvPr id="3" name="Text Placeholder 2"/>
          <p:cNvSpPr>
            <a:spLocks noGrp="1"/>
          </p:cNvSpPr>
          <p:nvPr>
            <p:ph type="body" sz="quarter" idx="10"/>
          </p:nvPr>
        </p:nvSpPr>
        <p:spPr>
          <a:xfrm>
            <a:off x="381000" y="1411552"/>
            <a:ext cx="8382000" cy="4505849"/>
          </a:xfrm>
        </p:spPr>
        <p:txBody>
          <a:bodyPr/>
          <a:lstStyle/>
          <a:p>
            <a:pPr marL="0" indent="0">
              <a:buNone/>
            </a:pPr>
            <a:r>
              <a:rPr lang="en-US" sz="2400" b="1" dirty="0">
                <a:solidFill>
                  <a:srgbClr val="313C56"/>
                </a:solidFill>
              </a:rPr>
              <a:t>User Story #135 An administrator user can edit an existing business (restaurant)</a:t>
            </a:r>
          </a:p>
          <a:p>
            <a:pPr marL="0" indent="0">
              <a:buNone/>
            </a:pPr>
            <a:r>
              <a:rPr lang="en-US" sz="2400" dirty="0"/>
              <a:t>As an administrator user, I would like to be able to edit an existing business.</a:t>
            </a:r>
          </a:p>
          <a:p>
            <a:pPr marL="0" indent="0">
              <a:buNone/>
            </a:pPr>
            <a:r>
              <a:rPr lang="en-US" sz="2400" b="1" dirty="0">
                <a:solidFill>
                  <a:srgbClr val="313C56"/>
                </a:solidFill>
              </a:rPr>
              <a:t>Acceptance Criteria (Summary – Details in Project Document)</a:t>
            </a:r>
          </a:p>
          <a:p>
            <a:r>
              <a:rPr lang="en-US" sz="2400" dirty="0"/>
              <a:t>An admin user is able to modify any information stored for a particular business. </a:t>
            </a:r>
            <a:r>
              <a:rPr lang="en-US" sz="2400" dirty="0" err="1"/>
              <a:t>i.e</a:t>
            </a:r>
            <a:r>
              <a:rPr lang="en-US" sz="2400" dirty="0"/>
              <a:t> change address, change order of pictures, etc.</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94691294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#6</a:t>
            </a:r>
          </a:p>
        </p:txBody>
      </p:sp>
      <p:sp>
        <p:nvSpPr>
          <p:cNvPr id="3" name="Text Placeholder 2"/>
          <p:cNvSpPr>
            <a:spLocks noGrp="1"/>
          </p:cNvSpPr>
          <p:nvPr>
            <p:ph type="body" sz="quarter" idx="10"/>
          </p:nvPr>
        </p:nvSpPr>
        <p:spPr>
          <a:xfrm>
            <a:off x="381000" y="1411552"/>
            <a:ext cx="8382000" cy="4173450"/>
          </a:xfrm>
        </p:spPr>
        <p:txBody>
          <a:bodyPr/>
          <a:lstStyle/>
          <a:p>
            <a:pPr marL="0" indent="0">
              <a:buNone/>
            </a:pPr>
            <a:r>
              <a:rPr lang="en-US" sz="2400" b="1" dirty="0">
                <a:solidFill>
                  <a:srgbClr val="313C56"/>
                </a:solidFill>
              </a:rPr>
              <a:t>User Story #136 Business (Restaurant) profile page.</a:t>
            </a:r>
          </a:p>
          <a:p>
            <a:pPr marL="0" indent="0">
              <a:buNone/>
            </a:pPr>
            <a:r>
              <a:rPr lang="en-US" sz="2400" dirty="0"/>
              <a:t>As a regular user I would like to see and not be able to edit the profile page of a particular restaurant.</a:t>
            </a:r>
          </a:p>
          <a:p>
            <a:pPr marL="0" indent="0">
              <a:buNone/>
            </a:pPr>
            <a:r>
              <a:rPr lang="en-US" sz="2400" b="1" dirty="0">
                <a:solidFill>
                  <a:srgbClr val="313C56"/>
                </a:solidFill>
              </a:rPr>
              <a:t>Acceptance Criteria (Summary – Details in Project Document)</a:t>
            </a:r>
          </a:p>
          <a:p>
            <a:r>
              <a:rPr lang="en-US" sz="2400" dirty="0"/>
              <a:t>Users can visit the profile page of an existing restaurant and see all the information associated to it. </a:t>
            </a:r>
            <a:r>
              <a:rPr lang="en-US" sz="2400" dirty="0" err="1"/>
              <a:t>i.e</a:t>
            </a:r>
            <a:r>
              <a:rPr lang="en-US" sz="2400" dirty="0"/>
              <a:t> Pictures, address, VIP Hosts, etc.</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111641273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#7</a:t>
            </a:r>
          </a:p>
        </p:txBody>
      </p:sp>
      <p:sp>
        <p:nvSpPr>
          <p:cNvPr id="3" name="Text Placeholder 2"/>
          <p:cNvSpPr>
            <a:spLocks noGrp="1"/>
          </p:cNvSpPr>
          <p:nvPr>
            <p:ph type="body" sz="quarter" idx="10"/>
          </p:nvPr>
        </p:nvSpPr>
        <p:spPr>
          <a:xfrm>
            <a:off x="381000" y="1411552"/>
            <a:ext cx="8382000" cy="4247317"/>
          </a:xfrm>
        </p:spPr>
        <p:txBody>
          <a:bodyPr/>
          <a:lstStyle/>
          <a:p>
            <a:pPr marL="0" indent="0">
              <a:buNone/>
            </a:pPr>
            <a:r>
              <a:rPr lang="en-US" sz="2400" b="1" dirty="0">
                <a:solidFill>
                  <a:srgbClr val="313C56"/>
                </a:solidFill>
              </a:rPr>
              <a:t>User Story #120 Admin users can manage the VIP Hosts of a business (restaurant).</a:t>
            </a:r>
          </a:p>
          <a:p>
            <a:pPr marL="0" indent="0">
              <a:buNone/>
            </a:pPr>
            <a:r>
              <a:rPr lang="en-US" sz="2400" dirty="0"/>
              <a:t>As an admin user, I would like to be able to add and delete VIP hosts to a particular restaurant.</a:t>
            </a:r>
          </a:p>
          <a:p>
            <a:pPr marL="0" indent="0">
              <a:buNone/>
            </a:pPr>
            <a:r>
              <a:rPr lang="en-US" sz="2400" b="1" dirty="0">
                <a:solidFill>
                  <a:srgbClr val="313C56"/>
                </a:solidFill>
              </a:rPr>
              <a:t>Acceptance Criteria (Summary – Details in Project Document)</a:t>
            </a:r>
          </a:p>
          <a:p>
            <a:r>
              <a:rPr lang="en-US" sz="2400" dirty="0"/>
              <a:t>Admin can invite VIP Hosts (provide name and email)</a:t>
            </a:r>
          </a:p>
          <a:p>
            <a:r>
              <a:rPr lang="en-US" sz="2400" dirty="0"/>
              <a:t>Admin can remove already accepted invitations.</a:t>
            </a:r>
          </a:p>
          <a:p>
            <a:r>
              <a:rPr lang="en-US" sz="2400" dirty="0"/>
              <a:t>Admin can remove pending invitations.</a:t>
            </a:r>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85716336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#8</a:t>
            </a:r>
          </a:p>
        </p:txBody>
      </p:sp>
      <p:sp>
        <p:nvSpPr>
          <p:cNvPr id="3" name="Text Placeholder 2"/>
          <p:cNvSpPr>
            <a:spLocks noGrp="1"/>
          </p:cNvSpPr>
          <p:nvPr>
            <p:ph type="body" sz="quarter" idx="10"/>
          </p:nvPr>
        </p:nvSpPr>
        <p:spPr>
          <a:xfrm>
            <a:off x="381000" y="1411552"/>
            <a:ext cx="8382000" cy="5650778"/>
          </a:xfrm>
        </p:spPr>
        <p:txBody>
          <a:bodyPr/>
          <a:lstStyle/>
          <a:p>
            <a:pPr marL="0" indent="0">
              <a:buNone/>
            </a:pPr>
            <a:r>
              <a:rPr lang="en-US" sz="2400" b="1" dirty="0">
                <a:solidFill>
                  <a:srgbClr val="313C56"/>
                </a:solidFill>
              </a:rPr>
              <a:t>User Story #121 VIP Hosts can accept an invitation and join a particular business as a new VIP Hosts.</a:t>
            </a:r>
          </a:p>
          <a:p>
            <a:pPr marL="0" indent="0">
              <a:buNone/>
            </a:pPr>
            <a:r>
              <a:rPr lang="en-US" sz="2400" dirty="0"/>
              <a:t>As a promoter (VIP Host) user, I would like to receive and accept invitation to join a business as a VIP Host.</a:t>
            </a:r>
          </a:p>
          <a:p>
            <a:pPr marL="0" indent="0">
              <a:buNone/>
            </a:pPr>
            <a:r>
              <a:rPr lang="en-US" sz="2400" b="1" dirty="0">
                <a:solidFill>
                  <a:srgbClr val="313C56"/>
                </a:solidFill>
              </a:rPr>
              <a:t>Acceptance Criteria (Summary – Details in Project Document)</a:t>
            </a:r>
          </a:p>
          <a:p>
            <a:r>
              <a:rPr lang="en-US" sz="2400" dirty="0"/>
              <a:t>User can receive an invitation sent by an admin to join a business as a VIP host.</a:t>
            </a:r>
          </a:p>
          <a:p>
            <a:r>
              <a:rPr lang="en-US" sz="2400" dirty="0"/>
              <a:t>User can accept an invitation and become a VIP Host(new role).</a:t>
            </a:r>
          </a:p>
          <a:p>
            <a:r>
              <a:rPr lang="en-US" sz="2400" dirty="0"/>
              <a:t>VIP Host user can manage the new promoter profile created for the business he/she was invited from.</a:t>
            </a:r>
          </a:p>
          <a:p>
            <a:r>
              <a:rPr lang="en-US" sz="2400" dirty="0"/>
              <a:t>VIP Host user can keep many promoter profiles from different businesses.</a:t>
            </a:r>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424350967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#9</a:t>
            </a:r>
          </a:p>
        </p:txBody>
      </p:sp>
      <p:sp>
        <p:nvSpPr>
          <p:cNvPr id="3" name="Text Placeholder 2"/>
          <p:cNvSpPr>
            <a:spLocks noGrp="1"/>
          </p:cNvSpPr>
          <p:nvPr>
            <p:ph type="body" sz="quarter" idx="10"/>
          </p:nvPr>
        </p:nvSpPr>
        <p:spPr>
          <a:xfrm>
            <a:off x="381000" y="1411552"/>
            <a:ext cx="8382000" cy="4505849"/>
          </a:xfrm>
        </p:spPr>
        <p:txBody>
          <a:bodyPr/>
          <a:lstStyle/>
          <a:p>
            <a:pPr marL="0" indent="0">
              <a:buNone/>
            </a:pPr>
            <a:r>
              <a:rPr lang="en-US" sz="2400" b="1" dirty="0">
                <a:solidFill>
                  <a:srgbClr val="313C56"/>
                </a:solidFill>
              </a:rPr>
              <a:t>User Story #125 An administrator con keep a social feed of a business (restaurant)</a:t>
            </a:r>
          </a:p>
          <a:p>
            <a:pPr marL="0" indent="0">
              <a:buNone/>
            </a:pPr>
            <a:r>
              <a:rPr lang="en-US" sz="2400" dirty="0"/>
              <a:t>As an admin user I would like to keep a social feed for a business and be able to add comments, videos, and pictures so that users can see it.</a:t>
            </a:r>
          </a:p>
          <a:p>
            <a:pPr marL="0" indent="0">
              <a:buNone/>
            </a:pPr>
            <a:r>
              <a:rPr lang="en-US" sz="2400" b="1" dirty="0">
                <a:solidFill>
                  <a:srgbClr val="313C56"/>
                </a:solidFill>
              </a:rPr>
              <a:t>Acceptance Criteria (Summary – Details in Project Document)</a:t>
            </a:r>
          </a:p>
          <a:p>
            <a:r>
              <a:rPr lang="en-US" sz="2400" dirty="0"/>
              <a:t>Admin users can post comments, pictures, and videos for a specific business.</a:t>
            </a:r>
          </a:p>
          <a:p>
            <a:r>
              <a:rPr lang="en-US" sz="2400" dirty="0"/>
              <a:t>Posts can be seen by all users.</a:t>
            </a:r>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19765159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Definition</a:t>
            </a:r>
          </a:p>
        </p:txBody>
      </p:sp>
      <p:sp>
        <p:nvSpPr>
          <p:cNvPr id="3" name="Text Placeholder 2"/>
          <p:cNvSpPr>
            <a:spLocks noGrp="1"/>
          </p:cNvSpPr>
          <p:nvPr>
            <p:ph type="body" sz="quarter" idx="10"/>
          </p:nvPr>
        </p:nvSpPr>
        <p:spPr>
          <a:xfrm>
            <a:off x="381000" y="1411552"/>
            <a:ext cx="8382000" cy="4610493"/>
          </a:xfrm>
        </p:spPr>
        <p:txBody>
          <a:bodyPr/>
          <a:lstStyle/>
          <a:p>
            <a:pPr marL="0" indent="0">
              <a:buNone/>
            </a:pPr>
            <a:r>
              <a:rPr lang="en-US" sz="2800" dirty="0" err="1"/>
              <a:t>MyVIPCity</a:t>
            </a:r>
            <a:r>
              <a:rPr lang="en-US" sz="2800" dirty="0"/>
              <a:t> 1.0 is a web portal that keeps a portfolio of high end restaurants and a corresponding list of VIP Hosts. Each restaurant and VIP Host can have a profile page that can be updated with basic information and with social posts like videos, images, and comments.</a:t>
            </a:r>
          </a:p>
          <a:p>
            <a:pPr marL="0" indent="0">
              <a:buNone/>
            </a:pPr>
            <a:endParaRPr lang="en-US" dirty="0"/>
          </a:p>
          <a:p>
            <a:pPr marL="0" indent="0">
              <a:buNone/>
            </a:pPr>
            <a:r>
              <a:rPr lang="en-US" sz="2800" dirty="0"/>
              <a:t>Visitors can easily find and search for restaurants, navigate through their social posts, and submit attending requests.</a:t>
            </a:r>
          </a:p>
          <a:p>
            <a:pPr marL="0" indent="0">
              <a:buNone/>
            </a:pPr>
            <a:endParaRPr lang="en-US" sz="2800" dirty="0"/>
          </a:p>
          <a:p>
            <a:pPr marL="0" indent="0">
              <a:buNone/>
            </a:pPr>
            <a:endParaRPr lang="en-US"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#10</a:t>
            </a:r>
          </a:p>
        </p:txBody>
      </p:sp>
      <p:sp>
        <p:nvSpPr>
          <p:cNvPr id="3" name="Text Placeholder 2"/>
          <p:cNvSpPr>
            <a:spLocks noGrp="1"/>
          </p:cNvSpPr>
          <p:nvPr>
            <p:ph type="body" sz="quarter" idx="10"/>
          </p:nvPr>
        </p:nvSpPr>
        <p:spPr>
          <a:xfrm>
            <a:off x="381000" y="1411552"/>
            <a:ext cx="8382000" cy="4505849"/>
          </a:xfrm>
        </p:spPr>
        <p:txBody>
          <a:bodyPr/>
          <a:lstStyle/>
          <a:p>
            <a:pPr marL="0" indent="0">
              <a:buNone/>
            </a:pPr>
            <a:r>
              <a:rPr lang="en-US" sz="2400" b="1" dirty="0">
                <a:solidFill>
                  <a:srgbClr val="313C56"/>
                </a:solidFill>
              </a:rPr>
              <a:t>User Story #126 A VIP Host con keep a social feed in all of its profiles </a:t>
            </a:r>
          </a:p>
          <a:p>
            <a:pPr marL="0" indent="0">
              <a:buNone/>
            </a:pPr>
            <a:r>
              <a:rPr lang="en-US" sz="2400" dirty="0"/>
              <a:t>As VIP Host user I would like to keep a social feed for any of my profiles and be able to add comments, videos, and pictures so that users can see it.</a:t>
            </a:r>
          </a:p>
          <a:p>
            <a:pPr marL="0" indent="0">
              <a:buNone/>
            </a:pPr>
            <a:r>
              <a:rPr lang="en-US" sz="2400" b="1" dirty="0">
                <a:solidFill>
                  <a:srgbClr val="313C56"/>
                </a:solidFill>
              </a:rPr>
              <a:t>Acceptance Criteria (Summary – Details in Project Document)</a:t>
            </a:r>
          </a:p>
          <a:p>
            <a:r>
              <a:rPr lang="en-US" sz="2400" dirty="0"/>
              <a:t>VIP Host user can post comments, pictures, and videos for any of its profiles.</a:t>
            </a:r>
          </a:p>
          <a:p>
            <a:r>
              <a:rPr lang="en-US" sz="2400" dirty="0"/>
              <a:t>Posts can be seen by all users.</a:t>
            </a:r>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101316660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#11</a:t>
            </a:r>
          </a:p>
        </p:txBody>
      </p:sp>
      <p:sp>
        <p:nvSpPr>
          <p:cNvPr id="3" name="Text Placeholder 2"/>
          <p:cNvSpPr>
            <a:spLocks noGrp="1"/>
          </p:cNvSpPr>
          <p:nvPr>
            <p:ph type="body" sz="quarter" idx="10"/>
          </p:nvPr>
        </p:nvSpPr>
        <p:spPr>
          <a:xfrm>
            <a:off x="381000" y="1411552"/>
            <a:ext cx="8382000" cy="4985980"/>
          </a:xfrm>
        </p:spPr>
        <p:txBody>
          <a:bodyPr/>
          <a:lstStyle/>
          <a:p>
            <a:pPr marL="0" indent="0">
              <a:buNone/>
            </a:pPr>
            <a:r>
              <a:rPr lang="en-US" sz="2400" b="1" dirty="0">
                <a:solidFill>
                  <a:srgbClr val="313C56"/>
                </a:solidFill>
              </a:rPr>
              <a:t>User Story #150 Users can add a review for a specific VIP Host profile</a:t>
            </a:r>
          </a:p>
          <a:p>
            <a:pPr marL="0" indent="0">
              <a:buNone/>
            </a:pPr>
            <a:r>
              <a:rPr lang="en-US" sz="2400" dirty="0"/>
              <a:t>As an user, I would like to add a review for a promoter profile.</a:t>
            </a:r>
          </a:p>
          <a:p>
            <a:pPr marL="0" indent="0">
              <a:buNone/>
            </a:pPr>
            <a:r>
              <a:rPr lang="en-US" sz="2400" b="1" dirty="0">
                <a:solidFill>
                  <a:srgbClr val="313C56"/>
                </a:solidFill>
              </a:rPr>
              <a:t>Acceptance Criteria (Summary – Details in Project Document)</a:t>
            </a:r>
          </a:p>
          <a:p>
            <a:r>
              <a:rPr lang="en-US" sz="2400" dirty="0"/>
              <a:t>Users can visit a promoter profile, go to the Reviews tab and add a new review.</a:t>
            </a:r>
          </a:p>
          <a:p>
            <a:r>
              <a:rPr lang="en-US" sz="2400" dirty="0"/>
              <a:t>Review consists of 1-5 Stars and a comment. </a:t>
            </a:r>
          </a:p>
          <a:p>
            <a:r>
              <a:rPr lang="en-US" sz="2400" dirty="0"/>
              <a:t>Promoter rating average is updated with new review.</a:t>
            </a:r>
          </a:p>
          <a:p>
            <a:r>
              <a:rPr lang="en-US" sz="2400" dirty="0"/>
              <a:t>Comments must be validated to forbid the use of obscene/inappropriate words.</a:t>
            </a:r>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60672424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#12</a:t>
            </a:r>
          </a:p>
        </p:txBody>
      </p:sp>
      <p:sp>
        <p:nvSpPr>
          <p:cNvPr id="3" name="Text Placeholder 2"/>
          <p:cNvSpPr>
            <a:spLocks noGrp="1"/>
          </p:cNvSpPr>
          <p:nvPr>
            <p:ph type="body" sz="quarter" idx="10"/>
          </p:nvPr>
        </p:nvSpPr>
        <p:spPr>
          <a:xfrm>
            <a:off x="381000" y="1411552"/>
            <a:ext cx="8382000" cy="4173450"/>
          </a:xfrm>
        </p:spPr>
        <p:txBody>
          <a:bodyPr/>
          <a:lstStyle/>
          <a:p>
            <a:pPr marL="0" indent="0">
              <a:buNone/>
            </a:pPr>
            <a:r>
              <a:rPr lang="en-US" sz="2400" b="1" dirty="0">
                <a:solidFill>
                  <a:srgbClr val="313C56"/>
                </a:solidFill>
              </a:rPr>
              <a:t>User Story #123 Search and filtering of businesses (restaurants)</a:t>
            </a:r>
          </a:p>
          <a:p>
            <a:pPr marL="0" indent="0">
              <a:buNone/>
            </a:pPr>
            <a:r>
              <a:rPr lang="en-US" sz="2400" dirty="0"/>
              <a:t>As an user, I would like to be able to search for restaurants by different criteria.</a:t>
            </a:r>
          </a:p>
          <a:p>
            <a:pPr marL="0" indent="0">
              <a:buNone/>
            </a:pPr>
            <a:r>
              <a:rPr lang="en-US" sz="2400" b="1" dirty="0">
                <a:solidFill>
                  <a:srgbClr val="313C56"/>
                </a:solidFill>
              </a:rPr>
              <a:t>Acceptance Criteria (Summary – Details in Project Document)</a:t>
            </a:r>
          </a:p>
          <a:p>
            <a:r>
              <a:rPr lang="en-US" sz="2400" dirty="0"/>
              <a:t>Restaurants will be shown to the user sorted by distance to the user’s location.</a:t>
            </a:r>
          </a:p>
          <a:p>
            <a:r>
              <a:rPr lang="en-US" sz="2400" dirty="0"/>
              <a:t>User can enter a search criteria like, address, city, state, zip code, name of the restaurant.</a:t>
            </a:r>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77019797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Story #13</a:t>
            </a:r>
          </a:p>
        </p:txBody>
      </p:sp>
      <p:sp>
        <p:nvSpPr>
          <p:cNvPr id="3" name="Text Placeholder 2"/>
          <p:cNvSpPr>
            <a:spLocks noGrp="1"/>
          </p:cNvSpPr>
          <p:nvPr>
            <p:ph type="body" sz="quarter" idx="10"/>
          </p:nvPr>
        </p:nvSpPr>
        <p:spPr>
          <a:xfrm>
            <a:off x="381000" y="1411552"/>
            <a:ext cx="8382000" cy="5170646"/>
          </a:xfrm>
        </p:spPr>
        <p:txBody>
          <a:bodyPr/>
          <a:lstStyle/>
          <a:p>
            <a:pPr marL="0" indent="0">
              <a:buNone/>
            </a:pPr>
            <a:r>
              <a:rPr lang="en-US" sz="2400" b="1" dirty="0">
                <a:solidFill>
                  <a:srgbClr val="313C56"/>
                </a:solidFill>
              </a:rPr>
              <a:t>User Story #157 User can submit an attending request for a restaurant.</a:t>
            </a:r>
          </a:p>
          <a:p>
            <a:pPr marL="0" indent="0">
              <a:buNone/>
            </a:pPr>
            <a:r>
              <a:rPr lang="en-US" sz="2400" dirty="0"/>
              <a:t>As an user, I would like to submit an attending request to a restaurant and get a response specifying if the request is accepted/declined.</a:t>
            </a:r>
          </a:p>
          <a:p>
            <a:pPr marL="0" indent="0">
              <a:buNone/>
            </a:pPr>
            <a:r>
              <a:rPr lang="en-US" sz="2400" b="1" dirty="0">
                <a:solidFill>
                  <a:srgbClr val="313C56"/>
                </a:solidFill>
              </a:rPr>
              <a:t>Acceptance Criteria (Summary – Details in Project Document)</a:t>
            </a:r>
          </a:p>
          <a:p>
            <a:r>
              <a:rPr lang="en-US" sz="2400" dirty="0"/>
              <a:t>On the profile page of a specific restaurant, an user can fill a form with the information of date, and the number of people that want to go to the restaurant. Also a VIP host can be specified.</a:t>
            </a:r>
          </a:p>
          <a:p>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51074960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Suites and Test Cases</a:t>
            </a:r>
          </a:p>
        </p:txBody>
      </p:sp>
      <p:sp>
        <p:nvSpPr>
          <p:cNvPr id="4" name="Shape 321"/>
          <p:cNvSpPr txBox="1">
            <a:spLocks noGrp="1"/>
          </p:cNvSpPr>
          <p:nvPr>
            <p:ph type="body" idx="4294967295"/>
          </p:nvPr>
        </p:nvSpPr>
        <p:spPr>
          <a:xfrm>
            <a:off x="152400" y="990600"/>
            <a:ext cx="8610599" cy="4648199"/>
          </a:xfrm>
          <a:prstGeom prst="rect">
            <a:avLst/>
          </a:prstGeom>
          <a:noFill/>
          <a:ln>
            <a:noFill/>
          </a:ln>
        </p:spPr>
        <p:txBody>
          <a:bodyPr lIns="0" tIns="0" rIns="0" bIns="0" anchor="t" anchorCtr="0">
            <a:noAutofit/>
          </a:bodyPr>
          <a:lstStyle/>
          <a:p>
            <a:pPr marL="0" marR="0" lvl="0" indent="0" algn="l" rtl="0">
              <a:lnSpc>
                <a:spcPct val="90000"/>
              </a:lnSpc>
              <a:spcBef>
                <a:spcPts val="0"/>
              </a:spcBef>
              <a:spcAft>
                <a:spcPts val="0"/>
              </a:spcAft>
              <a:buClr>
                <a:schemeClr val="dk1"/>
              </a:buClr>
              <a:buSzPct val="25000"/>
              <a:buFont typeface="Calibri"/>
              <a:buNone/>
            </a:pPr>
            <a:r>
              <a:rPr lang="en-US" sz="2400" b="1" dirty="0"/>
              <a:t>    </a:t>
            </a:r>
            <a:r>
              <a:rPr lang="en-US" sz="2400" b="1" i="0" u="none" strike="noStrike" cap="none" dirty="0">
                <a:solidFill>
                  <a:schemeClr val="dk1"/>
                </a:solidFill>
                <a:latin typeface="Calibri"/>
                <a:ea typeface="Calibri"/>
                <a:cs typeface="Calibri"/>
                <a:sym typeface="Calibri"/>
              </a:rPr>
              <a:t>Sunny Day</a:t>
            </a:r>
          </a:p>
          <a:p>
            <a:pPr marL="0" marR="0" lvl="0" indent="0" algn="l" rtl="0">
              <a:lnSpc>
                <a:spcPct val="90000"/>
              </a:lnSpc>
              <a:spcBef>
                <a:spcPts val="480"/>
              </a:spcBef>
              <a:buClr>
                <a:schemeClr val="dk1"/>
              </a:buClr>
              <a:buSzPct val="25000"/>
              <a:buFont typeface="Calibri"/>
              <a:buNone/>
            </a:pPr>
            <a:endParaRPr sz="2400" b="0" i="0" u="none" strike="noStrike" cap="none" dirty="0">
              <a:solidFill>
                <a:schemeClr val="dk1"/>
              </a:solidFill>
              <a:latin typeface="Calibri"/>
              <a:ea typeface="Calibri"/>
              <a:cs typeface="Calibri"/>
              <a:sym typeface="Calibri"/>
            </a:endParaRPr>
          </a:p>
        </p:txBody>
      </p:sp>
      <p:graphicFrame>
        <p:nvGraphicFramePr>
          <p:cNvPr id="7" name="Shape 322"/>
          <p:cNvGraphicFramePr/>
          <p:nvPr>
            <p:extLst>
              <p:ext uri="{D42A27DB-BD31-4B8C-83A1-F6EECF244321}">
                <p14:modId xmlns:p14="http://schemas.microsoft.com/office/powerpoint/2010/main" val="703687090"/>
              </p:ext>
            </p:extLst>
          </p:nvPr>
        </p:nvGraphicFramePr>
        <p:xfrm>
          <a:off x="381000" y="1397000"/>
          <a:ext cx="8229600" cy="3937000"/>
        </p:xfrm>
        <a:graphic>
          <a:graphicData uri="http://schemas.openxmlformats.org/drawingml/2006/table">
            <a:tbl>
              <a:tblPr firstRow="1" bandRow="1">
                <a:tableStyleId>{284E427A-3D55-4303-BF80-6455036E1DE7}</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13410">
                <a:tc>
                  <a:txBody>
                    <a:bodyPr/>
                    <a:lstStyle/>
                    <a:p>
                      <a:pPr marL="0" marR="0" lvl="0" indent="0" algn="l" rtl="0">
                        <a:spcBef>
                          <a:spcPts val="0"/>
                        </a:spcBef>
                        <a:buSzPct val="25000"/>
                        <a:buNone/>
                      </a:pPr>
                      <a:r>
                        <a:rPr lang="en-US" sz="1800" u="none" strike="noStrike" cap="none" dirty="0"/>
                        <a:t>Purpose</a:t>
                      </a:r>
                    </a:p>
                  </a:txBody>
                  <a:tcPr marL="91450" marR="91450" marT="45725" marB="45725"/>
                </a:tc>
                <a:tc>
                  <a:txBody>
                    <a:bodyPr/>
                    <a:lstStyle/>
                    <a:p>
                      <a:pPr marL="0" marR="0" lvl="0" indent="0" algn="l" rtl="0">
                        <a:spcBef>
                          <a:spcPts val="0"/>
                        </a:spcBef>
                        <a:buSzPct val="25000"/>
                        <a:buNone/>
                      </a:pPr>
                      <a:r>
                        <a:rPr lang="en-US" sz="1800"/>
                        <a:t>Register user into the system</a:t>
                      </a:r>
                    </a:p>
                  </a:txBody>
                  <a:tcPr marL="91450" marR="91450" marT="45725" marB="45725"/>
                </a:tc>
                <a:extLst>
                  <a:ext uri="{0D108BD9-81ED-4DB2-BD59-A6C34878D82A}">
                    <a16:rowId xmlns:a16="http://schemas.microsoft.com/office/drawing/2014/main" val="10000"/>
                  </a:ext>
                </a:extLst>
              </a:tr>
              <a:tr h="347153">
                <a:tc>
                  <a:txBody>
                    <a:bodyPr/>
                    <a:lstStyle/>
                    <a:p>
                      <a:pPr marL="0" marR="0" lvl="0" indent="0" algn="l" rtl="0">
                        <a:spcBef>
                          <a:spcPts val="0"/>
                        </a:spcBef>
                        <a:buSzPct val="25000"/>
                        <a:buNone/>
                      </a:pPr>
                      <a:r>
                        <a:rPr lang="en-US" sz="1800" dirty="0"/>
                        <a:t>Precondition</a:t>
                      </a:r>
                    </a:p>
                  </a:txBody>
                  <a:tcPr marL="91450" marR="91450" marT="45725" marB="45725"/>
                </a:tc>
                <a:tc>
                  <a:txBody>
                    <a:bodyPr/>
                    <a:lstStyle/>
                    <a:p>
                      <a:pPr marL="0" marR="0" lvl="0" indent="0" algn="l" rtl="0">
                        <a:spcBef>
                          <a:spcPts val="0"/>
                        </a:spcBef>
                        <a:buSzPct val="25000"/>
                        <a:buNone/>
                      </a:pPr>
                      <a:r>
                        <a:rPr lang="en-US" sz="1800"/>
                        <a:t>User have access to the application</a:t>
                      </a:r>
                    </a:p>
                  </a:txBody>
                  <a:tcPr marL="91450" marR="91450" marT="45725" marB="45725"/>
                </a:tc>
                <a:extLst>
                  <a:ext uri="{0D108BD9-81ED-4DB2-BD59-A6C34878D82A}">
                    <a16:rowId xmlns:a16="http://schemas.microsoft.com/office/drawing/2014/main" val="10001"/>
                  </a:ext>
                </a:extLst>
              </a:tr>
              <a:tr h="782302">
                <a:tc>
                  <a:txBody>
                    <a:bodyPr/>
                    <a:lstStyle/>
                    <a:p>
                      <a:pPr marL="0" marR="0" lvl="0" indent="0" algn="l" rtl="0">
                        <a:spcBef>
                          <a:spcPts val="0"/>
                        </a:spcBef>
                        <a:buSzPct val="25000"/>
                        <a:buNone/>
                      </a:pPr>
                      <a:r>
                        <a:rPr lang="en-US" sz="1800" dirty="0"/>
                        <a:t>Input</a:t>
                      </a:r>
                    </a:p>
                  </a:txBody>
                  <a:tcPr marL="91450" marR="91450" marT="45725" marB="45725"/>
                </a:tc>
                <a:tc>
                  <a:txBody>
                    <a:bodyPr/>
                    <a:lstStyle/>
                    <a:p>
                      <a:pPr marL="285750" marR="0" lvl="0" indent="-285750" algn="l" rtl="0">
                        <a:spcBef>
                          <a:spcPts val="0"/>
                        </a:spcBef>
                        <a:buClr>
                          <a:schemeClr val="dk1"/>
                        </a:buClr>
                        <a:buSzPct val="100000"/>
                        <a:buFont typeface="Arial"/>
                        <a:buChar char="•"/>
                      </a:pPr>
                      <a:r>
                        <a:rPr lang="en-US" sz="1800"/>
                        <a:t>Email Address</a:t>
                      </a:r>
                    </a:p>
                    <a:p>
                      <a:pPr marL="285750" marR="0" lvl="0" indent="-285750" algn="l" rtl="0">
                        <a:spcBef>
                          <a:spcPts val="0"/>
                        </a:spcBef>
                        <a:buClr>
                          <a:schemeClr val="dk1"/>
                        </a:buClr>
                        <a:buSzPct val="100000"/>
                        <a:buFont typeface="Arial"/>
                        <a:buChar char="•"/>
                      </a:pPr>
                      <a:r>
                        <a:rPr lang="en-US" sz="1800"/>
                        <a:t>Password</a:t>
                      </a:r>
                    </a:p>
                    <a:p>
                      <a:pPr marL="285750" marR="0" lvl="0" indent="-285750" algn="l" rtl="0">
                        <a:spcBef>
                          <a:spcPts val="0"/>
                        </a:spcBef>
                        <a:buClr>
                          <a:schemeClr val="dk1"/>
                        </a:buClr>
                        <a:buSzPct val="100000"/>
                        <a:buFont typeface="Arial"/>
                        <a:buChar char="•"/>
                      </a:pPr>
                      <a:r>
                        <a:rPr lang="en-US" sz="1800"/>
                        <a:t>Confirm Password</a:t>
                      </a:r>
                    </a:p>
                  </a:txBody>
                  <a:tcPr marL="91450" marR="91450" marT="45725" marB="45725"/>
                </a:tc>
                <a:extLst>
                  <a:ext uri="{0D108BD9-81ED-4DB2-BD59-A6C34878D82A}">
                    <a16:rowId xmlns:a16="http://schemas.microsoft.com/office/drawing/2014/main" val="10002"/>
                  </a:ext>
                </a:extLst>
              </a:tr>
              <a:tr h="1251678">
                <a:tc>
                  <a:txBody>
                    <a:bodyPr/>
                    <a:lstStyle/>
                    <a:p>
                      <a:pPr marL="0" marR="0" lvl="0" indent="0" algn="l" rtl="0">
                        <a:spcBef>
                          <a:spcPts val="0"/>
                        </a:spcBef>
                        <a:buSzPct val="25000"/>
                        <a:buNone/>
                      </a:pPr>
                      <a:r>
                        <a:rPr lang="en-US" sz="1800" dirty="0"/>
                        <a:t>Excepted Results</a:t>
                      </a:r>
                    </a:p>
                  </a:txBody>
                  <a:tcPr marL="91450" marR="91450" marT="45725" marB="45725"/>
                </a:tc>
                <a:tc>
                  <a:txBody>
                    <a:bodyPr/>
                    <a:lstStyle/>
                    <a:p>
                      <a:pPr marL="285750" marR="0" lvl="0" indent="-285750" algn="l" rtl="0">
                        <a:spcBef>
                          <a:spcPts val="0"/>
                        </a:spcBef>
                        <a:buClr>
                          <a:schemeClr val="dk1"/>
                        </a:buClr>
                        <a:buSzPct val="100000"/>
                        <a:buFont typeface="Arial"/>
                        <a:buChar char="•"/>
                      </a:pPr>
                      <a:r>
                        <a:rPr lang="en-US" sz="1800" dirty="0"/>
                        <a:t>User is registered with and a confirmation email is sent to the provided email address.</a:t>
                      </a:r>
                    </a:p>
                    <a:p>
                      <a:pPr marL="285750" marR="0" lvl="0" indent="-285750" algn="l" rtl="0">
                        <a:spcBef>
                          <a:spcPts val="0"/>
                        </a:spcBef>
                        <a:buClr>
                          <a:schemeClr val="dk1"/>
                        </a:buClr>
                        <a:buSzPct val="100000"/>
                        <a:buFont typeface="Arial"/>
                        <a:buChar char="•"/>
                      </a:pPr>
                      <a:r>
                        <a:rPr lang="en-US" sz="1800" dirty="0"/>
                        <a:t>User confirms the email address</a:t>
                      </a:r>
                    </a:p>
                    <a:p>
                      <a:pPr marL="285750" marR="0" lvl="0" indent="-285750" algn="l" rtl="0">
                        <a:spcBef>
                          <a:spcPts val="0"/>
                        </a:spcBef>
                        <a:buClr>
                          <a:schemeClr val="dk1"/>
                        </a:buClr>
                        <a:buSzPct val="100000"/>
                        <a:buFont typeface="Arial"/>
                        <a:buChar char="•"/>
                      </a:pPr>
                      <a:r>
                        <a:rPr lang="en-US" sz="1800" dirty="0"/>
                        <a:t>User able to login</a:t>
                      </a:r>
                    </a:p>
                  </a:txBody>
                  <a:tcPr marL="91450" marR="91450" marT="45725" marB="45725"/>
                </a:tc>
                <a:extLst>
                  <a:ext uri="{0D108BD9-81ED-4DB2-BD59-A6C34878D82A}">
                    <a16:rowId xmlns:a16="http://schemas.microsoft.com/office/drawing/2014/main" val="10003"/>
                  </a:ext>
                </a:extLst>
              </a:tr>
              <a:tr h="312926">
                <a:tc>
                  <a:txBody>
                    <a:bodyPr/>
                    <a:lstStyle/>
                    <a:p>
                      <a:pPr marL="0" marR="0" lvl="0" indent="0" algn="l" rtl="0">
                        <a:spcBef>
                          <a:spcPts val="0"/>
                        </a:spcBef>
                        <a:buSzPct val="25000"/>
                        <a:buNone/>
                      </a:pPr>
                      <a:r>
                        <a:rPr lang="en-US" sz="1800" dirty="0"/>
                        <a:t>Actual Results</a:t>
                      </a:r>
                    </a:p>
                  </a:txBody>
                  <a:tcPr marL="91450" marR="91450" marT="45725" marB="45725"/>
                </a:tc>
                <a:tc>
                  <a:txBody>
                    <a:bodyPr/>
                    <a:lstStyle/>
                    <a:p>
                      <a:pPr marL="0" marR="0" lvl="0" indent="0" algn="l" rtl="0">
                        <a:spcBef>
                          <a:spcPts val="0"/>
                        </a:spcBef>
                        <a:buClr>
                          <a:schemeClr val="dk1"/>
                        </a:buClr>
                        <a:buSzPct val="100000"/>
                        <a:buFont typeface="Arial"/>
                        <a:buNone/>
                      </a:pPr>
                      <a:r>
                        <a:rPr lang="en-US" sz="1800" i="1" dirty="0"/>
                        <a:t>Same as expected</a:t>
                      </a:r>
                    </a:p>
                  </a:txBody>
                  <a:tcPr marL="91450" marR="91450" marT="45725" marB="45725"/>
                </a:tc>
                <a:extLst>
                  <a:ext uri="{0D108BD9-81ED-4DB2-BD59-A6C34878D82A}">
                    <a16:rowId xmlns:a16="http://schemas.microsoft.com/office/drawing/2014/main" val="213985641"/>
                  </a:ext>
                </a:extLst>
              </a:tr>
              <a:tr h="414590">
                <a:tc>
                  <a:txBody>
                    <a:bodyPr/>
                    <a:lstStyle/>
                    <a:p>
                      <a:pPr marL="0" marR="0" lvl="0" indent="0" algn="l" rtl="0">
                        <a:spcBef>
                          <a:spcPts val="0"/>
                        </a:spcBef>
                        <a:buSzPct val="25000"/>
                        <a:buNone/>
                      </a:pPr>
                      <a:r>
                        <a:rPr lang="en-US" sz="1800" dirty="0"/>
                        <a:t>Test Result</a:t>
                      </a:r>
                    </a:p>
                  </a:txBody>
                  <a:tcPr marL="91450" marR="91450" marT="45725" marB="45725"/>
                </a:tc>
                <a:tc>
                  <a:txBody>
                    <a:bodyPr/>
                    <a:lstStyle/>
                    <a:p>
                      <a:pPr marL="0" marR="0" lvl="0" indent="0" algn="l" rtl="0">
                        <a:spcBef>
                          <a:spcPts val="0"/>
                        </a:spcBef>
                        <a:buClr>
                          <a:schemeClr val="dk1"/>
                        </a:buClr>
                        <a:buSzPct val="100000"/>
                        <a:buFont typeface="Arial"/>
                        <a:buNone/>
                      </a:pPr>
                      <a:r>
                        <a:rPr lang="en-US" sz="1800" b="1" i="0" kern="1200" dirty="0">
                          <a:solidFill>
                            <a:schemeClr val="accent4">
                              <a:lumMod val="50000"/>
                            </a:schemeClr>
                          </a:solidFill>
                          <a:latin typeface="+mn-lt"/>
                          <a:ea typeface="+mn-ea"/>
                          <a:cs typeface="+mn-cs"/>
                        </a:rPr>
                        <a:t>Pass</a:t>
                      </a:r>
                    </a:p>
                  </a:txBody>
                  <a:tcPr marL="91450" marR="91450" marT="45725" marB="45725"/>
                </a:tc>
                <a:extLst>
                  <a:ext uri="{0D108BD9-81ED-4DB2-BD59-A6C34878D82A}">
                    <a16:rowId xmlns:a16="http://schemas.microsoft.com/office/drawing/2014/main" val="2170457597"/>
                  </a:ext>
                </a:extLst>
              </a:tr>
            </a:tbl>
          </a:graphicData>
        </a:graphic>
      </p:graphicFrame>
    </p:spTree>
    <p:extLst>
      <p:ext uri="{BB962C8B-B14F-4D97-AF65-F5344CB8AC3E}">
        <p14:creationId xmlns:p14="http://schemas.microsoft.com/office/powerpoint/2010/main" val="223048226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Suites and Test Cases</a:t>
            </a:r>
          </a:p>
        </p:txBody>
      </p:sp>
      <p:sp>
        <p:nvSpPr>
          <p:cNvPr id="4" name="Shape 321"/>
          <p:cNvSpPr txBox="1">
            <a:spLocks noGrp="1"/>
          </p:cNvSpPr>
          <p:nvPr>
            <p:ph type="body" idx="4294967295"/>
          </p:nvPr>
        </p:nvSpPr>
        <p:spPr>
          <a:xfrm>
            <a:off x="152400" y="990600"/>
            <a:ext cx="8610599" cy="4648199"/>
          </a:xfrm>
          <a:prstGeom prst="rect">
            <a:avLst/>
          </a:prstGeom>
          <a:noFill/>
          <a:ln>
            <a:noFill/>
          </a:ln>
        </p:spPr>
        <p:txBody>
          <a:bodyPr lIns="0" tIns="0" rIns="0" bIns="0" anchor="t" anchorCtr="0">
            <a:noAutofit/>
          </a:bodyPr>
          <a:lstStyle/>
          <a:p>
            <a:pPr marL="0" marR="0" lvl="0" indent="0" algn="l" rtl="0">
              <a:lnSpc>
                <a:spcPct val="90000"/>
              </a:lnSpc>
              <a:spcBef>
                <a:spcPts val="0"/>
              </a:spcBef>
              <a:spcAft>
                <a:spcPts val="0"/>
              </a:spcAft>
              <a:buClr>
                <a:schemeClr val="dk1"/>
              </a:buClr>
              <a:buSzPct val="25000"/>
              <a:buFont typeface="Calibri"/>
              <a:buNone/>
            </a:pPr>
            <a:r>
              <a:rPr lang="en-US" sz="2400" b="1" dirty="0"/>
              <a:t>    </a:t>
            </a:r>
            <a:r>
              <a:rPr lang="en-US" sz="2400" b="1" i="0" u="none" strike="noStrike" cap="none" dirty="0">
                <a:solidFill>
                  <a:schemeClr val="dk1"/>
                </a:solidFill>
                <a:latin typeface="Calibri"/>
                <a:ea typeface="Calibri"/>
                <a:cs typeface="Calibri"/>
                <a:sym typeface="Calibri"/>
              </a:rPr>
              <a:t>Sunny Day</a:t>
            </a:r>
          </a:p>
          <a:p>
            <a:pPr marL="0" marR="0" lvl="0" indent="0" algn="l" rtl="0">
              <a:lnSpc>
                <a:spcPct val="90000"/>
              </a:lnSpc>
              <a:spcBef>
                <a:spcPts val="480"/>
              </a:spcBef>
              <a:buClr>
                <a:schemeClr val="dk1"/>
              </a:buClr>
              <a:buSzPct val="25000"/>
              <a:buFont typeface="Calibri"/>
              <a:buNone/>
            </a:pPr>
            <a:endParaRPr sz="2400" b="0" i="0" u="none" strike="noStrike" cap="none" dirty="0">
              <a:solidFill>
                <a:schemeClr val="dk1"/>
              </a:solidFill>
              <a:latin typeface="Calibri"/>
              <a:ea typeface="Calibri"/>
              <a:cs typeface="Calibri"/>
              <a:sym typeface="Calibri"/>
            </a:endParaRPr>
          </a:p>
        </p:txBody>
      </p:sp>
      <p:graphicFrame>
        <p:nvGraphicFramePr>
          <p:cNvPr id="7" name="Shape 322"/>
          <p:cNvGraphicFramePr/>
          <p:nvPr>
            <p:extLst>
              <p:ext uri="{D42A27DB-BD31-4B8C-83A1-F6EECF244321}">
                <p14:modId xmlns:p14="http://schemas.microsoft.com/office/powerpoint/2010/main" val="2315497937"/>
              </p:ext>
            </p:extLst>
          </p:nvPr>
        </p:nvGraphicFramePr>
        <p:xfrm>
          <a:off x="381000" y="1397000"/>
          <a:ext cx="8229600" cy="3937000"/>
        </p:xfrm>
        <a:graphic>
          <a:graphicData uri="http://schemas.openxmlformats.org/drawingml/2006/table">
            <a:tbl>
              <a:tblPr firstRow="1" bandRow="1">
                <a:tableStyleId>{284E427A-3D55-4303-BF80-6455036E1DE7}</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13410">
                <a:tc>
                  <a:txBody>
                    <a:bodyPr/>
                    <a:lstStyle/>
                    <a:p>
                      <a:pPr marL="0" marR="0" lvl="0" indent="0" algn="l" rtl="0">
                        <a:spcBef>
                          <a:spcPts val="0"/>
                        </a:spcBef>
                        <a:buSzPct val="25000"/>
                        <a:buNone/>
                      </a:pPr>
                      <a:r>
                        <a:rPr lang="en-US" sz="1800" u="none" strike="noStrike" cap="none" dirty="0"/>
                        <a:t>Purpose</a:t>
                      </a:r>
                    </a:p>
                  </a:txBody>
                  <a:tcPr marL="91450" marR="91450" marT="45725" marB="45725"/>
                </a:tc>
                <a:tc>
                  <a:txBody>
                    <a:bodyPr/>
                    <a:lstStyle/>
                    <a:p>
                      <a:pPr marL="0" marR="0" lvl="0" indent="0" algn="l" rtl="0">
                        <a:spcBef>
                          <a:spcPts val="0"/>
                        </a:spcBef>
                        <a:buSzPct val="25000"/>
                        <a:buNone/>
                      </a:pPr>
                      <a:r>
                        <a:rPr lang="en-US" sz="1800" dirty="0"/>
                        <a:t>Add a review to a VIP Host</a:t>
                      </a:r>
                    </a:p>
                  </a:txBody>
                  <a:tcPr marL="91450" marR="91450" marT="45725" marB="45725"/>
                </a:tc>
                <a:extLst>
                  <a:ext uri="{0D108BD9-81ED-4DB2-BD59-A6C34878D82A}">
                    <a16:rowId xmlns:a16="http://schemas.microsoft.com/office/drawing/2014/main" val="10000"/>
                  </a:ext>
                </a:extLst>
              </a:tr>
              <a:tr h="347153">
                <a:tc>
                  <a:txBody>
                    <a:bodyPr/>
                    <a:lstStyle/>
                    <a:p>
                      <a:pPr marL="0" marR="0" lvl="0" indent="0" algn="l" rtl="0">
                        <a:spcBef>
                          <a:spcPts val="0"/>
                        </a:spcBef>
                        <a:buSzPct val="25000"/>
                        <a:buNone/>
                      </a:pPr>
                      <a:r>
                        <a:rPr lang="en-US" sz="1800" dirty="0"/>
                        <a:t>Precondition</a:t>
                      </a:r>
                    </a:p>
                  </a:txBody>
                  <a:tcPr marL="91450" marR="91450" marT="45725" marB="45725"/>
                </a:tc>
                <a:tc>
                  <a:txBody>
                    <a:bodyPr/>
                    <a:lstStyle/>
                    <a:p>
                      <a:pPr marL="0" marR="0" lvl="0" indent="0" algn="l" rtl="0">
                        <a:spcBef>
                          <a:spcPts val="0"/>
                        </a:spcBef>
                        <a:buSzPct val="25000"/>
                        <a:buNone/>
                      </a:pPr>
                      <a:r>
                        <a:rPr lang="en-US" sz="1800"/>
                        <a:t>User have access to the application</a:t>
                      </a:r>
                    </a:p>
                  </a:txBody>
                  <a:tcPr marL="91450" marR="91450" marT="45725" marB="45725"/>
                </a:tc>
                <a:extLst>
                  <a:ext uri="{0D108BD9-81ED-4DB2-BD59-A6C34878D82A}">
                    <a16:rowId xmlns:a16="http://schemas.microsoft.com/office/drawing/2014/main" val="10001"/>
                  </a:ext>
                </a:extLst>
              </a:tr>
              <a:tr h="782302">
                <a:tc>
                  <a:txBody>
                    <a:bodyPr/>
                    <a:lstStyle/>
                    <a:p>
                      <a:pPr marL="0" marR="0" lvl="0" indent="0" algn="l" rtl="0">
                        <a:spcBef>
                          <a:spcPts val="0"/>
                        </a:spcBef>
                        <a:buSzPct val="25000"/>
                        <a:buNone/>
                      </a:pPr>
                      <a:r>
                        <a:rPr lang="en-US" sz="1800" dirty="0"/>
                        <a:t>Input</a:t>
                      </a:r>
                    </a:p>
                  </a:txBody>
                  <a:tcPr marL="91450" marR="91450" marT="45725" marB="45725"/>
                </a:tc>
                <a:tc>
                  <a:txBody>
                    <a:bodyPr/>
                    <a:lstStyle/>
                    <a:p>
                      <a:pPr marL="285750" indent="-285750">
                        <a:buFont typeface="Arial" panose="020B0604020202020204" pitchFamily="34" charset="0"/>
                        <a:buChar char="•"/>
                      </a:pPr>
                      <a:r>
                        <a:rPr lang="en-US" sz="1800" u="none" strike="noStrike" kern="1200" baseline="0" dirty="0"/>
                        <a:t>User is logged in</a:t>
                      </a:r>
                    </a:p>
                    <a:p>
                      <a:pPr marL="285750" indent="-285750">
                        <a:buFont typeface="Arial" panose="020B0604020202020204" pitchFamily="34" charset="0"/>
                        <a:buChar char="•"/>
                      </a:pPr>
                      <a:r>
                        <a:rPr lang="en-US" sz="1800" u="none" strike="noStrike" kern="1200" baseline="0" dirty="0"/>
                        <a:t>VIP Host profile opened </a:t>
                      </a:r>
                    </a:p>
                    <a:p>
                      <a:pPr marL="285750" indent="-285750">
                        <a:buFont typeface="Arial" panose="020B0604020202020204" pitchFamily="34" charset="0"/>
                        <a:buChar char="•"/>
                      </a:pPr>
                      <a:r>
                        <a:rPr lang="en-US" sz="1800" u="none" strike="noStrike" kern="1200" baseline="0" dirty="0"/>
                        <a:t>REVIEWS tab selected. </a:t>
                      </a:r>
                    </a:p>
                    <a:p>
                      <a:pPr marL="285750" indent="-285750">
                        <a:buFont typeface="Arial" panose="020B0604020202020204" pitchFamily="34" charset="0"/>
                        <a:buChar char="•"/>
                      </a:pPr>
                      <a:r>
                        <a:rPr lang="en-US" sz="1800" u="none" strike="noStrike" kern="1200" baseline="0" dirty="0"/>
                        <a:t>Current Average Rating = 4</a:t>
                      </a:r>
                    </a:p>
                    <a:p>
                      <a:pPr marL="285750" indent="-285750">
                        <a:buFont typeface="Arial" panose="020B0604020202020204" pitchFamily="34" charset="0"/>
                        <a:buChar char="•"/>
                      </a:pPr>
                      <a:r>
                        <a:rPr lang="en-US" sz="1800" u="none" strike="noStrike" kern="1200" baseline="0" dirty="0"/>
                        <a:t>#Reviews = 1. </a:t>
                      </a:r>
                      <a:endParaRPr lang="en-US" sz="1800" dirty="0"/>
                    </a:p>
                  </a:txBody>
                  <a:tcPr marL="91450" marR="91450" marT="45725" marB="45725"/>
                </a:tc>
                <a:extLst>
                  <a:ext uri="{0D108BD9-81ED-4DB2-BD59-A6C34878D82A}">
                    <a16:rowId xmlns:a16="http://schemas.microsoft.com/office/drawing/2014/main" val="10002"/>
                  </a:ext>
                </a:extLst>
              </a:tr>
              <a:tr h="627970">
                <a:tc>
                  <a:txBody>
                    <a:bodyPr/>
                    <a:lstStyle/>
                    <a:p>
                      <a:pPr marL="0" marR="0" lvl="0" indent="0" algn="l" rtl="0">
                        <a:spcBef>
                          <a:spcPts val="0"/>
                        </a:spcBef>
                        <a:buSzPct val="25000"/>
                        <a:buNone/>
                      </a:pPr>
                      <a:r>
                        <a:rPr lang="en-US" sz="1800" dirty="0"/>
                        <a:t>Excepted Results</a:t>
                      </a:r>
                    </a:p>
                  </a:txBody>
                  <a:tcPr marL="91450" marR="91450" marT="45725" marB="45725"/>
                </a:tc>
                <a:tc>
                  <a:txBody>
                    <a:bodyPr/>
                    <a:lstStyle/>
                    <a:p>
                      <a:pPr marL="285750" marR="0" lvl="0" indent="-285750" algn="l" rtl="0">
                        <a:spcBef>
                          <a:spcPts val="0"/>
                        </a:spcBef>
                        <a:buClr>
                          <a:schemeClr val="dk1"/>
                        </a:buClr>
                        <a:buSzPct val="100000"/>
                        <a:buFont typeface="Arial"/>
                        <a:buChar char="•"/>
                      </a:pPr>
                      <a:r>
                        <a:rPr lang="en-US" sz="1800" dirty="0"/>
                        <a:t>New average rating = 4.5</a:t>
                      </a:r>
                    </a:p>
                    <a:p>
                      <a:pPr marL="285750" marR="0" lvl="0" indent="-285750" algn="l" rtl="0">
                        <a:spcBef>
                          <a:spcPts val="0"/>
                        </a:spcBef>
                        <a:buClr>
                          <a:schemeClr val="dk1"/>
                        </a:buClr>
                        <a:buSzPct val="100000"/>
                        <a:buFont typeface="Arial"/>
                        <a:buChar char="•"/>
                      </a:pPr>
                      <a:r>
                        <a:rPr lang="en-US" sz="1800" dirty="0"/>
                        <a:t>#Reviews increased by one</a:t>
                      </a:r>
                    </a:p>
                  </a:txBody>
                  <a:tcPr marL="91450" marR="91450" marT="45725" marB="45725"/>
                </a:tc>
                <a:extLst>
                  <a:ext uri="{0D108BD9-81ED-4DB2-BD59-A6C34878D82A}">
                    <a16:rowId xmlns:a16="http://schemas.microsoft.com/office/drawing/2014/main" val="10003"/>
                  </a:ext>
                </a:extLst>
              </a:tr>
              <a:tr h="312926">
                <a:tc>
                  <a:txBody>
                    <a:bodyPr/>
                    <a:lstStyle/>
                    <a:p>
                      <a:pPr marL="0" marR="0" lvl="0" indent="0" algn="l" rtl="0">
                        <a:spcBef>
                          <a:spcPts val="0"/>
                        </a:spcBef>
                        <a:buSzPct val="25000"/>
                        <a:buNone/>
                      </a:pPr>
                      <a:r>
                        <a:rPr lang="en-US" sz="1800" dirty="0"/>
                        <a:t>Actual Results</a:t>
                      </a:r>
                    </a:p>
                  </a:txBody>
                  <a:tcPr marL="91450" marR="91450" marT="45725" marB="45725"/>
                </a:tc>
                <a:tc>
                  <a:txBody>
                    <a:bodyPr/>
                    <a:lstStyle/>
                    <a:p>
                      <a:pPr marL="285750" marR="0" lvl="0" indent="-285750" algn="l" rtl="0">
                        <a:spcBef>
                          <a:spcPts val="0"/>
                        </a:spcBef>
                        <a:buClr>
                          <a:schemeClr val="dk1"/>
                        </a:buClr>
                        <a:buSzPct val="100000"/>
                        <a:buFont typeface="Arial" panose="020B0604020202020204" pitchFamily="34" charset="0"/>
                        <a:buChar char="•"/>
                      </a:pPr>
                      <a:r>
                        <a:rPr lang="en-US" sz="1800" i="0" dirty="0"/>
                        <a:t>Average rating = 4.5</a:t>
                      </a:r>
                    </a:p>
                    <a:p>
                      <a:pPr marL="285750" marR="0" lvl="0" indent="-285750" algn="l" rtl="0">
                        <a:spcBef>
                          <a:spcPts val="0"/>
                        </a:spcBef>
                        <a:buClr>
                          <a:schemeClr val="dk1"/>
                        </a:buClr>
                        <a:buSzPct val="100000"/>
                        <a:buFont typeface="Arial" panose="020B0604020202020204" pitchFamily="34" charset="0"/>
                        <a:buChar char="•"/>
                      </a:pPr>
                      <a:r>
                        <a:rPr lang="en-US" sz="1800" i="0" dirty="0"/>
                        <a:t>#Reviews = 2</a:t>
                      </a:r>
                    </a:p>
                  </a:txBody>
                  <a:tcPr marL="91450" marR="91450" marT="45725" marB="45725"/>
                </a:tc>
                <a:extLst>
                  <a:ext uri="{0D108BD9-81ED-4DB2-BD59-A6C34878D82A}">
                    <a16:rowId xmlns:a16="http://schemas.microsoft.com/office/drawing/2014/main" val="213985641"/>
                  </a:ext>
                </a:extLst>
              </a:tr>
              <a:tr h="414590">
                <a:tc>
                  <a:txBody>
                    <a:bodyPr/>
                    <a:lstStyle/>
                    <a:p>
                      <a:pPr marL="0" marR="0" lvl="0" indent="0" algn="l" rtl="0">
                        <a:spcBef>
                          <a:spcPts val="0"/>
                        </a:spcBef>
                        <a:buSzPct val="25000"/>
                        <a:buNone/>
                      </a:pPr>
                      <a:r>
                        <a:rPr lang="en-US" sz="1800" dirty="0"/>
                        <a:t>Test Result</a:t>
                      </a:r>
                    </a:p>
                  </a:txBody>
                  <a:tcPr marL="91450" marR="91450" marT="45725" marB="45725"/>
                </a:tc>
                <a:tc>
                  <a:txBody>
                    <a:bodyPr/>
                    <a:lstStyle/>
                    <a:p>
                      <a:pPr marL="0" marR="0" lvl="0" indent="0" algn="l" rtl="0">
                        <a:spcBef>
                          <a:spcPts val="0"/>
                        </a:spcBef>
                        <a:buClr>
                          <a:schemeClr val="dk1"/>
                        </a:buClr>
                        <a:buSzPct val="100000"/>
                        <a:buFont typeface="Arial"/>
                        <a:buNone/>
                      </a:pPr>
                      <a:r>
                        <a:rPr lang="en-US" sz="1800" b="1" i="0" dirty="0">
                          <a:solidFill>
                            <a:schemeClr val="accent4">
                              <a:lumMod val="50000"/>
                            </a:schemeClr>
                          </a:solidFill>
                        </a:rPr>
                        <a:t>Pass</a:t>
                      </a:r>
                    </a:p>
                  </a:txBody>
                  <a:tcPr marL="91450" marR="91450" marT="45725" marB="45725"/>
                </a:tc>
                <a:extLst>
                  <a:ext uri="{0D108BD9-81ED-4DB2-BD59-A6C34878D82A}">
                    <a16:rowId xmlns:a16="http://schemas.microsoft.com/office/drawing/2014/main" val="2170457597"/>
                  </a:ext>
                </a:extLst>
              </a:tr>
            </a:tbl>
          </a:graphicData>
        </a:graphic>
      </p:graphicFrame>
    </p:spTree>
    <p:extLst>
      <p:ext uri="{BB962C8B-B14F-4D97-AF65-F5344CB8AC3E}">
        <p14:creationId xmlns:p14="http://schemas.microsoft.com/office/powerpoint/2010/main" val="283808709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Text Placeholder 2"/>
          <p:cNvSpPr>
            <a:spLocks noGrp="1"/>
          </p:cNvSpPr>
          <p:nvPr>
            <p:ph type="body" sz="quarter" idx="10"/>
          </p:nvPr>
        </p:nvSpPr>
        <p:spPr>
          <a:xfrm>
            <a:off x="381000" y="1411552"/>
            <a:ext cx="8382000" cy="3471720"/>
          </a:xfrm>
        </p:spPr>
        <p:txBody>
          <a:bodyPr/>
          <a:lstStyle/>
          <a:p>
            <a:pPr marL="0" indent="0">
              <a:buNone/>
            </a:pPr>
            <a:r>
              <a:rPr lang="en-US" sz="2400" dirty="0" err="1"/>
              <a:t>MyVIPCity</a:t>
            </a:r>
            <a:r>
              <a:rPr lang="en-US" sz="2400" dirty="0"/>
              <a:t> 1.0 is a single page application that keeps a portfolio of high end restaurants (businesses). Each restaurant has a profile page where admins can modify the information and keep a social feed where they can post comments, pictures and videos. Restaurants have a list of VIP Hosts and each host also has a profile where they can also post comments, images and videos.</a:t>
            </a:r>
          </a:p>
          <a:p>
            <a:pPr marL="0" indent="0">
              <a:buNone/>
            </a:pPr>
            <a:endParaRPr lang="en-US" sz="2400" dirty="0"/>
          </a:p>
          <a:p>
            <a:pPr marL="0" indent="0">
              <a:buNone/>
            </a:pPr>
            <a:r>
              <a:rPr lang="en-US" sz="2400" dirty="0" err="1"/>
              <a:t>MyVIPCity</a:t>
            </a:r>
            <a:r>
              <a:rPr lang="en-US" sz="2400" dirty="0"/>
              <a:t> 1.0 allows users to easily search for restaurants, navigate through the profile page of restaurants and VIP Hosts, and submit attending requests for restaurants.</a:t>
            </a:r>
          </a:p>
        </p:txBody>
      </p:sp>
    </p:spTree>
    <p:extLst>
      <p:ext uri="{BB962C8B-B14F-4D97-AF65-F5344CB8AC3E}">
        <p14:creationId xmlns:p14="http://schemas.microsoft.com/office/powerpoint/2010/main" val="303465273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3" name="Text Placeholder 2"/>
          <p:cNvSpPr>
            <a:spLocks noGrp="1"/>
          </p:cNvSpPr>
          <p:nvPr>
            <p:ph type="body" sz="quarter" idx="10"/>
          </p:nvPr>
        </p:nvSpPr>
        <p:spPr>
          <a:xfrm>
            <a:off x="381000" y="1143000"/>
            <a:ext cx="8382000" cy="738664"/>
          </a:xfrm>
        </p:spPr>
        <p:txBody>
          <a:bodyPr/>
          <a:lstStyle/>
          <a:p>
            <a:pPr marL="0" indent="0">
              <a:buNone/>
            </a:pPr>
            <a:r>
              <a:rPr lang="en-US" sz="2400" dirty="0"/>
              <a:t>Angel Paredes: </a:t>
            </a:r>
            <a:r>
              <a:rPr lang="en-US" sz="2400" dirty="0">
                <a:hlinkClick r:id="rId3"/>
              </a:rPr>
              <a:t>apare033@fiu.edu</a:t>
            </a:r>
            <a:endParaRPr lang="en-US" sz="2400" dirty="0"/>
          </a:p>
          <a:p>
            <a:pPr marL="0" indent="0">
              <a:buNone/>
            </a:pPr>
            <a:r>
              <a:rPr lang="en-US" sz="2400" dirty="0" err="1"/>
              <a:t>Darshana</a:t>
            </a:r>
            <a:r>
              <a:rPr lang="en-US" sz="2400" dirty="0"/>
              <a:t> Sebastian: </a:t>
            </a:r>
            <a:r>
              <a:rPr lang="en-US" sz="2400" dirty="0">
                <a:hlinkClick r:id="rId4"/>
              </a:rPr>
              <a:t>dseba006@fiu.edu</a:t>
            </a:r>
            <a:r>
              <a:rPr lang="en-US" sz="2400" dirty="0"/>
              <a:t>	</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2287637"/>
            <a:ext cx="1905266" cy="466790"/>
          </a:xfrm>
          <a:prstGeom prst="rect">
            <a:avLst/>
          </a:prstGeom>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b="26748"/>
          <a:stretch/>
        </p:blipFill>
        <p:spPr>
          <a:xfrm>
            <a:off x="2525351" y="2142294"/>
            <a:ext cx="1102142" cy="842121"/>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90378" y="2252333"/>
            <a:ext cx="1371600" cy="554922"/>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24863" y="2067802"/>
            <a:ext cx="1352171" cy="923984"/>
          </a:xfrm>
          <a:prstGeom prst="rect">
            <a:avLst/>
          </a:prstGeom>
        </p:spPr>
      </p:pic>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39919" y="2151573"/>
            <a:ext cx="928313" cy="813202"/>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31115" y="1717698"/>
            <a:ext cx="706235" cy="1390400"/>
          </a:xfrm>
          <a:prstGeom prst="rect">
            <a:avLst/>
          </a:prstGeom>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6302" y="3379606"/>
            <a:ext cx="2095500" cy="590550"/>
          </a:xfrm>
          <a:prstGeom prst="rect">
            <a:avLst/>
          </a:prstGeom>
        </p:spPr>
      </p:pic>
      <p:pic>
        <p:nvPicPr>
          <p:cNvPr id="21" name="Picture 2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77569" y="2972558"/>
            <a:ext cx="1238250" cy="1314450"/>
          </a:xfrm>
          <a:prstGeom prst="rect">
            <a:avLst/>
          </a:prstGeom>
        </p:spPr>
      </p:pic>
      <p:pic>
        <p:nvPicPr>
          <p:cNvPr id="23" name="Picture 22"/>
          <p:cNvPicPr>
            <a:picLocks noChangeAspect="1"/>
          </p:cNvPicPr>
          <p:nvPr/>
        </p:nvPicPr>
        <p:blipFill>
          <a:blip r:embed="rId13">
            <a:extLst>
              <a:ext uri="{BEBA8EAE-BF5A-486C-A8C5-ECC9F3942E4B}">
                <a14:imgProps xmlns:a14="http://schemas.microsoft.com/office/drawing/2010/main">
                  <a14:imgLayer r:embed="rId1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3911586" y="3469041"/>
            <a:ext cx="3201968" cy="321483"/>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309322" y="3211812"/>
            <a:ext cx="1234849" cy="926137"/>
          </a:xfrm>
          <a:prstGeom prst="rect">
            <a:avLst/>
          </a:prstGeom>
        </p:spPr>
      </p:pic>
      <p:pic>
        <p:nvPicPr>
          <p:cNvPr id="30" name="Picture 2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6955" y="4595334"/>
            <a:ext cx="2809317" cy="577201"/>
          </a:xfrm>
          <a:prstGeom prst="rect">
            <a:avLst/>
          </a:prstGeom>
        </p:spPr>
      </p:pic>
      <p:pic>
        <p:nvPicPr>
          <p:cNvPr id="31" name="Picture 3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139912" y="4611826"/>
            <a:ext cx="2480543" cy="544216"/>
          </a:xfrm>
          <a:prstGeom prst="rect">
            <a:avLst/>
          </a:prstGeom>
        </p:spPr>
      </p:pic>
      <p:pic>
        <p:nvPicPr>
          <p:cNvPr id="33" name="Picture 3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794095" y="4013086"/>
            <a:ext cx="1475021" cy="1197480"/>
          </a:xfrm>
          <a:prstGeom prst="rect">
            <a:avLst/>
          </a:prstGeom>
        </p:spPr>
      </p:pic>
      <p:pic>
        <p:nvPicPr>
          <p:cNvPr id="37" name="Picture 3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442757" y="4384986"/>
            <a:ext cx="1101414" cy="1101414"/>
          </a:xfrm>
          <a:prstGeom prst="rect">
            <a:avLst/>
          </a:prstGeom>
        </p:spPr>
      </p:pic>
    </p:spTree>
    <p:extLst>
      <p:ext uri="{BB962C8B-B14F-4D97-AF65-F5344CB8AC3E}">
        <p14:creationId xmlns:p14="http://schemas.microsoft.com/office/powerpoint/2010/main" val="34865052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Screenshots – Home Page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863029"/>
            <a:ext cx="8610600" cy="4839681"/>
          </a:xfrm>
          <a:prstGeom prst="rect">
            <a:avLst/>
          </a:prstGeom>
        </p:spPr>
      </p:pic>
    </p:spTree>
    <p:extLst>
      <p:ext uri="{BB962C8B-B14F-4D97-AF65-F5344CB8AC3E}">
        <p14:creationId xmlns:p14="http://schemas.microsoft.com/office/powerpoint/2010/main" val="112775365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Screenshots – Restaurant Profile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838200"/>
            <a:ext cx="8763000" cy="4925340"/>
          </a:xfrm>
          <a:prstGeom prst="rect">
            <a:avLst/>
          </a:prstGeom>
        </p:spPr>
      </p:pic>
    </p:spTree>
    <p:extLst>
      <p:ext uri="{BB962C8B-B14F-4D97-AF65-F5344CB8AC3E}">
        <p14:creationId xmlns:p14="http://schemas.microsoft.com/office/powerpoint/2010/main" val="137229519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838200"/>
            <a:ext cx="8763000" cy="4925340"/>
          </a:xfrm>
          <a:prstGeom prst="rect">
            <a:avLst/>
          </a:prstGeom>
        </p:spPr>
      </p:pic>
      <p:sp>
        <p:nvSpPr>
          <p:cNvPr id="2" name="Title 1"/>
          <p:cNvSpPr>
            <a:spLocks noGrp="1"/>
          </p:cNvSpPr>
          <p:nvPr>
            <p:ph type="title"/>
          </p:nvPr>
        </p:nvSpPr>
        <p:spPr/>
        <p:txBody>
          <a:bodyPr/>
          <a:lstStyle/>
          <a:p>
            <a:r>
              <a:rPr lang="en-US" dirty="0"/>
              <a:t>Screenshots – VIP Host Profile </a:t>
            </a:r>
          </a:p>
        </p:txBody>
      </p:sp>
    </p:spTree>
    <p:extLst>
      <p:ext uri="{BB962C8B-B14F-4D97-AF65-F5344CB8AC3E}">
        <p14:creationId xmlns:p14="http://schemas.microsoft.com/office/powerpoint/2010/main" val="77915599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833284"/>
            <a:ext cx="8763000" cy="4925340"/>
          </a:xfrm>
          <a:prstGeom prst="rect">
            <a:avLst/>
          </a:prstGeom>
        </p:spPr>
      </p:pic>
      <p:sp>
        <p:nvSpPr>
          <p:cNvPr id="2" name="Title 1"/>
          <p:cNvSpPr>
            <a:spLocks noGrp="1"/>
          </p:cNvSpPr>
          <p:nvPr>
            <p:ph type="title"/>
          </p:nvPr>
        </p:nvSpPr>
        <p:spPr/>
        <p:txBody>
          <a:bodyPr/>
          <a:lstStyle/>
          <a:p>
            <a:r>
              <a:rPr lang="en-US" dirty="0"/>
              <a:t>Screenshots – Restaurant Admin </a:t>
            </a:r>
          </a:p>
        </p:txBody>
      </p:sp>
    </p:spTree>
    <p:extLst>
      <p:ext uri="{BB962C8B-B14F-4D97-AF65-F5344CB8AC3E}">
        <p14:creationId xmlns:p14="http://schemas.microsoft.com/office/powerpoint/2010/main" val="349655762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Use Cases</a:t>
            </a:r>
          </a:p>
        </p:txBody>
      </p:sp>
      <p:pic>
        <p:nvPicPr>
          <p:cNvPr id="3" name="Shape 130"/>
          <p:cNvPicPr preferRelativeResize="0"/>
          <p:nvPr/>
        </p:nvPicPr>
        <p:blipFill>
          <a:blip r:embed="rId3">
            <a:alphaModFix/>
          </a:blip>
          <a:stretch>
            <a:fillRect/>
          </a:stretch>
        </p:blipFill>
        <p:spPr>
          <a:xfrm>
            <a:off x="18362" y="1089751"/>
            <a:ext cx="9107276" cy="4678499"/>
          </a:xfrm>
          <a:prstGeom prst="rect">
            <a:avLst/>
          </a:prstGeom>
          <a:noFill/>
          <a:ln>
            <a:noFill/>
          </a:ln>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387798"/>
          </a:xfrm>
        </p:spPr>
        <p:txBody>
          <a:bodyPr/>
          <a:lstStyle/>
          <a:p>
            <a:r>
              <a:rPr lang="en-US" sz="2800" dirty="0"/>
              <a:t>System Design: Architecture</a:t>
            </a:r>
          </a:p>
        </p:txBody>
      </p:sp>
      <p:grpSp>
        <p:nvGrpSpPr>
          <p:cNvPr id="7" name="Group 6"/>
          <p:cNvGrpSpPr/>
          <p:nvPr/>
        </p:nvGrpSpPr>
        <p:grpSpPr>
          <a:xfrm>
            <a:off x="228600" y="5181600"/>
            <a:ext cx="995785" cy="762000"/>
            <a:chOff x="914400" y="4495800"/>
            <a:chExt cx="1218671" cy="990600"/>
          </a:xfrm>
        </p:grpSpPr>
        <p:sp>
          <p:nvSpPr>
            <p:cNvPr id="3" name="Rectangle: Rounded Corners 2"/>
            <p:cNvSpPr/>
            <p:nvPr/>
          </p:nvSpPr>
          <p:spPr bwMode="auto">
            <a:xfrm>
              <a:off x="914400" y="4495800"/>
              <a:ext cx="1141066" cy="990600"/>
            </a:xfrm>
            <a:prstGeom prst="roundRect">
              <a:avLst/>
            </a:prstGeom>
            <a:noFill/>
            <a:ln>
              <a:solidFill>
                <a:schemeClr val="tx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671" y="4749684"/>
              <a:ext cx="734258" cy="734258"/>
            </a:xfrm>
            <a:prstGeom prst="rect">
              <a:avLst/>
            </a:prstGeom>
          </p:spPr>
        </p:pic>
        <p:sp>
          <p:nvSpPr>
            <p:cNvPr id="6" name="TextBox 5"/>
            <p:cNvSpPr txBox="1"/>
            <p:nvPr/>
          </p:nvSpPr>
          <p:spPr>
            <a:xfrm>
              <a:off x="914400" y="4495800"/>
              <a:ext cx="1218671" cy="340093"/>
            </a:xfrm>
            <a:prstGeom prst="rect">
              <a:avLst/>
            </a:prstGeom>
            <a:noFill/>
          </p:spPr>
          <p:txBody>
            <a:bodyPr wrap="none" rtlCol="0">
              <a:spAutoFit/>
            </a:bodyPr>
            <a:lstStyle/>
            <a:p>
              <a:r>
                <a:rPr lang="en-US" sz="1100" dirty="0"/>
                <a:t>SQL Server Db</a:t>
              </a:r>
            </a:p>
          </p:txBody>
        </p:sp>
      </p:grpSp>
      <p:cxnSp>
        <p:nvCxnSpPr>
          <p:cNvPr id="18" name="Straight Arrow Connector 17"/>
          <p:cNvCxnSpPr>
            <a:cxnSpLocks/>
            <a:stCxn id="32" idx="2"/>
            <a:endCxn id="6" idx="0"/>
          </p:cNvCxnSpPr>
          <p:nvPr/>
        </p:nvCxnSpPr>
        <p:spPr>
          <a:xfrm flipH="1">
            <a:off x="726493" y="4953000"/>
            <a:ext cx="1693472" cy="22860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nvGrpSpPr>
          <p:cNvPr id="61" name="Group 60"/>
          <p:cNvGrpSpPr/>
          <p:nvPr/>
        </p:nvGrpSpPr>
        <p:grpSpPr>
          <a:xfrm>
            <a:off x="191729" y="4183224"/>
            <a:ext cx="4456471" cy="769776"/>
            <a:chOff x="228599" y="3532506"/>
            <a:chExt cx="3676541" cy="769776"/>
          </a:xfrm>
        </p:grpSpPr>
        <p:sp>
          <p:nvSpPr>
            <p:cNvPr id="54" name="TextBox 53"/>
            <p:cNvSpPr txBox="1"/>
            <p:nvPr/>
          </p:nvSpPr>
          <p:spPr>
            <a:xfrm>
              <a:off x="228600" y="3532506"/>
              <a:ext cx="3676540" cy="276999"/>
            </a:xfrm>
            <a:prstGeom prst="rect">
              <a:avLst/>
            </a:prstGeom>
            <a:solidFill>
              <a:schemeClr val="tx2">
                <a:lumMod val="75000"/>
              </a:schemeClr>
            </a:solidFill>
            <a:ln>
              <a:solidFill>
                <a:srgbClr val="0B0F33"/>
              </a:solidFill>
            </a:ln>
          </p:spPr>
          <p:txBody>
            <a:bodyPr wrap="square" rtlCol="0">
              <a:spAutoFit/>
            </a:bodyPr>
            <a:lstStyle/>
            <a:p>
              <a:r>
                <a:rPr lang="en-US" sz="1200" dirty="0">
                  <a:solidFill>
                    <a:schemeClr val="bg1"/>
                  </a:solidFill>
                </a:rPr>
                <a:t>DATA LAYER</a:t>
              </a:r>
            </a:p>
          </p:txBody>
        </p:sp>
        <p:sp>
          <p:nvSpPr>
            <p:cNvPr id="32" name="Rectangle 31"/>
            <p:cNvSpPr/>
            <p:nvPr/>
          </p:nvSpPr>
          <p:spPr bwMode="auto">
            <a:xfrm>
              <a:off x="228599" y="3546522"/>
              <a:ext cx="3676541" cy="755760"/>
            </a:xfrm>
            <a:prstGeom prst="rect">
              <a:avLst/>
            </a:prstGeom>
            <a:noFill/>
            <a:ln>
              <a:solidFill>
                <a:srgbClr val="19244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sp>
          <p:nvSpPr>
            <p:cNvPr id="60" name="TextBox 59"/>
            <p:cNvSpPr txBox="1"/>
            <p:nvPr/>
          </p:nvSpPr>
          <p:spPr>
            <a:xfrm>
              <a:off x="313979" y="3908522"/>
              <a:ext cx="2459606" cy="276999"/>
            </a:xfrm>
            <a:prstGeom prst="rect">
              <a:avLst/>
            </a:prstGeom>
            <a:noFill/>
            <a:ln>
              <a:solidFill>
                <a:srgbClr val="0B0F33"/>
              </a:solidFill>
            </a:ln>
          </p:spPr>
          <p:txBody>
            <a:bodyPr wrap="square" rtlCol="0">
              <a:spAutoFit/>
            </a:bodyPr>
            <a:lstStyle/>
            <a:p>
              <a:r>
                <a:rPr lang="en-US" sz="1200" dirty="0"/>
                <a:t>DATA ACCESS: </a:t>
              </a:r>
              <a:r>
                <a:rPr lang="en-US" sz="1200" dirty="0" err="1"/>
                <a:t>DbContext</a:t>
              </a:r>
              <a:r>
                <a:rPr lang="en-US" sz="1200" dirty="0"/>
                <a:t> (Entity Framework)</a:t>
              </a:r>
            </a:p>
          </p:txBody>
        </p:sp>
      </p:grpSp>
      <p:grpSp>
        <p:nvGrpSpPr>
          <p:cNvPr id="66" name="Group 65"/>
          <p:cNvGrpSpPr/>
          <p:nvPr/>
        </p:nvGrpSpPr>
        <p:grpSpPr>
          <a:xfrm>
            <a:off x="201561" y="2808753"/>
            <a:ext cx="4446639" cy="1229847"/>
            <a:chOff x="228600" y="1062792"/>
            <a:chExt cx="4446639" cy="1229847"/>
          </a:xfrm>
        </p:grpSpPr>
        <p:sp>
          <p:nvSpPr>
            <p:cNvPr id="57" name="TextBox 56"/>
            <p:cNvSpPr txBox="1"/>
            <p:nvPr/>
          </p:nvSpPr>
          <p:spPr>
            <a:xfrm>
              <a:off x="228600" y="1062792"/>
              <a:ext cx="4446639" cy="276999"/>
            </a:xfrm>
            <a:prstGeom prst="rect">
              <a:avLst/>
            </a:prstGeom>
            <a:solidFill>
              <a:schemeClr val="tx2">
                <a:lumMod val="75000"/>
              </a:schemeClr>
            </a:solidFill>
            <a:ln>
              <a:solidFill>
                <a:srgbClr val="0B0F33"/>
              </a:solidFill>
            </a:ln>
          </p:spPr>
          <p:txBody>
            <a:bodyPr wrap="square" rtlCol="0">
              <a:spAutoFit/>
            </a:bodyPr>
            <a:lstStyle/>
            <a:p>
              <a:r>
                <a:rPr lang="en-US" sz="1200" dirty="0">
                  <a:solidFill>
                    <a:schemeClr val="bg1"/>
                  </a:solidFill>
                </a:rPr>
                <a:t>BUSINESS LOGIC LAYER</a:t>
              </a:r>
            </a:p>
          </p:txBody>
        </p:sp>
        <p:sp>
          <p:nvSpPr>
            <p:cNvPr id="58" name="Rectangle 57"/>
            <p:cNvSpPr/>
            <p:nvPr/>
          </p:nvSpPr>
          <p:spPr bwMode="auto">
            <a:xfrm>
              <a:off x="241152" y="1062792"/>
              <a:ext cx="4434087" cy="1229847"/>
            </a:xfrm>
            <a:prstGeom prst="rect">
              <a:avLst/>
            </a:prstGeom>
            <a:noFill/>
            <a:ln>
              <a:solidFill>
                <a:srgbClr val="19244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sp>
          <p:nvSpPr>
            <p:cNvPr id="63" name="TextBox 62"/>
            <p:cNvSpPr txBox="1"/>
            <p:nvPr/>
          </p:nvSpPr>
          <p:spPr>
            <a:xfrm>
              <a:off x="376085" y="1498656"/>
              <a:ext cx="1376516" cy="276999"/>
            </a:xfrm>
            <a:prstGeom prst="rect">
              <a:avLst/>
            </a:prstGeom>
            <a:noFill/>
            <a:ln>
              <a:solidFill>
                <a:srgbClr val="0B0F33"/>
              </a:solidFill>
            </a:ln>
          </p:spPr>
          <p:txBody>
            <a:bodyPr wrap="square" rtlCol="0">
              <a:spAutoFit/>
            </a:bodyPr>
            <a:lstStyle/>
            <a:p>
              <a:r>
                <a:rPr lang="en-US" sz="1200" dirty="0"/>
                <a:t>BUSINESS ENTITIES</a:t>
              </a:r>
            </a:p>
          </p:txBody>
        </p:sp>
        <p:sp>
          <p:nvSpPr>
            <p:cNvPr id="64" name="TextBox 63"/>
            <p:cNvSpPr txBox="1"/>
            <p:nvPr/>
          </p:nvSpPr>
          <p:spPr>
            <a:xfrm>
              <a:off x="1887534" y="1497706"/>
              <a:ext cx="2303466" cy="276999"/>
            </a:xfrm>
            <a:prstGeom prst="rect">
              <a:avLst/>
            </a:prstGeom>
            <a:noFill/>
            <a:ln>
              <a:solidFill>
                <a:srgbClr val="0B0F33"/>
              </a:solidFill>
            </a:ln>
          </p:spPr>
          <p:txBody>
            <a:bodyPr wrap="square" rtlCol="0">
              <a:spAutoFit/>
            </a:bodyPr>
            <a:lstStyle/>
            <a:p>
              <a:r>
                <a:rPr lang="en-US" sz="1200" dirty="0"/>
                <a:t>BUSINESS ENTITIES MANAGERS</a:t>
              </a:r>
            </a:p>
          </p:txBody>
        </p:sp>
        <p:sp>
          <p:nvSpPr>
            <p:cNvPr id="65" name="TextBox 64"/>
            <p:cNvSpPr txBox="1"/>
            <p:nvPr/>
          </p:nvSpPr>
          <p:spPr>
            <a:xfrm>
              <a:off x="364461" y="1862967"/>
              <a:ext cx="1388140" cy="276999"/>
            </a:xfrm>
            <a:prstGeom prst="rect">
              <a:avLst/>
            </a:prstGeom>
            <a:noFill/>
            <a:ln>
              <a:solidFill>
                <a:srgbClr val="0B0F33"/>
              </a:solidFill>
            </a:ln>
          </p:spPr>
          <p:txBody>
            <a:bodyPr wrap="square" rtlCol="0">
              <a:spAutoFit/>
            </a:bodyPr>
            <a:lstStyle/>
            <a:p>
              <a:r>
                <a:rPr lang="en-US" sz="1200" dirty="0"/>
                <a:t>BUSINESS RULES</a:t>
              </a:r>
            </a:p>
          </p:txBody>
        </p:sp>
      </p:grpSp>
      <p:sp>
        <p:nvSpPr>
          <p:cNvPr id="68" name="TextBox 67"/>
          <p:cNvSpPr txBox="1"/>
          <p:nvPr/>
        </p:nvSpPr>
        <p:spPr>
          <a:xfrm>
            <a:off x="201561" y="1813169"/>
            <a:ext cx="4446639" cy="276999"/>
          </a:xfrm>
          <a:prstGeom prst="rect">
            <a:avLst/>
          </a:prstGeom>
          <a:solidFill>
            <a:schemeClr val="tx2">
              <a:lumMod val="75000"/>
            </a:schemeClr>
          </a:solidFill>
          <a:ln>
            <a:solidFill>
              <a:srgbClr val="0B0F33"/>
            </a:solidFill>
          </a:ln>
        </p:spPr>
        <p:txBody>
          <a:bodyPr wrap="square" rtlCol="0">
            <a:spAutoFit/>
          </a:bodyPr>
          <a:lstStyle/>
          <a:p>
            <a:r>
              <a:rPr lang="en-US" sz="1200" dirty="0">
                <a:solidFill>
                  <a:schemeClr val="bg1"/>
                </a:solidFill>
              </a:rPr>
              <a:t>SERVICES LAYER</a:t>
            </a:r>
          </a:p>
        </p:txBody>
      </p:sp>
      <p:sp>
        <p:nvSpPr>
          <p:cNvPr id="69" name="Rectangle 68"/>
          <p:cNvSpPr/>
          <p:nvPr/>
        </p:nvSpPr>
        <p:spPr bwMode="auto">
          <a:xfrm>
            <a:off x="214113" y="1813169"/>
            <a:ext cx="4434087" cy="853831"/>
          </a:xfrm>
          <a:prstGeom prst="rect">
            <a:avLst/>
          </a:prstGeom>
          <a:noFill/>
          <a:ln>
            <a:solidFill>
              <a:srgbClr val="19244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sp>
        <p:nvSpPr>
          <p:cNvPr id="72" name="TextBox 71"/>
          <p:cNvSpPr txBox="1"/>
          <p:nvPr/>
        </p:nvSpPr>
        <p:spPr>
          <a:xfrm>
            <a:off x="277109" y="2234792"/>
            <a:ext cx="2303466" cy="276999"/>
          </a:xfrm>
          <a:prstGeom prst="rect">
            <a:avLst/>
          </a:prstGeom>
          <a:noFill/>
          <a:ln>
            <a:solidFill>
              <a:srgbClr val="0B0F33"/>
            </a:solidFill>
          </a:ln>
        </p:spPr>
        <p:txBody>
          <a:bodyPr wrap="square" rtlCol="0">
            <a:spAutoFit/>
          </a:bodyPr>
          <a:lstStyle/>
          <a:p>
            <a:r>
              <a:rPr lang="en-US" sz="1200" dirty="0"/>
              <a:t>REST SERVICES</a:t>
            </a:r>
          </a:p>
        </p:txBody>
      </p:sp>
      <p:sp>
        <p:nvSpPr>
          <p:cNvPr id="73" name="TextBox 72"/>
          <p:cNvSpPr txBox="1"/>
          <p:nvPr/>
        </p:nvSpPr>
        <p:spPr>
          <a:xfrm>
            <a:off x="214113" y="807753"/>
            <a:ext cx="4446639" cy="276999"/>
          </a:xfrm>
          <a:prstGeom prst="rect">
            <a:avLst/>
          </a:prstGeom>
          <a:solidFill>
            <a:schemeClr val="tx2">
              <a:lumMod val="75000"/>
            </a:schemeClr>
          </a:solidFill>
          <a:ln>
            <a:solidFill>
              <a:srgbClr val="0B0F33"/>
            </a:solidFill>
          </a:ln>
        </p:spPr>
        <p:txBody>
          <a:bodyPr wrap="square" rtlCol="0">
            <a:spAutoFit/>
          </a:bodyPr>
          <a:lstStyle/>
          <a:p>
            <a:r>
              <a:rPr lang="en-US" sz="1200" dirty="0">
                <a:solidFill>
                  <a:schemeClr val="bg1"/>
                </a:solidFill>
              </a:rPr>
              <a:t>APPLICATION LAYER</a:t>
            </a:r>
          </a:p>
        </p:txBody>
      </p:sp>
      <p:sp>
        <p:nvSpPr>
          <p:cNvPr id="74" name="Rectangle 73"/>
          <p:cNvSpPr/>
          <p:nvPr/>
        </p:nvSpPr>
        <p:spPr bwMode="auto">
          <a:xfrm>
            <a:off x="226665" y="807753"/>
            <a:ext cx="4434087" cy="853831"/>
          </a:xfrm>
          <a:prstGeom prst="rect">
            <a:avLst/>
          </a:prstGeom>
          <a:noFill/>
          <a:ln>
            <a:solidFill>
              <a:srgbClr val="19244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sp>
        <p:nvSpPr>
          <p:cNvPr id="75" name="TextBox 74"/>
          <p:cNvSpPr txBox="1"/>
          <p:nvPr/>
        </p:nvSpPr>
        <p:spPr>
          <a:xfrm>
            <a:off x="289661" y="1229376"/>
            <a:ext cx="2303466" cy="276999"/>
          </a:xfrm>
          <a:prstGeom prst="rect">
            <a:avLst/>
          </a:prstGeom>
          <a:noFill/>
          <a:ln>
            <a:solidFill>
              <a:srgbClr val="0B0F33"/>
            </a:solidFill>
          </a:ln>
        </p:spPr>
        <p:txBody>
          <a:bodyPr wrap="square" rtlCol="0">
            <a:spAutoFit/>
          </a:bodyPr>
          <a:lstStyle/>
          <a:p>
            <a:r>
              <a:rPr lang="en-US" sz="1200" dirty="0"/>
              <a:t>SPA: HTML5, AngularJS</a:t>
            </a:r>
          </a:p>
        </p:txBody>
      </p:sp>
      <p:sp>
        <p:nvSpPr>
          <p:cNvPr id="77" name="TextBox 76"/>
          <p:cNvSpPr txBox="1"/>
          <p:nvPr/>
        </p:nvSpPr>
        <p:spPr>
          <a:xfrm>
            <a:off x="4889353" y="2808753"/>
            <a:ext cx="2432715" cy="276999"/>
          </a:xfrm>
          <a:prstGeom prst="rect">
            <a:avLst/>
          </a:prstGeom>
          <a:solidFill>
            <a:schemeClr val="tx2">
              <a:lumMod val="75000"/>
            </a:schemeClr>
          </a:solidFill>
          <a:ln>
            <a:solidFill>
              <a:srgbClr val="0B0F33"/>
            </a:solidFill>
          </a:ln>
        </p:spPr>
        <p:txBody>
          <a:bodyPr wrap="square" rtlCol="0">
            <a:spAutoFit/>
          </a:bodyPr>
          <a:lstStyle/>
          <a:p>
            <a:r>
              <a:rPr lang="en-US" sz="1200" dirty="0">
                <a:solidFill>
                  <a:schemeClr val="bg1"/>
                </a:solidFill>
              </a:rPr>
              <a:t>EMAIL SERVICES</a:t>
            </a:r>
          </a:p>
        </p:txBody>
      </p:sp>
      <p:sp>
        <p:nvSpPr>
          <p:cNvPr id="78" name="Rectangle 77"/>
          <p:cNvSpPr/>
          <p:nvPr/>
        </p:nvSpPr>
        <p:spPr bwMode="auto">
          <a:xfrm>
            <a:off x="4889353" y="2808753"/>
            <a:ext cx="2425848" cy="1229847"/>
          </a:xfrm>
          <a:prstGeom prst="rect">
            <a:avLst/>
          </a:prstGeom>
          <a:noFill/>
          <a:ln>
            <a:solidFill>
              <a:srgbClr val="19244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sp>
        <p:nvSpPr>
          <p:cNvPr id="79" name="Cloud 78"/>
          <p:cNvSpPr/>
          <p:nvPr/>
        </p:nvSpPr>
        <p:spPr bwMode="auto">
          <a:xfrm>
            <a:off x="5029200" y="3164709"/>
            <a:ext cx="1905000" cy="794933"/>
          </a:xfrm>
          <a:prstGeom prst="cloud">
            <a:avLst/>
          </a:prstGeom>
          <a:noFill/>
          <a:ln>
            <a:solidFill>
              <a:srgbClr val="0B0F33"/>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pic>
        <p:nvPicPr>
          <p:cNvPr id="85" name="Picture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8951" y="3357711"/>
            <a:ext cx="1485497" cy="325909"/>
          </a:xfrm>
          <a:prstGeom prst="rect">
            <a:avLst/>
          </a:prstGeom>
        </p:spPr>
      </p:pic>
      <p:sp>
        <p:nvSpPr>
          <p:cNvPr id="89" name="TextBox 88"/>
          <p:cNvSpPr txBox="1"/>
          <p:nvPr/>
        </p:nvSpPr>
        <p:spPr>
          <a:xfrm>
            <a:off x="5181599" y="1387295"/>
            <a:ext cx="2133601" cy="276999"/>
          </a:xfrm>
          <a:prstGeom prst="rect">
            <a:avLst/>
          </a:prstGeom>
          <a:solidFill>
            <a:schemeClr val="tx2">
              <a:lumMod val="75000"/>
            </a:schemeClr>
          </a:solidFill>
          <a:ln>
            <a:solidFill>
              <a:srgbClr val="0B0F33"/>
            </a:solidFill>
          </a:ln>
        </p:spPr>
        <p:txBody>
          <a:bodyPr wrap="square" rtlCol="0">
            <a:spAutoFit/>
          </a:bodyPr>
          <a:lstStyle/>
          <a:p>
            <a:r>
              <a:rPr lang="en-US" sz="1200" dirty="0">
                <a:solidFill>
                  <a:schemeClr val="bg1"/>
                </a:solidFill>
              </a:rPr>
              <a:t>DATA TRANSFER OBJECTS</a:t>
            </a:r>
          </a:p>
        </p:txBody>
      </p:sp>
      <p:sp>
        <p:nvSpPr>
          <p:cNvPr id="90" name="Rectangle 89"/>
          <p:cNvSpPr/>
          <p:nvPr/>
        </p:nvSpPr>
        <p:spPr bwMode="auto">
          <a:xfrm>
            <a:off x="5181599" y="1387296"/>
            <a:ext cx="2133602" cy="718366"/>
          </a:xfrm>
          <a:prstGeom prst="rect">
            <a:avLst/>
          </a:prstGeom>
          <a:noFill/>
          <a:ln>
            <a:solidFill>
              <a:srgbClr val="19244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chemeClr val="tx1"/>
              </a:solidFill>
              <a:latin typeface="Segoe" pitchFamily="34" charset="0"/>
            </a:endParaRPr>
          </a:p>
        </p:txBody>
      </p:sp>
      <p:cxnSp>
        <p:nvCxnSpPr>
          <p:cNvPr id="92" name="Straight Arrow Connector 91"/>
          <p:cNvCxnSpPr>
            <a:stCxn id="58" idx="3"/>
            <a:endCxn id="78" idx="1"/>
          </p:cNvCxnSpPr>
          <p:nvPr/>
        </p:nvCxnSpPr>
        <p:spPr>
          <a:xfrm>
            <a:off x="4648200" y="3423677"/>
            <a:ext cx="2411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3" name="Straight Arrow Connector 92"/>
          <p:cNvCxnSpPr>
            <a:cxnSpLocks/>
            <a:endCxn id="90" idx="1"/>
          </p:cNvCxnSpPr>
          <p:nvPr/>
        </p:nvCxnSpPr>
        <p:spPr>
          <a:xfrm flipV="1">
            <a:off x="4660752" y="1746479"/>
            <a:ext cx="520847" cy="53952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p:cNvCxnSpPr>
            <a:cxnSpLocks/>
            <a:endCxn id="90" idx="1"/>
          </p:cNvCxnSpPr>
          <p:nvPr/>
        </p:nvCxnSpPr>
        <p:spPr>
          <a:xfrm>
            <a:off x="4660752" y="1283730"/>
            <a:ext cx="520847" cy="46274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7" name="TextBox 96"/>
          <p:cNvSpPr txBox="1"/>
          <p:nvPr/>
        </p:nvSpPr>
        <p:spPr>
          <a:xfrm>
            <a:off x="5293440" y="1725219"/>
            <a:ext cx="1955784" cy="276999"/>
          </a:xfrm>
          <a:prstGeom prst="rect">
            <a:avLst/>
          </a:prstGeom>
          <a:noFill/>
          <a:ln>
            <a:solidFill>
              <a:srgbClr val="0B0F33"/>
            </a:solidFill>
          </a:ln>
        </p:spPr>
        <p:txBody>
          <a:bodyPr wrap="square" rtlCol="0">
            <a:spAutoFit/>
          </a:bodyPr>
          <a:lstStyle/>
          <a:p>
            <a:r>
              <a:rPr lang="en-US" sz="1200" dirty="0"/>
              <a:t>BUSINESS ENTITIES DTOs, …</a:t>
            </a:r>
          </a:p>
        </p:txBody>
      </p:sp>
    </p:spTree>
    <p:extLst>
      <p:ext uri="{BB962C8B-B14F-4D97-AF65-F5344CB8AC3E}">
        <p14:creationId xmlns:p14="http://schemas.microsoft.com/office/powerpoint/2010/main" val="287443175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387798"/>
          </a:xfrm>
        </p:spPr>
        <p:txBody>
          <a:bodyPr/>
          <a:lstStyle/>
          <a:p>
            <a:r>
              <a:rPr lang="en-US" sz="2800" dirty="0"/>
              <a:t>System Design</a:t>
            </a:r>
            <a:r>
              <a:rPr lang="en-US" sz="2800"/>
              <a:t>: Deployment</a:t>
            </a:r>
            <a:endParaRPr lang="en-US" sz="28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79" y="1524000"/>
            <a:ext cx="8775442" cy="2863463"/>
          </a:xfrm>
          <a:prstGeom prst="rect">
            <a:avLst/>
          </a:prstGeom>
        </p:spPr>
      </p:pic>
    </p:spTree>
    <p:extLst>
      <p:ext uri="{BB962C8B-B14F-4D97-AF65-F5344CB8AC3E}">
        <p14:creationId xmlns:p14="http://schemas.microsoft.com/office/powerpoint/2010/main" val="1503698309"/>
      </p:ext>
    </p:extLst>
  </p:cSld>
  <p:clrMapOvr>
    <a:masterClrMapping/>
  </p:clrMapOvr>
  <p:transition>
    <p:fade/>
  </p:transition>
</p:sld>
</file>

<file path=ppt/theme/theme1.xml><?xml version="1.0" encoding="utf-8"?>
<a:theme xmlns:a="http://schemas.openxmlformats.org/drawingml/2006/main" name="1_White with Blue Bar Segoe Template_TP10286789">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EEFD162-EDAF-40F1-8DE6-8C07E9AEC8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Sample presentation slides (White with blue bar design)</Template>
  <TotalTime>404</TotalTime>
  <Words>3983</Words>
  <Application>Microsoft Office PowerPoint</Application>
  <PresentationFormat>On-screen Show (4:3)</PresentationFormat>
  <Paragraphs>275</Paragraphs>
  <Slides>27</Slides>
  <Notes>27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27</vt:i4>
      </vt:variant>
    </vt:vector>
  </HeadingPairs>
  <TitlesOfParts>
    <vt:vector size="35" baseType="lpstr">
      <vt:lpstr>Arial</vt:lpstr>
      <vt:lpstr>Calibri</vt:lpstr>
      <vt:lpstr>Courier New</vt:lpstr>
      <vt:lpstr>Segoe</vt:lpstr>
      <vt:lpstr>Trebuchet MS</vt:lpstr>
      <vt:lpstr>Wingdings</vt:lpstr>
      <vt:lpstr>1_White with Blue Bar Segoe Template_TP10286789</vt:lpstr>
      <vt:lpstr>White with Courier font for code slides</vt:lpstr>
      <vt:lpstr>Final Presentation</vt:lpstr>
      <vt:lpstr>Project Definition</vt:lpstr>
      <vt:lpstr>Screenshots – Home Page</vt:lpstr>
      <vt:lpstr>Screenshots – Restaurant Profile </vt:lpstr>
      <vt:lpstr>Screenshots – VIP Host Profile </vt:lpstr>
      <vt:lpstr>Screenshots – Restaurant Admin </vt:lpstr>
      <vt:lpstr>Requirements: Use Cases</vt:lpstr>
      <vt:lpstr>System Design: Architecture</vt:lpstr>
      <vt:lpstr>System Design: Deployment</vt:lpstr>
      <vt:lpstr>Minimal Class Diagram</vt:lpstr>
      <vt:lpstr>User Story #1</vt:lpstr>
      <vt:lpstr>User Story #2</vt:lpstr>
      <vt:lpstr>User Story #3</vt:lpstr>
      <vt:lpstr>User Story #4</vt:lpstr>
      <vt:lpstr>User Story #5</vt:lpstr>
      <vt:lpstr>User Story #6</vt:lpstr>
      <vt:lpstr>User Story #7</vt:lpstr>
      <vt:lpstr>User Story #8</vt:lpstr>
      <vt:lpstr>User Story #9</vt:lpstr>
      <vt:lpstr>User Story #10</vt:lpstr>
      <vt:lpstr>User Story #11</vt:lpstr>
      <vt:lpstr>User Story #12</vt:lpstr>
      <vt:lpstr>User Story #13</vt:lpstr>
      <vt:lpstr>Test Suites and Test Cases</vt:lpstr>
      <vt:lpstr>Test Suites and Test Cases</vt:lpstr>
      <vt:lpstr>Summary</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Presentation</dc:title>
  <dc:creator>Angel Paredes</dc:creator>
  <cp:keywords/>
  <cp:lastModifiedBy>Angel Paredes</cp:lastModifiedBy>
  <cp:revision>73</cp:revision>
  <dcterms:created xsi:type="dcterms:W3CDTF">2017-04-10T23:29:14Z</dcterms:created>
  <dcterms:modified xsi:type="dcterms:W3CDTF">2017-04-16T20:17:53Z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TC102867899990</vt:lpwstr>
  </property>
</Properties>
</file>