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Lst>
  <p:sldSz cy="43891200" cx="32918400"/>
  <p:notesSz cx="6858000" cy="9144000"/>
  <p:embeddedFontLst>
    <p:embeddedFont>
      <p:font typeface="Permanent Marker"/>
      <p:regular r:id="rId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PermanentMark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Font typeface="Arial"/>
              <a:buNone/>
              <a:defRPr b="0" i="0" sz="1800" u="none" cap="none" strike="noStrike"/>
            </a:lvl1pPr>
            <a:lvl2pPr indent="0" lvl="1" marL="457200" marR="0" rtl="0" algn="l">
              <a:spcBef>
                <a:spcPts val="0"/>
              </a:spcBef>
              <a:buFont typeface="Arial"/>
              <a:buNone/>
              <a:defRPr b="0" i="0" sz="1800" u="none" cap="none" strike="noStrike"/>
            </a:lvl2pPr>
            <a:lvl3pPr indent="0" lvl="2" marL="914400" marR="0" rtl="0" algn="l">
              <a:spcBef>
                <a:spcPts val="0"/>
              </a:spcBef>
              <a:buFont typeface="Arial"/>
              <a:buNone/>
              <a:defRPr b="0" i="0" sz="1800" u="none" cap="none" strike="noStrike"/>
            </a:lvl3pPr>
            <a:lvl4pPr indent="0" lvl="3" marL="1371600" marR="0" rtl="0" algn="l">
              <a:spcBef>
                <a:spcPts val="0"/>
              </a:spcBef>
              <a:buFont typeface="Arial"/>
              <a:buNone/>
              <a:defRPr b="0" i="0" sz="1800" u="none" cap="none" strike="noStrike"/>
            </a:lvl4pPr>
            <a:lvl5pPr indent="0" lvl="4" marL="1828800" marR="0" rtl="0" algn="l">
              <a:spcBef>
                <a:spcPts val="0"/>
              </a:spcBef>
              <a:buFont typeface="Arial"/>
              <a:buNone/>
              <a:defRPr b="0" i="0" sz="1800" u="none" cap="none" strike="noStrike"/>
            </a:lvl5pPr>
            <a:lvl6pPr indent="0" lvl="5" marL="2286000" marR="0" rtl="0" algn="l">
              <a:spcBef>
                <a:spcPts val="0"/>
              </a:spcBef>
              <a:buFont typeface="Arial"/>
              <a:buNone/>
              <a:defRPr b="0" i="0" sz="1800" u="none" cap="none" strike="noStrike"/>
            </a:lvl6pPr>
            <a:lvl7pPr indent="0" lvl="6" marL="2743200" marR="0" rtl="0" algn="l">
              <a:spcBef>
                <a:spcPts val="0"/>
              </a:spcBef>
              <a:buFont typeface="Arial"/>
              <a:buNone/>
              <a:defRPr b="0" i="0" sz="1800" u="none" cap="none" strike="noStrike"/>
            </a:lvl7pPr>
            <a:lvl8pPr indent="0" lvl="7" marL="3200400" marR="0" rtl="0" algn="l">
              <a:spcBef>
                <a:spcPts val="0"/>
              </a:spcBef>
              <a:buFont typeface="Arial"/>
              <a:buNone/>
              <a:defRPr b="0" i="0" sz="1800" u="none" cap="none" strike="noStrike"/>
            </a:lvl8pPr>
            <a:lvl9pPr indent="0" lvl="8" marL="3657600" marR="0" rtl="0" algn="l">
              <a:spcBef>
                <a:spcPts val="0"/>
              </a:spcBef>
              <a:buFont typeface="Arial"/>
              <a:buNone/>
              <a:defRPr b="0" i="0" sz="1800" u="none" cap="none" strike="noStrike"/>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t/>
            </a:r>
            <a:endParaRPr b="0" i="0" sz="1800" u="none" cap="none" strike="noStrike"/>
          </a:p>
        </p:txBody>
      </p:sp>
      <p:sp>
        <p:nvSpPr>
          <p:cNvPr id="87" name="Shape 87"/>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lnSpc>
                <a:spcPct val="100000"/>
              </a:lnSpc>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6" cy="362622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7"/>
            <a:ext cx="19751276" cy="263338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6" cy="5152464"/>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3" y="1748116"/>
            <a:ext cx="10829926" cy="7436224"/>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6"/>
            <a:ext cx="18402298" cy="37459024"/>
          </a:xfrm>
          <a:prstGeom prst="rect">
            <a:avLst/>
          </a:prstGeom>
          <a:noFill/>
          <a:ln>
            <a:noFill/>
          </a:ln>
        </p:spPr>
        <p:txBody>
          <a:bodyPr anchorCtr="0" anchor="t" bIns="91425" lIns="91425" rIns="91425" tIns="91425"/>
          <a:lstStyle>
            <a:lvl1pPr indent="-1200150" lvl="0" marL="1606550" marR="0" rtl="0" algn="l">
              <a:lnSpc>
                <a:spcPct val="100000"/>
              </a:lnSpc>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992187" lvl="1" marL="3481388"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771525" lvl="2" marL="5356225"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817563" lvl="3" marL="7497763"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827088" lvl="4" marL="96408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827088" lvl="5" marL="100980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827088" lvl="6" marL="105552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827088" lvl="7" marL="110124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827088" lvl="8" marL="114696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3" y="9184339"/>
            <a:ext cx="10829926" cy="30022799"/>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2" y="9825317"/>
            <a:ext cx="14544675"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2" y="13919948"/>
            <a:ext cx="14544675"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3"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lnSpc>
                <a:spcPct val="100000"/>
              </a:lnSpc>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0.png"/><Relationship Id="rId22" Type="http://schemas.openxmlformats.org/officeDocument/2006/relationships/image" Target="../media/image17.png"/><Relationship Id="rId10" Type="http://schemas.openxmlformats.org/officeDocument/2006/relationships/image" Target="../media/image4.png"/><Relationship Id="rId21" Type="http://schemas.openxmlformats.org/officeDocument/2006/relationships/image" Target="../media/image21.png"/><Relationship Id="rId13" Type="http://schemas.openxmlformats.org/officeDocument/2006/relationships/image" Target="../media/image16.png"/><Relationship Id="rId12" Type="http://schemas.openxmlformats.org/officeDocument/2006/relationships/image" Target="../media/image8.png"/><Relationship Id="rId23"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5.png"/><Relationship Id="rId9" Type="http://schemas.openxmlformats.org/officeDocument/2006/relationships/image" Target="../media/image9.png"/><Relationship Id="rId15" Type="http://schemas.openxmlformats.org/officeDocument/2006/relationships/image" Target="../media/image13.png"/><Relationship Id="rId14" Type="http://schemas.openxmlformats.org/officeDocument/2006/relationships/image" Target="../media/image14.png"/><Relationship Id="rId17" Type="http://schemas.openxmlformats.org/officeDocument/2006/relationships/image" Target="../media/image12.png"/><Relationship Id="rId16" Type="http://schemas.openxmlformats.org/officeDocument/2006/relationships/image" Target="../media/image11.png"/><Relationship Id="rId5" Type="http://schemas.openxmlformats.org/officeDocument/2006/relationships/image" Target="../media/image3.png"/><Relationship Id="rId19" Type="http://schemas.openxmlformats.org/officeDocument/2006/relationships/image" Target="../media/image20.png"/><Relationship Id="rId6" Type="http://schemas.openxmlformats.org/officeDocument/2006/relationships/image" Target="../media/image1.png"/><Relationship Id="rId18" Type="http://schemas.openxmlformats.org/officeDocument/2006/relationships/image" Target="../media/image15.png"/><Relationship Id="rId7" Type="http://schemas.openxmlformats.org/officeDocument/2006/relationships/image" Target="../media/image6.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9401325" y="1516950"/>
            <a:ext cx="15357300" cy="1077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lang="en-US" sz="7200">
                <a:solidFill>
                  <a:schemeClr val="dk1"/>
                </a:solidFill>
                <a:latin typeface="Times New Roman"/>
                <a:ea typeface="Times New Roman"/>
                <a:cs typeface="Times New Roman"/>
                <a:sym typeface="Times New Roman"/>
              </a:rPr>
              <a:t>Senior Project</a:t>
            </a:r>
            <a:r>
              <a:rPr b="1" lang="en-US" sz="7200">
                <a:solidFill>
                  <a:schemeClr val="dk1"/>
                </a:solidFill>
                <a:latin typeface="Times New Roman"/>
                <a:ea typeface="Times New Roman"/>
                <a:cs typeface="Times New Roman"/>
                <a:sym typeface="Times New Roman"/>
              </a:rPr>
              <a:t>, 2017</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Spring</a:t>
            </a:r>
          </a:p>
        </p:txBody>
      </p:sp>
      <p:sp>
        <p:nvSpPr>
          <p:cNvPr id="90" name="Shape 90"/>
          <p:cNvSpPr txBox="1"/>
          <p:nvPr/>
        </p:nvSpPr>
        <p:spPr>
          <a:xfrm>
            <a:off x="6567485" y="25908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6000">
                <a:solidFill>
                  <a:srgbClr val="3333CC"/>
                </a:solidFill>
              </a:rPr>
              <a:t>News Platform 1.0</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Christopher Whilar,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lang="en-US" sz="3500">
                <a:solidFill>
                  <a:srgbClr val="3333CC"/>
                </a:solidFill>
              </a:rPr>
              <a:t>Mohsen Tajeri</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1" name="Shape 91"/>
          <p:cNvSpPr txBox="1"/>
          <p:nvPr/>
        </p:nvSpPr>
        <p:spPr>
          <a:xfrm>
            <a:off x="921475" y="5498725"/>
            <a:ext cx="31089600" cy="35661600"/>
          </a:xfrm>
          <a:prstGeom prst="rect">
            <a:avLst/>
          </a:prstGeom>
          <a:gradFill>
            <a:gsLst>
              <a:gs pos="0">
                <a:srgbClr val="FFFFFF"/>
              </a:gs>
              <a:gs pos="100000">
                <a:srgbClr val="B3B3B3"/>
              </a:gs>
            </a:gsLst>
            <a:lin ang="5400012" scaled="0"/>
          </a:gradFill>
          <a:ln cap="flat" cmpd="sng" w="76200">
            <a:solidFill>
              <a:srgbClr val="000000"/>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chemeClr val="dk1"/>
              </a:solidFill>
              <a:latin typeface="Arial"/>
              <a:ea typeface="Arial"/>
              <a:cs typeface="Arial"/>
              <a:sym typeface="Arial"/>
            </a:endParaRPr>
          </a:p>
        </p:txBody>
      </p:sp>
      <p:sp>
        <p:nvSpPr>
          <p:cNvPr id="92" name="Shape 92"/>
          <p:cNvSpPr txBox="1"/>
          <p:nvPr/>
        </p:nvSpPr>
        <p:spPr>
          <a:xfrm>
            <a:off x="1636400" y="6286650"/>
            <a:ext cx="9424500" cy="40515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lvl="0" marR="0" rtl="0" algn="l">
              <a:lnSpc>
                <a:spcPct val="100000"/>
              </a:lnSpc>
              <a:spcBef>
                <a:spcPts val="0"/>
              </a:spcBef>
              <a:spcAft>
                <a:spcPts val="0"/>
              </a:spcAft>
              <a:buNone/>
            </a:pPr>
            <a:r>
              <a:t/>
            </a:r>
            <a:endParaRPr sz="4100">
              <a:solidFill>
                <a:srgbClr val="FFFFFF"/>
              </a:solidFill>
            </a:endParaRPr>
          </a:p>
          <a:p>
            <a:pPr lvl="0" marR="0" rtl="0" algn="l">
              <a:lnSpc>
                <a:spcPct val="100000"/>
              </a:lnSpc>
              <a:spcBef>
                <a:spcPts val="0"/>
              </a:spcBef>
              <a:spcAft>
                <a:spcPts val="0"/>
              </a:spcAft>
              <a:buNone/>
            </a:pPr>
            <a:r>
              <a:rPr lang="en-US" sz="3700">
                <a:solidFill>
                  <a:srgbClr val="FFFFFF"/>
                </a:solidFill>
              </a:rPr>
              <a:t>To implement a web news platform that displays the latest and most popular news based on a specific keyword. The product owner can switch this keyword to make the platform display news about whatever he/she desires.</a:t>
            </a:r>
          </a:p>
        </p:txBody>
      </p:sp>
      <p:sp>
        <p:nvSpPr>
          <p:cNvPr id="93" name="Shape 93"/>
          <p:cNvSpPr txBox="1"/>
          <p:nvPr/>
        </p:nvSpPr>
        <p:spPr>
          <a:xfrm>
            <a:off x="990612" y="41924400"/>
            <a:ext cx="4980000" cy="7302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cap="none" strike="noStrik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b="0" l="0" r="0" t="0"/>
          <a:stretch/>
        </p:blipFill>
        <p:spPr>
          <a:xfrm>
            <a:off x="13182600" y="381000"/>
            <a:ext cx="2630400" cy="1219200"/>
          </a:xfrm>
          <a:prstGeom prst="rect">
            <a:avLst/>
          </a:prstGeom>
          <a:noFill/>
          <a:ln>
            <a:noFill/>
          </a:ln>
        </p:spPr>
      </p:pic>
      <p:sp>
        <p:nvSpPr>
          <p:cNvPr id="96" name="Shape 96"/>
          <p:cNvSpPr txBox="1"/>
          <p:nvPr/>
        </p:nvSpPr>
        <p:spPr>
          <a:xfrm>
            <a:off x="22967950" y="6267375"/>
            <a:ext cx="8349300" cy="41100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Font typeface="Arial"/>
              <a:buNone/>
            </a:pPr>
            <a:r>
              <a:t/>
            </a:r>
            <a:endParaRPr/>
          </a:p>
          <a:p>
            <a:pPr indent="0" lvl="0" marL="0" marR="0" rtl="0" algn="l">
              <a:lnSpc>
                <a:spcPct val="100000"/>
              </a:lnSpc>
              <a:spcBef>
                <a:spcPts val="0"/>
              </a:spcBef>
              <a:spcAft>
                <a:spcPts val="0"/>
              </a:spcAft>
              <a:buClr>
                <a:srgbClr val="336699"/>
              </a:buClr>
              <a:buFont typeface="Arial"/>
              <a:buNone/>
            </a:pPr>
            <a:r>
              <a:t/>
            </a:r>
            <a:endParaRPr sz="3700">
              <a:solidFill>
                <a:srgbClr val="FFFFFF"/>
              </a:solidFill>
            </a:endParaRP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97" name="Shape 97"/>
          <p:cNvSpPr txBox="1"/>
          <p:nvPr/>
        </p:nvSpPr>
        <p:spPr>
          <a:xfrm>
            <a:off x="1682350" y="20665287"/>
            <a:ext cx="9249000" cy="109782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Font typeface="Arial"/>
              <a:buNone/>
            </a:pPr>
            <a:r>
              <a:t/>
            </a:r>
            <a:endParaRPr/>
          </a:p>
          <a:p>
            <a:pPr lvl="0" rtl="0">
              <a:spcBef>
                <a:spcPts val="0"/>
              </a:spcBef>
              <a:buNone/>
            </a:pPr>
            <a:r>
              <a:t/>
            </a:r>
            <a:endParaRPr sz="3000">
              <a:solidFill>
                <a:srgbClr val="336699"/>
              </a:solidFill>
            </a:endParaRPr>
          </a:p>
          <a:p>
            <a:pPr indent="-463550" lvl="0" marL="457200" rtl="0">
              <a:spcBef>
                <a:spcPts val="0"/>
              </a:spcBef>
              <a:buClr>
                <a:srgbClr val="FFFFFF"/>
              </a:buClr>
              <a:buSzPct val="100000"/>
              <a:buChar char="●"/>
            </a:pPr>
            <a:r>
              <a:rPr lang="en-US" sz="3700">
                <a:solidFill>
                  <a:srgbClr val="FFFFFF"/>
                </a:solidFill>
              </a:rPr>
              <a:t>A developer should be able to easily change the News Key Word on the backend web server.</a:t>
            </a:r>
          </a:p>
          <a:p>
            <a:pPr indent="-463550" lvl="0" marL="457200" rtl="0">
              <a:spcBef>
                <a:spcPts val="0"/>
              </a:spcBef>
              <a:buClr>
                <a:srgbClr val="FFFFFF"/>
              </a:buClr>
              <a:buSzPct val="100000"/>
              <a:buChar char="●"/>
            </a:pPr>
            <a:r>
              <a:rPr lang="en-US" sz="3700">
                <a:solidFill>
                  <a:schemeClr val="lt1"/>
                </a:solidFill>
              </a:rPr>
              <a:t>Data must come from Google, Bing, YouTube, and Twitter.</a:t>
            </a:r>
          </a:p>
          <a:p>
            <a:pPr indent="-463550" lvl="0" marL="457200" rtl="0">
              <a:spcBef>
                <a:spcPts val="0"/>
              </a:spcBef>
              <a:buClr>
                <a:srgbClr val="FFFFFF"/>
              </a:buClr>
              <a:buSzPct val="100000"/>
              <a:buChar char="●"/>
            </a:pPr>
            <a:r>
              <a:rPr lang="en-US" sz="3700">
                <a:solidFill>
                  <a:srgbClr val="FFFFFF"/>
                </a:solidFill>
              </a:rPr>
              <a:t>Display the news in a beautiful web application that is also mobile responsive.</a:t>
            </a:r>
          </a:p>
          <a:p>
            <a:pPr indent="-463550" lvl="0" marL="457200" rtl="0">
              <a:spcBef>
                <a:spcPts val="0"/>
              </a:spcBef>
              <a:buClr>
                <a:srgbClr val="FFFFFF"/>
              </a:buClr>
              <a:buSzPct val="100000"/>
              <a:buChar char="●"/>
            </a:pPr>
            <a:r>
              <a:rPr lang="en-US" sz="3700">
                <a:solidFill>
                  <a:srgbClr val="FFFFFF"/>
                </a:solidFill>
              </a:rPr>
              <a:t>News must be the latest and most popular.</a:t>
            </a:r>
          </a:p>
          <a:p>
            <a:pPr indent="-463550" lvl="0" marL="457200" rtl="0">
              <a:spcBef>
                <a:spcPts val="0"/>
              </a:spcBef>
              <a:buClr>
                <a:srgbClr val="FFFFFF"/>
              </a:buClr>
              <a:buSzPct val="100000"/>
              <a:buChar char="●"/>
            </a:pPr>
            <a:r>
              <a:rPr lang="en-US" sz="3700">
                <a:solidFill>
                  <a:schemeClr val="lt1"/>
                </a:solidFill>
              </a:rPr>
              <a:t>News data must be stored to a database.</a:t>
            </a:r>
          </a:p>
          <a:p>
            <a:pPr indent="-463550" lvl="0" marL="457200" rtl="0">
              <a:spcBef>
                <a:spcPts val="0"/>
              </a:spcBef>
              <a:buClr>
                <a:srgbClr val="FFFFFF"/>
              </a:buClr>
              <a:buSzPct val="100000"/>
              <a:buChar char="●"/>
            </a:pPr>
            <a:r>
              <a:rPr lang="en-US" sz="3700">
                <a:solidFill>
                  <a:srgbClr val="FFFFFF"/>
                </a:solidFill>
              </a:rPr>
              <a:t>Data stored in the database shall not be similar.</a:t>
            </a:r>
          </a:p>
          <a:p>
            <a:pPr indent="-463550" lvl="0" marL="457200" rtl="0">
              <a:spcBef>
                <a:spcPts val="0"/>
              </a:spcBef>
              <a:buClr>
                <a:srgbClr val="FFFFFF"/>
              </a:buClr>
              <a:buSzPct val="100000"/>
              <a:buChar char="●"/>
            </a:pPr>
            <a:r>
              <a:rPr lang="en-US" sz="3700">
                <a:solidFill>
                  <a:srgbClr val="FFFFFF"/>
                </a:solidFill>
              </a:rPr>
              <a:t>User shall be able to search through our database with a search bar</a:t>
            </a:r>
          </a:p>
          <a:p>
            <a:pPr indent="-463550" lvl="0" marL="457200" rtl="0">
              <a:spcBef>
                <a:spcPts val="0"/>
              </a:spcBef>
              <a:buClr>
                <a:srgbClr val="FFFFFF"/>
              </a:buClr>
              <a:buSzPct val="100000"/>
              <a:buChar char="●"/>
            </a:pPr>
            <a:r>
              <a:rPr lang="en-US" sz="3700">
                <a:solidFill>
                  <a:srgbClr val="FFFFFF"/>
                </a:solidFill>
              </a:rPr>
              <a:t>User can click on a news article and the source page must open in a new tab</a:t>
            </a: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98" name="Shape 98"/>
          <p:cNvSpPr txBox="1"/>
          <p:nvPr/>
        </p:nvSpPr>
        <p:spPr>
          <a:xfrm>
            <a:off x="12117375" y="20670537"/>
            <a:ext cx="9950100" cy="109782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nSpc>
                <a:spcPct val="100000"/>
              </a:lnSpc>
              <a:spcBef>
                <a:spcPts val="0"/>
              </a:spcBef>
              <a:spcAft>
                <a:spcPts val="0"/>
              </a:spcAft>
              <a:buClr>
                <a:srgbClr val="336699"/>
              </a:buClr>
              <a:buFont typeface="Arial"/>
              <a:buNone/>
            </a:pPr>
            <a:r>
              <a:t/>
            </a:r>
            <a:endParaRPr sz="900">
              <a:solidFill>
                <a:schemeClr val="dk1"/>
              </a:solidFill>
              <a:highlight>
                <a:srgbClr val="FFFFFF"/>
              </a:highlight>
            </a:endParaRPr>
          </a:p>
          <a:p>
            <a:pPr indent="0" lvl="0" marL="0" marR="0" rtl="0">
              <a:lnSpc>
                <a:spcPct val="100000"/>
              </a:lnSpc>
              <a:spcBef>
                <a:spcPts val="0"/>
              </a:spcBef>
              <a:spcAft>
                <a:spcPts val="0"/>
              </a:spcAft>
              <a:buClr>
                <a:srgbClr val="336699"/>
              </a:buClr>
              <a:buFont typeface="Arial"/>
              <a:buNone/>
            </a:pPr>
            <a:r>
              <a:t/>
            </a:r>
            <a:endParaRPr sz="900">
              <a:solidFill>
                <a:schemeClr val="dk1"/>
              </a:solidFill>
              <a:highlight>
                <a:srgbClr val="FFFFFF"/>
              </a:highlight>
            </a:endParaRPr>
          </a:p>
          <a:p>
            <a:pPr indent="0" lvl="0" marL="0" marR="0" rtl="0">
              <a:lnSpc>
                <a:spcPct val="100000"/>
              </a:lnSpc>
              <a:spcBef>
                <a:spcPts val="0"/>
              </a:spcBef>
              <a:spcAft>
                <a:spcPts val="0"/>
              </a:spcAft>
              <a:buClr>
                <a:srgbClr val="336699"/>
              </a:buClr>
              <a:buFont typeface="Arial"/>
              <a:buNone/>
            </a:pPr>
            <a:r>
              <a:t/>
            </a:r>
            <a:endParaRPr sz="900">
              <a:solidFill>
                <a:schemeClr val="dk1"/>
              </a:solidFill>
              <a:highlight>
                <a:srgbClr val="FFFFFF"/>
              </a:highlight>
            </a:endParaRPr>
          </a:p>
          <a:p>
            <a:pPr indent="0" lvl="0" marL="0" marR="0" rtl="0" algn="r">
              <a:lnSpc>
                <a:spcPct val="100000"/>
              </a:lnSpc>
              <a:spcBef>
                <a:spcPts val="0"/>
              </a:spcBef>
              <a:spcAft>
                <a:spcPts val="0"/>
              </a:spcAft>
              <a:buClr>
                <a:srgbClr val="336699"/>
              </a:buClr>
              <a:buFont typeface="Arial"/>
              <a:buNone/>
            </a:pPr>
            <a:r>
              <a:t/>
            </a:r>
            <a:endParaRPr sz="2400"/>
          </a:p>
          <a:p>
            <a:pPr indent="0" lvl="0" marL="0" marR="0" rtl="0" algn="ctr">
              <a:lnSpc>
                <a:spcPct val="100000"/>
              </a:lnSpc>
              <a:spcBef>
                <a:spcPts val="0"/>
              </a:spcBef>
              <a:spcAft>
                <a:spcPts val="0"/>
              </a:spcAft>
              <a:buClr>
                <a:srgbClr val="336699"/>
              </a:buClr>
              <a:buFont typeface="Arial"/>
              <a:buNone/>
            </a:pPr>
            <a:r>
              <a:t/>
            </a:r>
            <a:endParaRPr sz="2400"/>
          </a:p>
          <a:p>
            <a:pPr indent="0" lvl="0" marL="0" marR="0" rtl="0" algn="just">
              <a:lnSpc>
                <a:spcPct val="100000"/>
              </a:lnSpc>
              <a:spcBef>
                <a:spcPts val="0"/>
              </a:spcBef>
              <a:spcAft>
                <a:spcPts val="0"/>
              </a:spcAft>
              <a:buClr>
                <a:srgbClr val="336699"/>
              </a:buClr>
              <a:buSzPct val="25000"/>
              <a:buFont typeface="Arial"/>
              <a:buNone/>
            </a:pPr>
            <a:r>
              <a:rPr lang="en-US" sz="2400">
                <a:solidFill>
                  <a:srgbClr val="FFFFFF"/>
                </a:solidFill>
              </a:rPr>
              <a:t>											</a:t>
            </a:r>
          </a:p>
          <a:p>
            <a:pPr indent="0" lvl="0" marL="0" marR="0" rtl="0" algn="ctr">
              <a:lnSpc>
                <a:spcPct val="100000"/>
              </a:lnSpc>
              <a:spcBef>
                <a:spcPts val="0"/>
              </a:spcBef>
              <a:spcAft>
                <a:spcPts val="0"/>
              </a:spcAft>
              <a:buClr>
                <a:srgbClr val="336699"/>
              </a:buClr>
              <a:buFont typeface="Arial"/>
              <a:buNone/>
            </a:pPr>
            <a:r>
              <a:t/>
            </a:r>
            <a:endParaRPr sz="2400"/>
          </a:p>
        </p:txBody>
      </p:sp>
      <p:sp>
        <p:nvSpPr>
          <p:cNvPr id="99" name="Shape 99"/>
          <p:cNvSpPr txBox="1"/>
          <p:nvPr/>
        </p:nvSpPr>
        <p:spPr>
          <a:xfrm>
            <a:off x="12160100" y="32500404"/>
            <a:ext cx="9975600" cy="80190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Font typeface="Arial"/>
              <a:buNone/>
            </a:pPr>
            <a:r>
              <a:t/>
            </a:r>
            <a:endParaRPr/>
          </a:p>
        </p:txBody>
      </p:sp>
      <p:sp>
        <p:nvSpPr>
          <p:cNvPr id="100" name="Shape 100"/>
          <p:cNvSpPr txBox="1"/>
          <p:nvPr/>
        </p:nvSpPr>
        <p:spPr>
          <a:xfrm>
            <a:off x="23253500" y="20665262"/>
            <a:ext cx="7933800" cy="109782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l">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101" name="Shape 101"/>
          <p:cNvSpPr txBox="1"/>
          <p:nvPr/>
        </p:nvSpPr>
        <p:spPr>
          <a:xfrm>
            <a:off x="1682350" y="32500400"/>
            <a:ext cx="9249000" cy="80190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lvl="0" marR="0" rtl="0" algn="ctr">
              <a:lnSpc>
                <a:spcPct val="100000"/>
              </a:lnSpc>
              <a:spcBef>
                <a:spcPts val="0"/>
              </a:spcBef>
              <a:spcAft>
                <a:spcPts val="0"/>
              </a:spcAft>
              <a:buNone/>
            </a:pPr>
            <a:r>
              <a:t/>
            </a:r>
            <a:endParaRPr/>
          </a:p>
        </p:txBody>
      </p:sp>
      <p:sp>
        <p:nvSpPr>
          <p:cNvPr id="102" name="Shape 102"/>
          <p:cNvSpPr txBox="1"/>
          <p:nvPr/>
        </p:nvSpPr>
        <p:spPr>
          <a:xfrm>
            <a:off x="1618800" y="11289800"/>
            <a:ext cx="29680800" cy="86298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Font typeface="Arial"/>
              <a:buNone/>
            </a:pPr>
            <a:r>
              <a:t/>
            </a:r>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a:p>
        </p:txBody>
      </p:sp>
      <p:sp>
        <p:nvSpPr>
          <p:cNvPr id="103" name="Shape 103"/>
          <p:cNvSpPr txBox="1"/>
          <p:nvPr/>
        </p:nvSpPr>
        <p:spPr>
          <a:xfrm>
            <a:off x="23253900" y="32500400"/>
            <a:ext cx="7933800" cy="80190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a:p>
          <a:p>
            <a:pPr indent="-463550" lvl="0" marL="457200" marR="0" rtl="0">
              <a:lnSpc>
                <a:spcPct val="100000"/>
              </a:lnSpc>
              <a:spcBef>
                <a:spcPts val="0"/>
              </a:spcBef>
              <a:spcAft>
                <a:spcPts val="0"/>
              </a:spcAft>
              <a:buClr>
                <a:srgbClr val="FFFFFF"/>
              </a:buClr>
              <a:buSzPct val="100000"/>
              <a:buChar char="●"/>
            </a:pPr>
            <a:r>
              <a:rPr lang="en-US" sz="3700">
                <a:solidFill>
                  <a:srgbClr val="FFFFFF"/>
                </a:solidFill>
              </a:rPr>
              <a:t>User can view the latest and most popular news on any keyword set by the backend Web Server.</a:t>
            </a:r>
          </a:p>
          <a:p>
            <a:pPr indent="-463550" lvl="0" marL="457200" marR="0" rtl="0">
              <a:lnSpc>
                <a:spcPct val="100000"/>
              </a:lnSpc>
              <a:spcBef>
                <a:spcPts val="0"/>
              </a:spcBef>
              <a:spcAft>
                <a:spcPts val="0"/>
              </a:spcAft>
              <a:buClr>
                <a:srgbClr val="FFFFFF"/>
              </a:buClr>
              <a:buSzPct val="100000"/>
              <a:buChar char="●"/>
            </a:pPr>
            <a:r>
              <a:rPr lang="en-US" sz="3700">
                <a:solidFill>
                  <a:srgbClr val="FFFFFF"/>
                </a:solidFill>
              </a:rPr>
              <a:t>News are displayed in a beautiful user friendly web application that is also mobile responsive.</a:t>
            </a:r>
          </a:p>
          <a:p>
            <a:pPr indent="-463550" lvl="0" marL="457200" marR="0" rtl="0">
              <a:lnSpc>
                <a:spcPct val="100000"/>
              </a:lnSpc>
              <a:spcBef>
                <a:spcPts val="0"/>
              </a:spcBef>
              <a:spcAft>
                <a:spcPts val="0"/>
              </a:spcAft>
              <a:buClr>
                <a:srgbClr val="FFFFFF"/>
              </a:buClr>
              <a:buSzPct val="100000"/>
              <a:buChar char="●"/>
            </a:pPr>
            <a:r>
              <a:rPr lang="en-US" sz="3700">
                <a:solidFill>
                  <a:srgbClr val="FFFFFF"/>
                </a:solidFill>
              </a:rPr>
              <a:t>Product Owner can change the backend keyword to change the news to whatever they desire</a:t>
            </a:r>
          </a:p>
        </p:txBody>
      </p:sp>
      <p:sp>
        <p:nvSpPr>
          <p:cNvPr id="104" name="Shape 104"/>
          <p:cNvSpPr txBox="1"/>
          <p:nvPr/>
        </p:nvSpPr>
        <p:spPr>
          <a:xfrm>
            <a:off x="12183375" y="6267375"/>
            <a:ext cx="9662100" cy="4086300"/>
          </a:xfrm>
          <a:prstGeom prst="rect">
            <a:avLst/>
          </a:prstGeom>
          <a:gradFill>
            <a:gsLst>
              <a:gs pos="0">
                <a:srgbClr val="4B4BC3"/>
              </a:gs>
              <a:gs pos="100000">
                <a:srgbClr val="282864"/>
              </a:gs>
            </a:gsLst>
            <a:lin ang="5400012" scaled="0"/>
          </a:gradFill>
          <a:ln cap="flat" cmpd="sng" w="76200">
            <a:solidFill>
              <a:srgbClr val="000000"/>
            </a:solidFill>
            <a:prstDash val="solid"/>
            <a:miter/>
            <a:headEnd len="med" w="med" type="none"/>
            <a:tailEnd len="med" w="med" type="none"/>
          </a:ln>
        </p:spPr>
        <p:txBody>
          <a:bodyPr anchorCtr="0" anchor="t" bIns="49325" lIns="98650" rIns="98650" tIns="49325">
            <a:noAutofit/>
          </a:bodyPr>
          <a:lstStyle/>
          <a:p>
            <a:pPr lvl="0" rtl="0">
              <a:spcBef>
                <a:spcPts val="0"/>
              </a:spcBef>
              <a:buNone/>
            </a:pPr>
            <a:r>
              <a:t/>
            </a:r>
            <a:endParaRPr sz="4100">
              <a:solidFill>
                <a:srgbClr val="FFFFFF"/>
              </a:solidFill>
            </a:endParaRPr>
          </a:p>
          <a:p>
            <a:pPr lvl="0" rtl="0">
              <a:spcBef>
                <a:spcPts val="0"/>
              </a:spcBef>
              <a:buNone/>
            </a:pPr>
            <a:r>
              <a:rPr lang="en-US" sz="3700">
                <a:solidFill>
                  <a:srgbClr val="FFFFFF"/>
                </a:solidFill>
              </a:rPr>
              <a:t>The data will come from various API resources based on the product owner’s keyword. The data will be stored to our database and the news will be displayed in a beautiful web and mobile application</a:t>
            </a:r>
            <a:r>
              <a:rPr lang="en-US" sz="4100">
                <a:solidFill>
                  <a:srgbClr val="FFFFFF"/>
                </a:solidFill>
              </a:rPr>
              <a:t>.</a:t>
            </a:r>
          </a:p>
          <a:p>
            <a:pPr indent="0" lvl="0" marL="0" marR="0" rtl="0" algn="l">
              <a:lnSpc>
                <a:spcPct val="100000"/>
              </a:lnSpc>
              <a:spcBef>
                <a:spcPts val="0"/>
              </a:spcBef>
              <a:spcAft>
                <a:spcPts val="0"/>
              </a:spcAft>
              <a:buClr>
                <a:srgbClr val="336699"/>
              </a:buClr>
              <a:buFont typeface="Arial"/>
              <a:buNone/>
            </a:pPr>
            <a:r>
              <a:t/>
            </a:r>
            <a:endParaRPr sz="4100"/>
          </a:p>
          <a:p>
            <a:pPr indent="0" lvl="0" marL="0" marR="0" rtl="0" algn="l">
              <a:lnSpc>
                <a:spcPct val="100000"/>
              </a:lnSpc>
              <a:spcBef>
                <a:spcPts val="0"/>
              </a:spcBef>
              <a:spcAft>
                <a:spcPts val="0"/>
              </a:spcAft>
              <a:buClr>
                <a:srgbClr val="336699"/>
              </a:buClr>
              <a:buFont typeface="Arial"/>
              <a:buNone/>
            </a:pPr>
            <a:r>
              <a:t/>
            </a:r>
            <a:endParaRPr sz="4100"/>
          </a:p>
          <a:p>
            <a:pPr indent="0" lvl="0" marL="0" marR="0" rtl="0" algn="l">
              <a:lnSpc>
                <a:spcPct val="100000"/>
              </a:lnSpc>
              <a:spcBef>
                <a:spcPts val="0"/>
              </a:spcBef>
              <a:spcAft>
                <a:spcPts val="0"/>
              </a:spcAft>
              <a:buClr>
                <a:srgbClr val="336699"/>
              </a:buClr>
              <a:buFont typeface="Arial"/>
              <a:buNone/>
            </a:pPr>
            <a:r>
              <a:t/>
            </a:r>
            <a:endParaRPr b="0" i="0" sz="4100" u="none" cap="none" strike="noStrike">
              <a:solidFill>
                <a:srgbClr val="336699"/>
              </a:solidFill>
              <a:latin typeface="Arial"/>
              <a:ea typeface="Arial"/>
              <a:cs typeface="Arial"/>
              <a:sym typeface="Arial"/>
            </a:endParaRPr>
          </a:p>
          <a:p>
            <a:pPr indent="0" lvl="0" marL="0" marR="0" rtl="0" algn="l">
              <a:lnSpc>
                <a:spcPct val="100000"/>
              </a:lnSpc>
              <a:spcBef>
                <a:spcPts val="0"/>
              </a:spcBef>
              <a:spcAft>
                <a:spcPts val="0"/>
              </a:spcAft>
              <a:buClr>
                <a:srgbClr val="336699"/>
              </a:buClr>
              <a:buFont typeface="Arial"/>
              <a:buNone/>
            </a:pPr>
            <a:r>
              <a:t/>
            </a:r>
            <a:endParaRPr b="0" i="0" sz="4100" u="none" cap="none" strike="noStrike">
              <a:solidFill>
                <a:srgbClr val="336699"/>
              </a:solidFill>
              <a:latin typeface="Arial"/>
              <a:ea typeface="Arial"/>
              <a:cs typeface="Arial"/>
              <a:sym typeface="Arial"/>
            </a:endParaRPr>
          </a:p>
        </p:txBody>
      </p:sp>
      <p:sp>
        <p:nvSpPr>
          <p:cNvPr id="105" name="Shape 105"/>
          <p:cNvSpPr txBox="1"/>
          <p:nvPr/>
        </p:nvSpPr>
        <p:spPr>
          <a:xfrm>
            <a:off x="6343000" y="41615475"/>
            <a:ext cx="25737000" cy="1356600"/>
          </a:xfrm>
          <a:prstGeom prst="rect">
            <a:avLst/>
          </a:prstGeom>
          <a:noFill/>
          <a:ln cap="flat" cmpd="sng" w="63500">
            <a:solidFill>
              <a:srgbClr val="0033CC"/>
            </a:solidFill>
            <a:prstDash val="solid"/>
            <a:miter/>
            <a:headEnd len="med" w="med" type="none"/>
            <a:tailEnd len="med" w="med" type="none"/>
          </a:ln>
        </p:spPr>
        <p:txBody>
          <a:bodyPr anchorCtr="0" anchor="t" bIns="91425" lIns="91425" rIns="91425" tIns="91425">
            <a:noAutofit/>
          </a:bodyPr>
          <a:lstStyle/>
          <a:p>
            <a:pPr indent="0" lvl="0" marL="0" rtl="0" algn="l">
              <a:spcBef>
                <a:spcPts val="0"/>
              </a:spcBef>
              <a:buClr>
                <a:schemeClr val="dk1"/>
              </a:buClr>
              <a:buSzPct val="25000"/>
              <a:buFont typeface="Arial"/>
              <a:buNone/>
            </a:pPr>
            <a:r>
              <a:rPr lang="en-US" sz="3000">
                <a:solidFill>
                  <a:schemeClr val="dk1"/>
                </a:solidFill>
              </a:rPr>
              <a:t>The material presented in this poster is based upon the work supported by Christopher Whilar. I am thankful to the help that I received from my group member Alejandro Ferragut</a:t>
            </a:r>
          </a:p>
          <a:p>
            <a:pPr lvl="0">
              <a:spcBef>
                <a:spcPts val="0"/>
              </a:spcBef>
              <a:buNone/>
            </a:pPr>
            <a:r>
              <a:t/>
            </a:r>
            <a:endParaRPr/>
          </a:p>
        </p:txBody>
      </p:sp>
      <p:sp>
        <p:nvSpPr>
          <p:cNvPr id="106" name="Shape 106"/>
          <p:cNvSpPr/>
          <p:nvPr/>
        </p:nvSpPr>
        <p:spPr>
          <a:xfrm>
            <a:off x="4112150" y="5835650"/>
            <a:ext cx="4473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b="1" lang="en-US" sz="4800">
                <a:latin typeface="Permanent Marker"/>
                <a:ea typeface="Permanent Marker"/>
                <a:cs typeface="Permanent Marker"/>
                <a:sym typeface="Permanent Marker"/>
              </a:rPr>
              <a:t>Problem</a:t>
            </a:r>
          </a:p>
        </p:txBody>
      </p:sp>
      <p:sp>
        <p:nvSpPr>
          <p:cNvPr id="107" name="Shape 107"/>
          <p:cNvSpPr/>
          <p:nvPr/>
        </p:nvSpPr>
        <p:spPr>
          <a:xfrm>
            <a:off x="14777925" y="5835650"/>
            <a:ext cx="4473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Solution</a:t>
            </a:r>
          </a:p>
        </p:txBody>
      </p:sp>
      <p:sp>
        <p:nvSpPr>
          <p:cNvPr id="108" name="Shape 108"/>
          <p:cNvSpPr/>
          <p:nvPr/>
        </p:nvSpPr>
        <p:spPr>
          <a:xfrm>
            <a:off x="24506050" y="5792225"/>
            <a:ext cx="52731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Current System</a:t>
            </a:r>
          </a:p>
        </p:txBody>
      </p:sp>
      <p:sp>
        <p:nvSpPr>
          <p:cNvPr id="109" name="Shape 109"/>
          <p:cNvSpPr/>
          <p:nvPr/>
        </p:nvSpPr>
        <p:spPr>
          <a:xfrm>
            <a:off x="14777925" y="10704425"/>
            <a:ext cx="4473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Screenshots</a:t>
            </a:r>
          </a:p>
        </p:txBody>
      </p:sp>
      <p:sp>
        <p:nvSpPr>
          <p:cNvPr id="110" name="Shape 110"/>
          <p:cNvSpPr/>
          <p:nvPr/>
        </p:nvSpPr>
        <p:spPr>
          <a:xfrm>
            <a:off x="4070350" y="20237575"/>
            <a:ext cx="4473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Requirements</a:t>
            </a:r>
          </a:p>
        </p:txBody>
      </p:sp>
      <p:sp>
        <p:nvSpPr>
          <p:cNvPr id="111" name="Shape 111"/>
          <p:cNvSpPr/>
          <p:nvPr/>
        </p:nvSpPr>
        <p:spPr>
          <a:xfrm>
            <a:off x="14911400" y="20237575"/>
            <a:ext cx="4473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System Design</a:t>
            </a:r>
          </a:p>
        </p:txBody>
      </p:sp>
      <p:sp>
        <p:nvSpPr>
          <p:cNvPr id="112" name="Shape 112"/>
          <p:cNvSpPr/>
          <p:nvPr/>
        </p:nvSpPr>
        <p:spPr>
          <a:xfrm>
            <a:off x="24413400" y="20237587"/>
            <a:ext cx="56148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Implementation</a:t>
            </a:r>
          </a:p>
        </p:txBody>
      </p:sp>
      <p:sp>
        <p:nvSpPr>
          <p:cNvPr id="113" name="Shape 113"/>
          <p:cNvSpPr/>
          <p:nvPr/>
        </p:nvSpPr>
        <p:spPr>
          <a:xfrm>
            <a:off x="25476350" y="32021562"/>
            <a:ext cx="34881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Summary</a:t>
            </a:r>
          </a:p>
        </p:txBody>
      </p:sp>
      <p:sp>
        <p:nvSpPr>
          <p:cNvPr id="114" name="Shape 114"/>
          <p:cNvSpPr/>
          <p:nvPr/>
        </p:nvSpPr>
        <p:spPr>
          <a:xfrm>
            <a:off x="4366400" y="32021562"/>
            <a:ext cx="39645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Verification</a:t>
            </a:r>
          </a:p>
        </p:txBody>
      </p:sp>
      <p:sp>
        <p:nvSpPr>
          <p:cNvPr id="115" name="Shape 115"/>
          <p:cNvSpPr/>
          <p:nvPr/>
        </p:nvSpPr>
        <p:spPr>
          <a:xfrm>
            <a:off x="14842387" y="32021575"/>
            <a:ext cx="4611000" cy="861900"/>
          </a:xfrm>
          <a:prstGeom prst="roundRect">
            <a:avLst>
              <a:gd fmla="val 16667" name="adj"/>
            </a:avLst>
          </a:prstGeom>
          <a:gradFill>
            <a:gsLst>
              <a:gs pos="0">
                <a:srgbClr val="FFFFFF"/>
              </a:gs>
              <a:gs pos="100000">
                <a:srgbClr val="B3B3B3"/>
              </a:gs>
            </a:gsLst>
            <a:path path="circle">
              <a:fillToRect b="50%" l="50%" r="50%" t="50%"/>
            </a:path>
            <a:tileRect/>
          </a:gradFill>
          <a:ln cap="flat" cmpd="sng" w="76200">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sz="4800">
                <a:latin typeface="Permanent Marker"/>
                <a:ea typeface="Permanent Marker"/>
                <a:cs typeface="Permanent Marker"/>
                <a:sym typeface="Permanent Marker"/>
              </a:rPr>
              <a:t>Object Design</a:t>
            </a:r>
          </a:p>
        </p:txBody>
      </p:sp>
      <p:pic>
        <p:nvPicPr>
          <p:cNvPr id="116" name="Shape 116"/>
          <p:cNvPicPr preferRelativeResize="0"/>
          <p:nvPr/>
        </p:nvPicPr>
        <p:blipFill>
          <a:blip r:embed="rId4">
            <a:alphaModFix/>
          </a:blip>
          <a:stretch>
            <a:fillRect/>
          </a:stretch>
        </p:blipFill>
        <p:spPr>
          <a:xfrm>
            <a:off x="2500312" y="211900"/>
            <a:ext cx="5216217" cy="1356600"/>
          </a:xfrm>
          <a:prstGeom prst="rect">
            <a:avLst/>
          </a:prstGeom>
          <a:noFill/>
          <a:ln>
            <a:noFill/>
          </a:ln>
        </p:spPr>
      </p:pic>
      <p:pic>
        <p:nvPicPr>
          <p:cNvPr id="117" name="Shape 117"/>
          <p:cNvPicPr preferRelativeResize="0"/>
          <p:nvPr/>
        </p:nvPicPr>
        <p:blipFill>
          <a:blip r:embed="rId5">
            <a:alphaModFix/>
          </a:blip>
          <a:stretch>
            <a:fillRect/>
          </a:stretch>
        </p:blipFill>
        <p:spPr>
          <a:xfrm>
            <a:off x="3735425" y="1425975"/>
            <a:ext cx="3639649" cy="2812450"/>
          </a:xfrm>
          <a:prstGeom prst="rect">
            <a:avLst/>
          </a:prstGeom>
          <a:noFill/>
          <a:ln>
            <a:noFill/>
          </a:ln>
        </p:spPr>
      </p:pic>
      <p:pic>
        <p:nvPicPr>
          <p:cNvPr id="118" name="Shape 118"/>
          <p:cNvPicPr preferRelativeResize="0"/>
          <p:nvPr/>
        </p:nvPicPr>
        <p:blipFill>
          <a:blip r:embed="rId6">
            <a:alphaModFix/>
          </a:blip>
          <a:stretch>
            <a:fillRect/>
          </a:stretch>
        </p:blipFill>
        <p:spPr>
          <a:xfrm>
            <a:off x="7573650" y="1640375"/>
            <a:ext cx="2452800" cy="2452800"/>
          </a:xfrm>
          <a:prstGeom prst="rect">
            <a:avLst/>
          </a:prstGeom>
          <a:noFill/>
          <a:ln>
            <a:noFill/>
          </a:ln>
        </p:spPr>
      </p:pic>
      <p:pic>
        <p:nvPicPr>
          <p:cNvPr id="119" name="Shape 119"/>
          <p:cNvPicPr preferRelativeResize="0"/>
          <p:nvPr/>
        </p:nvPicPr>
        <p:blipFill>
          <a:blip r:embed="rId7">
            <a:alphaModFix/>
          </a:blip>
          <a:stretch>
            <a:fillRect/>
          </a:stretch>
        </p:blipFill>
        <p:spPr>
          <a:xfrm>
            <a:off x="2625850" y="3676849"/>
            <a:ext cx="6586200" cy="1677325"/>
          </a:xfrm>
          <a:prstGeom prst="rect">
            <a:avLst/>
          </a:prstGeom>
          <a:noFill/>
          <a:ln>
            <a:noFill/>
          </a:ln>
        </p:spPr>
      </p:pic>
      <p:pic>
        <p:nvPicPr>
          <p:cNvPr id="120" name="Shape 120"/>
          <p:cNvPicPr preferRelativeResize="0"/>
          <p:nvPr/>
        </p:nvPicPr>
        <p:blipFill>
          <a:blip r:embed="rId8">
            <a:alphaModFix/>
          </a:blip>
          <a:stretch>
            <a:fillRect/>
          </a:stretch>
        </p:blipFill>
        <p:spPr>
          <a:xfrm>
            <a:off x="8127950" y="167562"/>
            <a:ext cx="2630400" cy="1445281"/>
          </a:xfrm>
          <a:prstGeom prst="rect">
            <a:avLst/>
          </a:prstGeom>
          <a:noFill/>
          <a:ln>
            <a:noFill/>
          </a:ln>
        </p:spPr>
      </p:pic>
      <p:pic>
        <p:nvPicPr>
          <p:cNvPr id="121" name="Shape 121"/>
          <p:cNvPicPr preferRelativeResize="0"/>
          <p:nvPr/>
        </p:nvPicPr>
        <p:blipFill>
          <a:blip r:embed="rId9">
            <a:alphaModFix/>
          </a:blip>
          <a:stretch>
            <a:fillRect/>
          </a:stretch>
        </p:blipFill>
        <p:spPr>
          <a:xfrm>
            <a:off x="23156625" y="3098162"/>
            <a:ext cx="5369412" cy="2092287"/>
          </a:xfrm>
          <a:prstGeom prst="rect">
            <a:avLst/>
          </a:prstGeom>
          <a:noFill/>
          <a:ln>
            <a:noFill/>
          </a:ln>
        </p:spPr>
      </p:pic>
      <p:pic>
        <p:nvPicPr>
          <p:cNvPr id="122" name="Shape 122"/>
          <p:cNvPicPr preferRelativeResize="0"/>
          <p:nvPr/>
        </p:nvPicPr>
        <p:blipFill rotWithShape="1">
          <a:blip r:embed="rId10">
            <a:alphaModFix/>
          </a:blip>
          <a:srcRect b="0" l="0" r="1048" t="8374"/>
          <a:stretch/>
        </p:blipFill>
        <p:spPr>
          <a:xfrm>
            <a:off x="23079999" y="256250"/>
            <a:ext cx="5522650" cy="2753450"/>
          </a:xfrm>
          <a:prstGeom prst="rect">
            <a:avLst/>
          </a:prstGeom>
          <a:noFill/>
          <a:ln>
            <a:noFill/>
          </a:ln>
        </p:spPr>
      </p:pic>
      <p:pic>
        <p:nvPicPr>
          <p:cNvPr id="123" name="Shape 123"/>
          <p:cNvPicPr preferRelativeResize="0"/>
          <p:nvPr/>
        </p:nvPicPr>
        <p:blipFill>
          <a:blip r:embed="rId11">
            <a:alphaModFix/>
          </a:blip>
          <a:stretch>
            <a:fillRect/>
          </a:stretch>
        </p:blipFill>
        <p:spPr>
          <a:xfrm>
            <a:off x="29199312" y="1708899"/>
            <a:ext cx="2191821" cy="1219199"/>
          </a:xfrm>
          <a:prstGeom prst="rect">
            <a:avLst/>
          </a:prstGeom>
          <a:noFill/>
          <a:ln>
            <a:noFill/>
          </a:ln>
        </p:spPr>
      </p:pic>
      <p:pic>
        <p:nvPicPr>
          <p:cNvPr id="124" name="Shape 124"/>
          <p:cNvPicPr preferRelativeResize="0"/>
          <p:nvPr/>
        </p:nvPicPr>
        <p:blipFill>
          <a:blip r:embed="rId12">
            <a:alphaModFix/>
          </a:blip>
          <a:stretch>
            <a:fillRect/>
          </a:stretch>
        </p:blipFill>
        <p:spPr>
          <a:xfrm>
            <a:off x="28980024" y="2989724"/>
            <a:ext cx="2398025" cy="1348882"/>
          </a:xfrm>
          <a:prstGeom prst="rect">
            <a:avLst/>
          </a:prstGeom>
          <a:noFill/>
          <a:ln>
            <a:noFill/>
          </a:ln>
        </p:spPr>
      </p:pic>
      <p:pic>
        <p:nvPicPr>
          <p:cNvPr id="125" name="Shape 125"/>
          <p:cNvPicPr preferRelativeResize="0"/>
          <p:nvPr/>
        </p:nvPicPr>
        <p:blipFill>
          <a:blip r:embed="rId13">
            <a:alphaModFix/>
          </a:blip>
          <a:stretch>
            <a:fillRect/>
          </a:stretch>
        </p:blipFill>
        <p:spPr>
          <a:xfrm>
            <a:off x="28931012" y="179500"/>
            <a:ext cx="1356600" cy="1356600"/>
          </a:xfrm>
          <a:prstGeom prst="rect">
            <a:avLst/>
          </a:prstGeom>
          <a:noFill/>
          <a:ln>
            <a:noFill/>
          </a:ln>
        </p:spPr>
      </p:pic>
      <p:sp>
        <p:nvSpPr>
          <p:cNvPr id="126" name="Shape 126"/>
          <p:cNvSpPr txBox="1"/>
          <p:nvPr/>
        </p:nvSpPr>
        <p:spPr>
          <a:xfrm>
            <a:off x="30126703" y="378625"/>
            <a:ext cx="1509600" cy="730200"/>
          </a:xfrm>
          <a:prstGeom prst="rect">
            <a:avLst/>
          </a:prstGeom>
          <a:noFill/>
          <a:ln>
            <a:noFill/>
          </a:ln>
        </p:spPr>
        <p:txBody>
          <a:bodyPr anchorCtr="0" anchor="t" bIns="91425" lIns="91425" rIns="91425" tIns="91425">
            <a:noAutofit/>
          </a:bodyPr>
          <a:lstStyle/>
          <a:p>
            <a:pPr lvl="0">
              <a:spcBef>
                <a:spcPts val="0"/>
              </a:spcBef>
              <a:buNone/>
            </a:pPr>
            <a:r>
              <a:rPr lang="en-US" sz="6000"/>
              <a:t>API</a:t>
            </a:r>
          </a:p>
        </p:txBody>
      </p:sp>
      <p:pic>
        <p:nvPicPr>
          <p:cNvPr id="127" name="Shape 127"/>
          <p:cNvPicPr preferRelativeResize="0"/>
          <p:nvPr/>
        </p:nvPicPr>
        <p:blipFill>
          <a:blip r:embed="rId14">
            <a:alphaModFix/>
          </a:blip>
          <a:stretch>
            <a:fillRect/>
          </a:stretch>
        </p:blipFill>
        <p:spPr>
          <a:xfrm>
            <a:off x="28803287" y="4460275"/>
            <a:ext cx="2751499" cy="583350"/>
          </a:xfrm>
          <a:prstGeom prst="rect">
            <a:avLst/>
          </a:prstGeom>
          <a:noFill/>
          <a:ln>
            <a:noFill/>
          </a:ln>
        </p:spPr>
      </p:pic>
      <p:pic>
        <p:nvPicPr>
          <p:cNvPr id="128" name="Shape 128"/>
          <p:cNvPicPr preferRelativeResize="0"/>
          <p:nvPr/>
        </p:nvPicPr>
        <p:blipFill>
          <a:blip r:embed="rId15">
            <a:alphaModFix/>
          </a:blip>
          <a:stretch>
            <a:fillRect/>
          </a:stretch>
        </p:blipFill>
        <p:spPr>
          <a:xfrm>
            <a:off x="17321900" y="24653737"/>
            <a:ext cx="4320200" cy="1470870"/>
          </a:xfrm>
          <a:prstGeom prst="rect">
            <a:avLst/>
          </a:prstGeom>
          <a:noFill/>
          <a:ln>
            <a:noFill/>
          </a:ln>
        </p:spPr>
      </p:pic>
      <p:pic>
        <p:nvPicPr>
          <p:cNvPr id="129" name="Shape 129"/>
          <p:cNvPicPr preferRelativeResize="0"/>
          <p:nvPr/>
        </p:nvPicPr>
        <p:blipFill>
          <a:blip r:embed="rId16">
            <a:alphaModFix/>
          </a:blip>
          <a:stretch>
            <a:fillRect/>
          </a:stretch>
        </p:blipFill>
        <p:spPr>
          <a:xfrm>
            <a:off x="12618022" y="27322072"/>
            <a:ext cx="4245095" cy="1445299"/>
          </a:xfrm>
          <a:prstGeom prst="rect">
            <a:avLst/>
          </a:prstGeom>
          <a:noFill/>
          <a:ln>
            <a:noFill/>
          </a:ln>
        </p:spPr>
      </p:pic>
      <p:pic>
        <p:nvPicPr>
          <p:cNvPr id="130" name="Shape 130"/>
          <p:cNvPicPr preferRelativeResize="0"/>
          <p:nvPr/>
        </p:nvPicPr>
        <p:blipFill>
          <a:blip r:embed="rId17">
            <a:alphaModFix/>
          </a:blip>
          <a:stretch>
            <a:fillRect/>
          </a:stretch>
        </p:blipFill>
        <p:spPr>
          <a:xfrm>
            <a:off x="17535525" y="29597361"/>
            <a:ext cx="1509600" cy="1624692"/>
          </a:xfrm>
          <a:prstGeom prst="rect">
            <a:avLst/>
          </a:prstGeom>
          <a:noFill/>
          <a:ln>
            <a:noFill/>
          </a:ln>
        </p:spPr>
      </p:pic>
      <p:cxnSp>
        <p:nvCxnSpPr>
          <p:cNvPr id="131" name="Shape 131"/>
          <p:cNvCxnSpPr>
            <a:stCxn id="132" idx="2"/>
            <a:endCxn id="133" idx="0"/>
          </p:cNvCxnSpPr>
          <p:nvPr/>
        </p:nvCxnSpPr>
        <p:spPr>
          <a:xfrm>
            <a:off x="17147900" y="23724288"/>
            <a:ext cx="0" cy="554100"/>
          </a:xfrm>
          <a:prstGeom prst="straightConnector1">
            <a:avLst/>
          </a:prstGeom>
          <a:noFill/>
          <a:ln cap="flat" cmpd="sng" w="38100">
            <a:solidFill>
              <a:srgbClr val="000000"/>
            </a:solidFill>
            <a:prstDash val="solid"/>
            <a:round/>
            <a:headEnd len="lg" w="lg" type="none"/>
            <a:tailEnd len="lg" w="lg" type="triangle"/>
          </a:ln>
        </p:spPr>
      </p:cxnSp>
      <p:cxnSp>
        <p:nvCxnSpPr>
          <p:cNvPr id="134" name="Shape 134"/>
          <p:cNvCxnSpPr>
            <a:stCxn id="133" idx="2"/>
            <a:endCxn id="135" idx="0"/>
          </p:cNvCxnSpPr>
          <p:nvPr/>
        </p:nvCxnSpPr>
        <p:spPr>
          <a:xfrm>
            <a:off x="17147900" y="26631911"/>
            <a:ext cx="0" cy="554100"/>
          </a:xfrm>
          <a:prstGeom prst="straightConnector1">
            <a:avLst/>
          </a:prstGeom>
          <a:noFill/>
          <a:ln cap="flat" cmpd="sng" w="38100">
            <a:solidFill>
              <a:srgbClr val="000000"/>
            </a:solidFill>
            <a:prstDash val="solid"/>
            <a:round/>
            <a:headEnd len="lg" w="lg" type="none"/>
            <a:tailEnd len="lg" w="lg" type="triangle"/>
          </a:ln>
        </p:spPr>
      </p:cxnSp>
      <p:sp>
        <p:nvSpPr>
          <p:cNvPr id="136" name="Shape 136"/>
          <p:cNvSpPr txBox="1"/>
          <p:nvPr/>
        </p:nvSpPr>
        <p:spPr>
          <a:xfrm>
            <a:off x="17140825" y="21468725"/>
            <a:ext cx="4320300" cy="18363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FFFFFF"/>
                </a:solidFill>
              </a:rPr>
              <a:t>The User Interface layer was written on Html, CSS, and Angular JS. The Bootstrap CSS framework was used as well. This is the client side of the application and it makes http requests to our web server.</a:t>
            </a:r>
          </a:p>
        </p:txBody>
      </p:sp>
      <p:pic>
        <p:nvPicPr>
          <p:cNvPr id="137" name="Shape 137"/>
          <p:cNvPicPr preferRelativeResize="0"/>
          <p:nvPr/>
        </p:nvPicPr>
        <p:blipFill>
          <a:blip r:embed="rId18">
            <a:alphaModFix/>
          </a:blip>
          <a:stretch>
            <a:fillRect/>
          </a:stretch>
        </p:blipFill>
        <p:spPr>
          <a:xfrm>
            <a:off x="12697437" y="21468725"/>
            <a:ext cx="4086225" cy="2171700"/>
          </a:xfrm>
          <a:prstGeom prst="rect">
            <a:avLst/>
          </a:prstGeom>
          <a:noFill/>
          <a:ln>
            <a:noFill/>
          </a:ln>
        </p:spPr>
      </p:pic>
      <p:sp>
        <p:nvSpPr>
          <p:cNvPr id="138" name="Shape 138"/>
          <p:cNvSpPr txBox="1"/>
          <p:nvPr/>
        </p:nvSpPr>
        <p:spPr>
          <a:xfrm>
            <a:off x="12697450" y="24289295"/>
            <a:ext cx="4320300" cy="2295000"/>
          </a:xfrm>
          <a:prstGeom prst="rect">
            <a:avLst/>
          </a:prstGeom>
          <a:noFill/>
          <a:ln>
            <a:noFill/>
          </a:ln>
        </p:spPr>
        <p:txBody>
          <a:bodyPr anchorCtr="0" anchor="t" bIns="91425" lIns="91425" rIns="91425" tIns="91425">
            <a:noAutofit/>
          </a:bodyPr>
          <a:lstStyle/>
          <a:p>
            <a:pPr lvl="0" rtl="0">
              <a:spcBef>
                <a:spcPts val="0"/>
              </a:spcBef>
              <a:buNone/>
            </a:pPr>
            <a:r>
              <a:rPr lang="en-US" sz="1800">
                <a:solidFill>
                  <a:srgbClr val="FFFFFF"/>
                </a:solidFill>
              </a:rPr>
              <a:t>The Web API layer is implemented in C# and is part of the backend web server. It handles all the logic of the application such as getting data from Google, Bing, YouTube and Twitter. It also calls the Data Access Layer functions and responds to http requests sent by clients. </a:t>
            </a:r>
          </a:p>
        </p:txBody>
      </p:sp>
      <p:sp>
        <p:nvSpPr>
          <p:cNvPr id="139" name="Shape 139"/>
          <p:cNvSpPr txBox="1"/>
          <p:nvPr/>
        </p:nvSpPr>
        <p:spPr>
          <a:xfrm>
            <a:off x="17321850" y="27148611"/>
            <a:ext cx="4320300" cy="1792200"/>
          </a:xfrm>
          <a:prstGeom prst="rect">
            <a:avLst/>
          </a:prstGeom>
          <a:noFill/>
          <a:ln>
            <a:noFill/>
          </a:ln>
        </p:spPr>
        <p:txBody>
          <a:bodyPr anchorCtr="0" anchor="t" bIns="91425" lIns="91425" rIns="91425" tIns="91425">
            <a:noAutofit/>
          </a:bodyPr>
          <a:lstStyle/>
          <a:p>
            <a:pPr lvl="0" rtl="0">
              <a:spcBef>
                <a:spcPts val="0"/>
              </a:spcBef>
              <a:buNone/>
            </a:pPr>
            <a:r>
              <a:rPr lang="en-US" sz="1800">
                <a:solidFill>
                  <a:srgbClr val="FFFFFF"/>
                </a:solidFill>
              </a:rPr>
              <a:t>The Data Access Layer is implemented in C# and is part of the backend web server. Its responsibility is to execute the stored procedures in our database to store data sent by the web server or retrieve data to the web server.</a:t>
            </a:r>
          </a:p>
        </p:txBody>
      </p:sp>
      <p:sp>
        <p:nvSpPr>
          <p:cNvPr id="132" name="Shape 132"/>
          <p:cNvSpPr/>
          <p:nvPr/>
        </p:nvSpPr>
        <p:spPr>
          <a:xfrm>
            <a:off x="12523400" y="21370788"/>
            <a:ext cx="9249000" cy="2353500"/>
          </a:xfrm>
          <a:prstGeom prst="rect">
            <a:avLst/>
          </a:prstGeom>
          <a:noFill/>
          <a:ln cap="flat" cmpd="sng" w="2857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3" name="Shape 133"/>
          <p:cNvSpPr/>
          <p:nvPr/>
        </p:nvSpPr>
        <p:spPr>
          <a:xfrm>
            <a:off x="12523400" y="24278411"/>
            <a:ext cx="9249000" cy="2353500"/>
          </a:xfrm>
          <a:prstGeom prst="rect">
            <a:avLst/>
          </a:prstGeom>
          <a:noFill/>
          <a:ln cap="flat" cmpd="sng" w="2857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5" name="Shape 135"/>
          <p:cNvSpPr/>
          <p:nvPr/>
        </p:nvSpPr>
        <p:spPr>
          <a:xfrm>
            <a:off x="12523400" y="27186037"/>
            <a:ext cx="9249000" cy="1754700"/>
          </a:xfrm>
          <a:prstGeom prst="rect">
            <a:avLst/>
          </a:prstGeom>
          <a:noFill/>
          <a:ln cap="flat" cmpd="sng" w="2857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0" name="Shape 140"/>
          <p:cNvSpPr txBox="1"/>
          <p:nvPr/>
        </p:nvSpPr>
        <p:spPr>
          <a:xfrm>
            <a:off x="15283450" y="29810837"/>
            <a:ext cx="1989000" cy="1107000"/>
          </a:xfrm>
          <a:prstGeom prst="rect">
            <a:avLst/>
          </a:prstGeom>
          <a:noFill/>
          <a:ln>
            <a:noFill/>
          </a:ln>
        </p:spPr>
        <p:txBody>
          <a:bodyPr anchorCtr="0" anchor="t" bIns="91425" lIns="91425" rIns="91425" tIns="91425">
            <a:noAutofit/>
          </a:bodyPr>
          <a:lstStyle/>
          <a:p>
            <a:pPr lvl="0">
              <a:spcBef>
                <a:spcPts val="0"/>
              </a:spcBef>
              <a:buNone/>
            </a:pPr>
            <a:r>
              <a:rPr lang="en-US">
                <a:solidFill>
                  <a:srgbClr val="FFFFFF"/>
                </a:solidFill>
              </a:rPr>
              <a:t>The MS SQL Server has all the data tables and stored procedures</a:t>
            </a:r>
          </a:p>
        </p:txBody>
      </p:sp>
      <p:sp>
        <p:nvSpPr>
          <p:cNvPr id="141" name="Shape 141"/>
          <p:cNvSpPr/>
          <p:nvPr/>
        </p:nvSpPr>
        <p:spPr>
          <a:xfrm>
            <a:off x="15009350" y="29457512"/>
            <a:ext cx="4277100" cy="1909800"/>
          </a:xfrm>
          <a:prstGeom prst="rect">
            <a:avLst/>
          </a:prstGeom>
          <a:noFill/>
          <a:ln cap="flat" cmpd="sng" w="2857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142" name="Shape 142"/>
          <p:cNvCxnSpPr>
            <a:stCxn id="135" idx="2"/>
            <a:endCxn id="141" idx="0"/>
          </p:cNvCxnSpPr>
          <p:nvPr/>
        </p:nvCxnSpPr>
        <p:spPr>
          <a:xfrm>
            <a:off x="17147900" y="28940737"/>
            <a:ext cx="0" cy="516900"/>
          </a:xfrm>
          <a:prstGeom prst="straightConnector1">
            <a:avLst/>
          </a:prstGeom>
          <a:noFill/>
          <a:ln cap="flat" cmpd="sng" w="38100">
            <a:solidFill>
              <a:srgbClr val="000000"/>
            </a:solidFill>
            <a:prstDash val="solid"/>
            <a:round/>
            <a:headEnd len="lg" w="lg" type="none"/>
            <a:tailEnd len="lg" w="lg" type="triangle"/>
          </a:ln>
        </p:spPr>
      </p:cxnSp>
      <p:sp>
        <p:nvSpPr>
          <p:cNvPr id="143" name="Shape 143"/>
          <p:cNvSpPr txBox="1"/>
          <p:nvPr/>
        </p:nvSpPr>
        <p:spPr>
          <a:xfrm>
            <a:off x="14486100" y="33987187"/>
            <a:ext cx="763800" cy="172800"/>
          </a:xfrm>
          <a:prstGeom prst="rect">
            <a:avLst/>
          </a:prstGeom>
          <a:noFill/>
          <a:ln>
            <a:noFill/>
          </a:ln>
        </p:spPr>
        <p:txBody>
          <a:bodyPr anchorCtr="0" anchor="t" bIns="91425" lIns="91425" rIns="91425" tIns="91425">
            <a:noAutofit/>
          </a:bodyPr>
          <a:lstStyle/>
          <a:p>
            <a:pPr lvl="0">
              <a:spcBef>
                <a:spcPts val="0"/>
              </a:spcBef>
              <a:buNone/>
            </a:pPr>
            <a:r>
              <a:t/>
            </a:r>
            <a:endParaRPr/>
          </a:p>
        </p:txBody>
      </p:sp>
      <p:sp>
        <p:nvSpPr>
          <p:cNvPr id="144" name="Shape 144"/>
          <p:cNvSpPr txBox="1"/>
          <p:nvPr/>
        </p:nvSpPr>
        <p:spPr>
          <a:xfrm>
            <a:off x="23576100" y="21335375"/>
            <a:ext cx="7428600" cy="2646600"/>
          </a:xfrm>
          <a:prstGeom prst="rect">
            <a:avLst/>
          </a:prstGeom>
          <a:noFill/>
          <a:ln>
            <a:noFill/>
          </a:ln>
        </p:spPr>
        <p:txBody>
          <a:bodyPr anchorCtr="0" anchor="t" bIns="91425" lIns="91425" rIns="91425" tIns="91425">
            <a:noAutofit/>
          </a:bodyPr>
          <a:lstStyle/>
          <a:p>
            <a:pPr lvl="0">
              <a:spcBef>
                <a:spcPts val="0"/>
              </a:spcBef>
              <a:buNone/>
            </a:pPr>
            <a:r>
              <a:rPr lang="en-US" sz="3600">
                <a:solidFill>
                  <a:srgbClr val="FFFFFF"/>
                </a:solidFill>
              </a:rPr>
              <a:t>This functionality of the system updates the Bing News data in our database every hour. A news article coming from the Bing News API only gets stored to our database if there is not another News article similar already stored in our database. </a:t>
            </a:r>
          </a:p>
        </p:txBody>
      </p:sp>
      <p:sp>
        <p:nvSpPr>
          <p:cNvPr id="145" name="Shape 145"/>
          <p:cNvSpPr txBox="1"/>
          <p:nvPr/>
        </p:nvSpPr>
        <p:spPr>
          <a:xfrm>
            <a:off x="1682350" y="32980900"/>
            <a:ext cx="9249000" cy="7449600"/>
          </a:xfrm>
          <a:prstGeom prst="rect">
            <a:avLst/>
          </a:prstGeom>
          <a:noFill/>
          <a:ln>
            <a:noFill/>
          </a:ln>
        </p:spPr>
        <p:txBody>
          <a:bodyPr anchorCtr="0" anchor="t" bIns="91425" lIns="91425" rIns="91425" tIns="91425">
            <a:noAutofit/>
          </a:bodyPr>
          <a:lstStyle/>
          <a:p>
            <a:pPr indent="-463550" lvl="0" marL="457200">
              <a:spcBef>
                <a:spcPts val="0"/>
              </a:spcBef>
              <a:buClr>
                <a:srgbClr val="FFFFFF"/>
              </a:buClr>
              <a:buSzPct val="100000"/>
              <a:buChar char="●"/>
            </a:pPr>
            <a:r>
              <a:rPr lang="en-US" sz="3700">
                <a:solidFill>
                  <a:srgbClr val="FFFFFF"/>
                </a:solidFill>
              </a:rPr>
              <a:t>Integration Testing was our testing approach for testing each subsystem along with the subsystems below it.</a:t>
            </a:r>
          </a:p>
          <a:p>
            <a:pPr indent="-463550" lvl="0" marL="457200" rtl="0">
              <a:spcBef>
                <a:spcPts val="0"/>
              </a:spcBef>
              <a:buClr>
                <a:srgbClr val="FFFFFF"/>
              </a:buClr>
              <a:buSzPct val="100000"/>
              <a:buChar char="●"/>
            </a:pPr>
            <a:r>
              <a:rPr lang="en-US" sz="3700">
                <a:solidFill>
                  <a:srgbClr val="FFFFFF"/>
                </a:solidFill>
              </a:rPr>
              <a:t>Unit Testing was conducted on the Data Access Layer to make sure the correct data is being retrieved by each function.</a:t>
            </a:r>
          </a:p>
          <a:p>
            <a:pPr indent="-463550" lvl="0" marL="457200" rtl="0">
              <a:spcBef>
                <a:spcPts val="0"/>
              </a:spcBef>
              <a:buClr>
                <a:srgbClr val="FFFFFF"/>
              </a:buClr>
              <a:buSzPct val="100000"/>
              <a:buChar char="●"/>
            </a:pPr>
            <a:r>
              <a:rPr lang="en-US" sz="3700">
                <a:solidFill>
                  <a:srgbClr val="FFFFFF"/>
                </a:solidFill>
              </a:rPr>
              <a:t>Switching the News Key Word of the backend server was done to ensure the platform can work with any type of news based on that keyword.</a:t>
            </a:r>
          </a:p>
          <a:p>
            <a:pPr indent="-463550" lvl="0" marL="457200" rtl="0">
              <a:spcBef>
                <a:spcPts val="0"/>
              </a:spcBef>
              <a:buClr>
                <a:srgbClr val="FFFFFF"/>
              </a:buClr>
              <a:buSzPct val="100000"/>
              <a:buChar char="●"/>
            </a:pPr>
            <a:r>
              <a:rPr lang="en-US" sz="3700">
                <a:solidFill>
                  <a:srgbClr val="FFFFFF"/>
                </a:solidFill>
              </a:rPr>
              <a:t>Running the Web Server for a long period of time to make sure the data is being updated.</a:t>
            </a:r>
          </a:p>
        </p:txBody>
      </p:sp>
      <p:sp>
        <p:nvSpPr>
          <p:cNvPr id="146" name="Shape 146"/>
          <p:cNvSpPr txBox="1"/>
          <p:nvPr/>
        </p:nvSpPr>
        <p:spPr>
          <a:xfrm>
            <a:off x="23080000" y="6840425"/>
            <a:ext cx="8047800" cy="3305400"/>
          </a:xfrm>
          <a:prstGeom prst="rect">
            <a:avLst/>
          </a:prstGeom>
          <a:noFill/>
          <a:ln>
            <a:noFill/>
          </a:ln>
        </p:spPr>
        <p:txBody>
          <a:bodyPr anchorCtr="0" anchor="t" bIns="91425" lIns="91425" rIns="91425" tIns="91425">
            <a:noAutofit/>
          </a:bodyPr>
          <a:lstStyle/>
          <a:p>
            <a:pPr lvl="0" rtl="0">
              <a:spcBef>
                <a:spcPts val="0"/>
              </a:spcBef>
              <a:buClr>
                <a:srgbClr val="336699"/>
              </a:buClr>
              <a:buSzPct val="25000"/>
              <a:buFont typeface="Arial"/>
              <a:buNone/>
            </a:pPr>
            <a:r>
              <a:rPr lang="en-US" sz="3700">
                <a:solidFill>
                  <a:schemeClr val="lt1"/>
                </a:solidFill>
              </a:rPr>
              <a:t>This is a brand new system being implemented from scratch this semester. For the next release, we will let users search for news about any topic they desire and the system will also have user accounts.</a:t>
            </a:r>
          </a:p>
        </p:txBody>
      </p:sp>
      <p:pic>
        <p:nvPicPr>
          <p:cNvPr id="147" name="Shape 147"/>
          <p:cNvPicPr preferRelativeResize="0"/>
          <p:nvPr/>
        </p:nvPicPr>
        <p:blipFill>
          <a:blip r:embed="rId19">
            <a:alphaModFix/>
          </a:blip>
          <a:stretch>
            <a:fillRect/>
          </a:stretch>
        </p:blipFill>
        <p:spPr>
          <a:xfrm>
            <a:off x="1727975" y="12950512"/>
            <a:ext cx="9675744" cy="5442576"/>
          </a:xfrm>
          <a:prstGeom prst="rect">
            <a:avLst/>
          </a:prstGeom>
          <a:noFill/>
          <a:ln>
            <a:noFill/>
          </a:ln>
        </p:spPr>
      </p:pic>
      <p:pic>
        <p:nvPicPr>
          <p:cNvPr id="148" name="Shape 148"/>
          <p:cNvPicPr preferRelativeResize="0"/>
          <p:nvPr/>
        </p:nvPicPr>
        <p:blipFill>
          <a:blip r:embed="rId20">
            <a:alphaModFix/>
          </a:blip>
          <a:stretch>
            <a:fillRect/>
          </a:stretch>
        </p:blipFill>
        <p:spPr>
          <a:xfrm>
            <a:off x="11799024" y="12958200"/>
            <a:ext cx="9662097" cy="5434905"/>
          </a:xfrm>
          <a:prstGeom prst="rect">
            <a:avLst/>
          </a:prstGeom>
          <a:noFill/>
          <a:ln>
            <a:noFill/>
          </a:ln>
        </p:spPr>
      </p:pic>
      <p:pic>
        <p:nvPicPr>
          <p:cNvPr id="149" name="Shape 149"/>
          <p:cNvPicPr preferRelativeResize="0"/>
          <p:nvPr/>
        </p:nvPicPr>
        <p:blipFill>
          <a:blip r:embed="rId21">
            <a:alphaModFix/>
          </a:blip>
          <a:stretch>
            <a:fillRect/>
          </a:stretch>
        </p:blipFill>
        <p:spPr>
          <a:xfrm>
            <a:off x="21532050" y="12958199"/>
            <a:ext cx="9662102" cy="5434897"/>
          </a:xfrm>
          <a:prstGeom prst="rect">
            <a:avLst/>
          </a:prstGeom>
          <a:noFill/>
          <a:ln>
            <a:noFill/>
          </a:ln>
        </p:spPr>
      </p:pic>
      <p:sp>
        <p:nvSpPr>
          <p:cNvPr id="150" name="Shape 150"/>
          <p:cNvSpPr txBox="1"/>
          <p:nvPr/>
        </p:nvSpPr>
        <p:spPr>
          <a:xfrm>
            <a:off x="16863125" y="12086775"/>
            <a:ext cx="8793900" cy="730200"/>
          </a:xfrm>
          <a:prstGeom prst="rect">
            <a:avLst/>
          </a:prstGeom>
          <a:noFill/>
          <a:ln>
            <a:noFill/>
          </a:ln>
        </p:spPr>
        <p:txBody>
          <a:bodyPr anchorCtr="0" anchor="t" bIns="91425" lIns="91425" rIns="91425" tIns="91425">
            <a:noAutofit/>
          </a:bodyPr>
          <a:lstStyle/>
          <a:p>
            <a:pPr lvl="0">
              <a:spcBef>
                <a:spcPts val="0"/>
              </a:spcBef>
              <a:buNone/>
            </a:pPr>
            <a:r>
              <a:rPr lang="en-US" sz="4300">
                <a:solidFill>
                  <a:srgbClr val="FFFFFF"/>
                </a:solidFill>
              </a:rPr>
              <a:t>News Key Word set to “cellphones”</a:t>
            </a:r>
          </a:p>
        </p:txBody>
      </p:sp>
      <p:sp>
        <p:nvSpPr>
          <p:cNvPr id="151" name="Shape 151"/>
          <p:cNvSpPr txBox="1"/>
          <p:nvPr/>
        </p:nvSpPr>
        <p:spPr>
          <a:xfrm>
            <a:off x="1734800" y="12086750"/>
            <a:ext cx="9662100" cy="730200"/>
          </a:xfrm>
          <a:prstGeom prst="rect">
            <a:avLst/>
          </a:prstGeom>
          <a:noFill/>
          <a:ln>
            <a:noFill/>
          </a:ln>
        </p:spPr>
        <p:txBody>
          <a:bodyPr anchorCtr="0" anchor="t" bIns="91425" lIns="91425" rIns="91425" tIns="91425">
            <a:noAutofit/>
          </a:bodyPr>
          <a:lstStyle/>
          <a:p>
            <a:pPr lvl="0" rtl="0">
              <a:spcBef>
                <a:spcPts val="0"/>
              </a:spcBef>
              <a:buNone/>
            </a:pPr>
            <a:r>
              <a:rPr lang="en-US" sz="4300">
                <a:solidFill>
                  <a:srgbClr val="FFFFFF"/>
                </a:solidFill>
              </a:rPr>
              <a:t>News Key Word set to “driverless cars”</a:t>
            </a:r>
          </a:p>
        </p:txBody>
      </p:sp>
      <p:pic>
        <p:nvPicPr>
          <p:cNvPr id="152" name="Shape 152"/>
          <p:cNvPicPr preferRelativeResize="0"/>
          <p:nvPr/>
        </p:nvPicPr>
        <p:blipFill>
          <a:blip r:embed="rId22">
            <a:alphaModFix/>
          </a:blip>
          <a:stretch>
            <a:fillRect/>
          </a:stretch>
        </p:blipFill>
        <p:spPr>
          <a:xfrm>
            <a:off x="23506100" y="25915824"/>
            <a:ext cx="7428599" cy="5306225"/>
          </a:xfrm>
          <a:prstGeom prst="rect">
            <a:avLst/>
          </a:prstGeom>
          <a:noFill/>
          <a:ln>
            <a:noFill/>
          </a:ln>
        </p:spPr>
      </p:pic>
      <p:pic>
        <p:nvPicPr>
          <p:cNvPr id="153" name="Shape 153"/>
          <p:cNvPicPr preferRelativeResize="0"/>
          <p:nvPr/>
        </p:nvPicPr>
        <p:blipFill>
          <a:blip r:embed="rId23">
            <a:alphaModFix/>
          </a:blip>
          <a:stretch>
            <a:fillRect/>
          </a:stretch>
        </p:blipFill>
        <p:spPr>
          <a:xfrm>
            <a:off x="12310025" y="33388950"/>
            <a:ext cx="9675751" cy="6486311"/>
          </a:xfrm>
          <a:prstGeom prst="rect">
            <a:avLst/>
          </a:prstGeom>
          <a:noFill/>
          <a:ln>
            <a:noFill/>
          </a:ln>
        </p:spPr>
      </p:pic>
    </p:spTree>
  </p:cSld>
  <p:clrMapOvr>
    <a:masterClrMapping/>
  </p:clrMapOvr>
  <p:transition spd="slow">
    <p:fade/>
  </p:transition>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