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3" name="Shape 21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4" name="Shape 21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5" name="Shape 15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9" name="Shape 16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0" name="Shape 17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6" name="Shape 17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77" name="Shape 17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1" name="Shape 181"/>
        <p:cNvGrpSpPr/>
        <p:nvPr/>
      </p:nvGrpSpPr>
      <p:grpSpPr>
        <a:xfrm>
          <a:off x="0" y="0"/>
          <a:ext cx="0" cy="0"/>
          <a:chOff x="0" y="0"/>
          <a:chExt cx="0" cy="0"/>
        </a:xfrm>
      </p:grpSpPr>
      <p:sp>
        <p:nvSpPr>
          <p:cNvPr id="182" name="Shape 18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83" name="Shape 1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84" name="Shape 18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9" name="Shape 189"/>
        <p:cNvGrpSpPr/>
        <p:nvPr/>
      </p:nvGrpSpPr>
      <p:grpSpPr>
        <a:xfrm>
          <a:off x="0" y="0"/>
          <a:ext cx="0" cy="0"/>
          <a:chOff x="0" y="0"/>
          <a:chExt cx="0" cy="0"/>
        </a:xfrm>
      </p:grpSpPr>
      <p:sp>
        <p:nvSpPr>
          <p:cNvPr id="190" name="Shape 1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1" name="Shape 19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2" name="Shape 19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8" name="Shape 19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9" name="Shape 19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6" name="Shape 20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7" name="Shape 20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2.png"/><Relationship Id="rId13" Type="http://schemas.openxmlformats.org/officeDocument/2006/relationships/image" Target="../media/image23.png"/><Relationship Id="rId12"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8.png"/><Relationship Id="rId5" Type="http://schemas.openxmlformats.org/officeDocument/2006/relationships/image" Target="../media/image14.png"/><Relationship Id="rId6" Type="http://schemas.openxmlformats.org/officeDocument/2006/relationships/image" Target="../media/image16.png"/><Relationship Id="rId7" Type="http://schemas.openxmlformats.org/officeDocument/2006/relationships/image" Target="../media/image19.png"/><Relationship Id="rId8"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4.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News Platform 1.0</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Christopher Whilar and Alejandro Ferragut</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Mohsen Taheri</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Spring 2017</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5" name="Shape 215"/>
        <p:cNvGrpSpPr/>
        <p:nvPr/>
      </p:nvGrpSpPr>
      <p:grpSpPr>
        <a:xfrm>
          <a:off x="0" y="0"/>
          <a:ext cx="0" cy="0"/>
          <a:chOff x="0" y="0"/>
          <a:chExt cx="0" cy="0"/>
        </a:xfrm>
      </p:grpSpPr>
      <p:sp>
        <p:nvSpPr>
          <p:cNvPr id="216" name="Shape 216"/>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17" name="Shape 217"/>
          <p:cNvSpPr txBox="1"/>
          <p:nvPr>
            <p:ph idx="1" type="body"/>
          </p:nvPr>
        </p:nvSpPr>
        <p:spPr>
          <a:xfrm>
            <a:off x="318675" y="1828800"/>
            <a:ext cx="8566200" cy="2841900"/>
          </a:xfrm>
          <a:prstGeom prst="rect">
            <a:avLst/>
          </a:prstGeom>
          <a:noFill/>
          <a:ln>
            <a:noFill/>
          </a:ln>
        </p:spPr>
        <p:txBody>
          <a:bodyPr anchorCtr="0" anchor="t" bIns="45700" lIns="91425" rIns="91425" tIns="45700">
            <a:noAutofit/>
          </a:bodyPr>
          <a:lstStyle/>
          <a:p>
            <a:pPr lvl="0" rtl="0" algn="ctr">
              <a:spcBef>
                <a:spcPts val="0"/>
              </a:spcBef>
              <a:buClr>
                <a:srgbClr val="001D4D"/>
              </a:buClr>
              <a:buSzPct val="100000"/>
              <a:buFont typeface="Noto Sans Symbols"/>
              <a:buChar char="●"/>
            </a:pPr>
            <a:r>
              <a:rPr lang="en-US"/>
              <a:t>News Platform, a web and mobile responsive application system </a:t>
            </a:r>
          </a:p>
          <a:p>
            <a:pPr indent="-282575" lvl="0" marL="282575" marR="0" rtl="0" algn="l">
              <a:spcBef>
                <a:spcPts val="2000"/>
              </a:spcBef>
              <a:spcAft>
                <a:spcPts val="0"/>
              </a:spcAft>
              <a:buClr>
                <a:srgbClr val="001D4D"/>
              </a:buClr>
              <a:buSzPct val="100000"/>
              <a:buFont typeface="Noto Sans Symbols"/>
              <a:buChar char="●"/>
            </a:pPr>
            <a:r>
              <a:rPr lang="en-US"/>
              <a:t>Alejandro Ferragut: aferr122@fiu.edu</a:t>
            </a:r>
          </a:p>
          <a:p>
            <a:pPr indent="-282575" lvl="0" marL="282575" marR="0" rtl="0" algn="l">
              <a:spcBef>
                <a:spcPts val="2000"/>
              </a:spcBef>
              <a:spcAft>
                <a:spcPts val="0"/>
              </a:spcAft>
              <a:buClr>
                <a:srgbClr val="001D4D"/>
              </a:buClr>
              <a:buSzPct val="100000"/>
              <a:buFont typeface="Noto Sans Symbols"/>
              <a:buChar char="●"/>
            </a:pPr>
            <a:r>
              <a:rPr lang="en-US"/>
              <a:t>Christopher Whilar: cwhil001@fiu.edu </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18" name="Shape 218"/>
          <p:cNvPicPr preferRelativeResize="0"/>
          <p:nvPr/>
        </p:nvPicPr>
        <p:blipFill>
          <a:blip r:embed="rId3">
            <a:alphaModFix/>
          </a:blip>
          <a:stretch>
            <a:fillRect/>
          </a:stretch>
        </p:blipFill>
        <p:spPr>
          <a:xfrm>
            <a:off x="779466" y="4847875"/>
            <a:ext cx="1702051" cy="484565"/>
          </a:xfrm>
          <a:prstGeom prst="rect">
            <a:avLst/>
          </a:prstGeom>
          <a:noFill/>
          <a:ln>
            <a:noFill/>
          </a:ln>
        </p:spPr>
      </p:pic>
      <p:pic>
        <p:nvPicPr>
          <p:cNvPr id="219" name="Shape 219"/>
          <p:cNvPicPr preferRelativeResize="0"/>
          <p:nvPr/>
        </p:nvPicPr>
        <p:blipFill>
          <a:blip r:embed="rId4">
            <a:alphaModFix/>
          </a:blip>
          <a:stretch>
            <a:fillRect/>
          </a:stretch>
        </p:blipFill>
        <p:spPr>
          <a:xfrm>
            <a:off x="1182483" y="5281531"/>
            <a:ext cx="1187617" cy="1004582"/>
          </a:xfrm>
          <a:prstGeom prst="rect">
            <a:avLst/>
          </a:prstGeom>
          <a:noFill/>
          <a:ln>
            <a:noFill/>
          </a:ln>
        </p:spPr>
      </p:pic>
      <p:pic>
        <p:nvPicPr>
          <p:cNvPr id="220" name="Shape 220"/>
          <p:cNvPicPr preferRelativeResize="0"/>
          <p:nvPr/>
        </p:nvPicPr>
        <p:blipFill>
          <a:blip r:embed="rId5">
            <a:alphaModFix/>
          </a:blip>
          <a:stretch>
            <a:fillRect/>
          </a:stretch>
        </p:blipFill>
        <p:spPr>
          <a:xfrm>
            <a:off x="2451047" y="5425837"/>
            <a:ext cx="800347" cy="876117"/>
          </a:xfrm>
          <a:prstGeom prst="rect">
            <a:avLst/>
          </a:prstGeom>
          <a:noFill/>
          <a:ln>
            <a:noFill/>
          </a:ln>
        </p:spPr>
      </p:pic>
      <p:pic>
        <p:nvPicPr>
          <p:cNvPr id="221" name="Shape 221"/>
          <p:cNvPicPr preferRelativeResize="0"/>
          <p:nvPr/>
        </p:nvPicPr>
        <p:blipFill>
          <a:blip r:embed="rId6">
            <a:alphaModFix/>
          </a:blip>
          <a:stretch>
            <a:fillRect/>
          </a:stretch>
        </p:blipFill>
        <p:spPr>
          <a:xfrm>
            <a:off x="820429" y="6085524"/>
            <a:ext cx="2149075" cy="599125"/>
          </a:xfrm>
          <a:prstGeom prst="rect">
            <a:avLst/>
          </a:prstGeom>
          <a:noFill/>
          <a:ln>
            <a:noFill/>
          </a:ln>
        </p:spPr>
      </p:pic>
      <p:pic>
        <p:nvPicPr>
          <p:cNvPr id="222" name="Shape 222"/>
          <p:cNvPicPr preferRelativeResize="0"/>
          <p:nvPr/>
        </p:nvPicPr>
        <p:blipFill>
          <a:blip r:embed="rId7">
            <a:alphaModFix/>
          </a:blip>
          <a:stretch>
            <a:fillRect/>
          </a:stretch>
        </p:blipFill>
        <p:spPr>
          <a:xfrm>
            <a:off x="2665492" y="4847879"/>
            <a:ext cx="858299" cy="516241"/>
          </a:xfrm>
          <a:prstGeom prst="rect">
            <a:avLst/>
          </a:prstGeom>
          <a:noFill/>
          <a:ln>
            <a:noFill/>
          </a:ln>
        </p:spPr>
      </p:pic>
      <p:pic>
        <p:nvPicPr>
          <p:cNvPr id="223" name="Shape 223"/>
          <p:cNvPicPr preferRelativeResize="0"/>
          <p:nvPr/>
        </p:nvPicPr>
        <p:blipFill>
          <a:blip r:embed="rId8">
            <a:alphaModFix/>
          </a:blip>
          <a:stretch>
            <a:fillRect/>
          </a:stretch>
        </p:blipFill>
        <p:spPr>
          <a:xfrm>
            <a:off x="3689687" y="5073925"/>
            <a:ext cx="3209876" cy="861925"/>
          </a:xfrm>
          <a:prstGeom prst="rect">
            <a:avLst/>
          </a:prstGeom>
          <a:noFill/>
          <a:ln>
            <a:noFill/>
          </a:ln>
        </p:spPr>
      </p:pic>
      <p:pic>
        <p:nvPicPr>
          <p:cNvPr id="224" name="Shape 224"/>
          <p:cNvPicPr preferRelativeResize="0"/>
          <p:nvPr/>
        </p:nvPicPr>
        <p:blipFill rotWithShape="1">
          <a:blip r:embed="rId9">
            <a:alphaModFix/>
          </a:blip>
          <a:srcRect b="0" l="0" r="1048" t="8374"/>
          <a:stretch/>
        </p:blipFill>
        <p:spPr>
          <a:xfrm>
            <a:off x="3707775" y="3871829"/>
            <a:ext cx="3209867" cy="1134300"/>
          </a:xfrm>
          <a:prstGeom prst="rect">
            <a:avLst/>
          </a:prstGeom>
          <a:noFill/>
          <a:ln>
            <a:noFill/>
          </a:ln>
        </p:spPr>
      </p:pic>
      <p:pic>
        <p:nvPicPr>
          <p:cNvPr id="225" name="Shape 225"/>
          <p:cNvPicPr preferRelativeResize="0"/>
          <p:nvPr/>
        </p:nvPicPr>
        <p:blipFill>
          <a:blip r:embed="rId10">
            <a:alphaModFix/>
          </a:blip>
          <a:stretch>
            <a:fillRect/>
          </a:stretch>
        </p:blipFill>
        <p:spPr>
          <a:xfrm>
            <a:off x="7101615" y="4417342"/>
            <a:ext cx="1273927" cy="502257"/>
          </a:xfrm>
          <a:prstGeom prst="rect">
            <a:avLst/>
          </a:prstGeom>
          <a:noFill/>
          <a:ln>
            <a:noFill/>
          </a:ln>
        </p:spPr>
      </p:pic>
      <p:pic>
        <p:nvPicPr>
          <p:cNvPr id="226" name="Shape 226"/>
          <p:cNvPicPr preferRelativeResize="0"/>
          <p:nvPr/>
        </p:nvPicPr>
        <p:blipFill>
          <a:blip r:embed="rId11">
            <a:alphaModFix/>
          </a:blip>
          <a:stretch>
            <a:fillRect/>
          </a:stretch>
        </p:blipFill>
        <p:spPr>
          <a:xfrm>
            <a:off x="7101625" y="5015249"/>
            <a:ext cx="1393772" cy="555681"/>
          </a:xfrm>
          <a:prstGeom prst="rect">
            <a:avLst/>
          </a:prstGeom>
          <a:noFill/>
          <a:ln>
            <a:noFill/>
          </a:ln>
        </p:spPr>
      </p:pic>
      <p:pic>
        <p:nvPicPr>
          <p:cNvPr id="227" name="Shape 227"/>
          <p:cNvPicPr preferRelativeResize="0"/>
          <p:nvPr/>
        </p:nvPicPr>
        <p:blipFill>
          <a:blip r:embed="rId12">
            <a:alphaModFix/>
          </a:blip>
          <a:stretch>
            <a:fillRect/>
          </a:stretch>
        </p:blipFill>
        <p:spPr>
          <a:xfrm>
            <a:off x="7065461" y="3762841"/>
            <a:ext cx="788481" cy="558859"/>
          </a:xfrm>
          <a:prstGeom prst="rect">
            <a:avLst/>
          </a:prstGeom>
          <a:noFill/>
          <a:ln>
            <a:noFill/>
          </a:ln>
        </p:spPr>
      </p:pic>
      <p:sp>
        <p:nvSpPr>
          <p:cNvPr id="228" name="Shape 228"/>
          <p:cNvSpPr txBox="1"/>
          <p:nvPr/>
        </p:nvSpPr>
        <p:spPr>
          <a:xfrm>
            <a:off x="7803449" y="3922242"/>
            <a:ext cx="877500" cy="300900"/>
          </a:xfrm>
          <a:prstGeom prst="rect">
            <a:avLst/>
          </a:prstGeom>
          <a:noFill/>
          <a:ln>
            <a:noFill/>
          </a:ln>
        </p:spPr>
        <p:txBody>
          <a:bodyPr anchorCtr="0" anchor="t" bIns="91425" lIns="91425" rIns="91425" tIns="91425">
            <a:noAutofit/>
          </a:bodyPr>
          <a:lstStyle/>
          <a:p>
            <a:pPr lvl="0" rtl="0">
              <a:spcBef>
                <a:spcPts val="0"/>
              </a:spcBef>
              <a:buNone/>
            </a:pPr>
            <a:r>
              <a:rPr lang="en-US" sz="1800"/>
              <a:t>API</a:t>
            </a:r>
          </a:p>
        </p:txBody>
      </p:sp>
      <p:pic>
        <p:nvPicPr>
          <p:cNvPr id="229" name="Shape 229"/>
          <p:cNvPicPr preferRelativeResize="0"/>
          <p:nvPr/>
        </p:nvPicPr>
        <p:blipFill>
          <a:blip r:embed="rId13">
            <a:alphaModFix/>
          </a:blip>
          <a:stretch>
            <a:fillRect/>
          </a:stretch>
        </p:blipFill>
        <p:spPr>
          <a:xfrm>
            <a:off x="7065451" y="5666579"/>
            <a:ext cx="1528835" cy="2297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txBox="1"/>
          <p:nvPr>
            <p:ph type="title"/>
          </p:nvPr>
        </p:nvSpPr>
        <p:spPr>
          <a:xfrm>
            <a:off x="780250" y="-7135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8" name="Shape 158"/>
          <p:cNvSpPr txBox="1"/>
          <p:nvPr>
            <p:ph idx="1" type="body"/>
          </p:nvPr>
        </p:nvSpPr>
        <p:spPr>
          <a:xfrm>
            <a:off x="4232075" y="1560250"/>
            <a:ext cx="4614600" cy="4359600"/>
          </a:xfrm>
          <a:prstGeom prst="rect">
            <a:avLst/>
          </a:prstGeom>
          <a:noFill/>
          <a:ln>
            <a:noFill/>
          </a:ln>
        </p:spPr>
        <p:txBody>
          <a:bodyPr anchorCtr="0" anchor="t" bIns="45700" lIns="91425" rIns="91425" tIns="45700">
            <a:noAutofit/>
          </a:bodyPr>
          <a:lstStyle/>
          <a:p>
            <a:pPr indent="-342900" lvl="0" marL="457200" rtl="0">
              <a:spcBef>
                <a:spcPts val="0"/>
              </a:spcBef>
              <a:buClr>
                <a:schemeClr val="dk1"/>
              </a:buClr>
              <a:buSzPct val="100000"/>
              <a:buFont typeface="Times New Roman"/>
            </a:pPr>
            <a:r>
              <a:rPr i="1" lang="en-US" sz="1800">
                <a:solidFill>
                  <a:schemeClr val="dk1"/>
                </a:solidFill>
                <a:latin typeface="Times New Roman"/>
                <a:ea typeface="Times New Roman"/>
                <a:cs typeface="Times New Roman"/>
                <a:sym typeface="Times New Roman"/>
              </a:rPr>
              <a:t>News Platform, a web and mobile responsive application system that allows users to stay up to date with the latest and most popular news about any topic chosen by the product owner. </a:t>
            </a:r>
          </a:p>
          <a:p>
            <a:pPr indent="-342900" lvl="0" marL="457200" rtl="0">
              <a:spcBef>
                <a:spcPts val="0"/>
              </a:spcBef>
              <a:buClr>
                <a:schemeClr val="dk1"/>
              </a:buClr>
              <a:buSzPct val="100000"/>
              <a:buFont typeface="Times New Roman"/>
            </a:pPr>
            <a:r>
              <a:rPr i="1" lang="en-US" sz="1800">
                <a:solidFill>
                  <a:schemeClr val="dk1"/>
                </a:solidFill>
                <a:latin typeface="Times New Roman"/>
                <a:ea typeface="Times New Roman"/>
                <a:cs typeface="Times New Roman"/>
                <a:sym typeface="Times New Roman"/>
              </a:rPr>
              <a:t>Research was done to find the best API resources for getting the best news data.</a:t>
            </a:r>
          </a:p>
          <a:p>
            <a:pPr indent="-342900" lvl="0" marL="457200" rtl="0">
              <a:spcBef>
                <a:spcPts val="0"/>
              </a:spcBef>
              <a:buClr>
                <a:schemeClr val="dk1"/>
              </a:buClr>
              <a:buSzPct val="100000"/>
              <a:buFont typeface="Times New Roman"/>
            </a:pPr>
            <a:r>
              <a:rPr i="1" lang="en-US" sz="1800">
                <a:solidFill>
                  <a:schemeClr val="dk1"/>
                </a:solidFill>
                <a:latin typeface="Times New Roman"/>
                <a:ea typeface="Times New Roman"/>
                <a:cs typeface="Times New Roman"/>
                <a:sym typeface="Times New Roman"/>
              </a:rPr>
              <a:t> The biggest challenges of this system is to allow a product owner to set the topic of the news to anything they desire and that similar news should not be stored in the system. </a:t>
            </a:r>
          </a:p>
          <a:p>
            <a:pPr indent="-342900" lvl="0" marL="457200" rtl="0">
              <a:spcBef>
                <a:spcPts val="0"/>
              </a:spcBef>
              <a:buClr>
                <a:schemeClr val="dk1"/>
              </a:buClr>
              <a:buSzPct val="100000"/>
              <a:buFont typeface="Times New Roman"/>
            </a:pPr>
            <a:r>
              <a:rPr i="1" lang="en-US" sz="1800">
                <a:solidFill>
                  <a:schemeClr val="dk1"/>
                </a:solidFill>
                <a:latin typeface="Times New Roman"/>
                <a:ea typeface="Times New Roman"/>
                <a:cs typeface="Times New Roman"/>
                <a:sym typeface="Times New Roman"/>
              </a:rPr>
              <a:t>As a result of this system, the developer were able to come up with a proficient solution and beautiful user interface.</a:t>
            </a:r>
          </a:p>
        </p:txBody>
      </p:sp>
      <p:pic>
        <p:nvPicPr>
          <p:cNvPr id="159" name="Shape 159"/>
          <p:cNvPicPr preferRelativeResize="0"/>
          <p:nvPr/>
        </p:nvPicPr>
        <p:blipFill>
          <a:blip r:embed="rId3">
            <a:alphaModFix/>
          </a:blip>
          <a:stretch>
            <a:fillRect/>
          </a:stretch>
        </p:blipFill>
        <p:spPr>
          <a:xfrm>
            <a:off x="245875" y="896225"/>
            <a:ext cx="8600798" cy="5065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a:t>
            </a:r>
          </a:p>
        </p:txBody>
      </p:sp>
      <p:sp>
        <p:nvSpPr>
          <p:cNvPr id="166" name="Shape 166"/>
          <p:cNvSpPr txBox="1"/>
          <p:nvPr>
            <p:ph idx="1" type="body"/>
          </p:nvPr>
        </p:nvSpPr>
        <p:spPr>
          <a:xfrm>
            <a:off x="826562" y="1480250"/>
            <a:ext cx="7583400" cy="4208400"/>
          </a:xfrm>
          <a:prstGeom prst="rect">
            <a:avLst/>
          </a:prstGeom>
          <a:noFill/>
          <a:ln>
            <a:noFill/>
          </a:ln>
        </p:spPr>
        <p:txBody>
          <a:bodyPr anchorCtr="0" anchor="t" bIns="45700" lIns="91425" rIns="91425" tIns="45700">
            <a:noAutofit/>
          </a:bodyPr>
          <a:lstStyle/>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A developer should be able to easily change the News Key Word on the backend web server.</a:t>
            </a:r>
          </a:p>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Data must come from Google, Bing, YouTube, and Twitter.</a:t>
            </a:r>
          </a:p>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Display the news in a beautiful web application that is also mobile responsive.</a:t>
            </a:r>
          </a:p>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News must be the latest and most popular.</a:t>
            </a:r>
          </a:p>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News data must be stored to a database and updated every hour.</a:t>
            </a:r>
          </a:p>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Data stored in the database shall not be similar.</a:t>
            </a:r>
          </a:p>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User shall be able to search through our database with a search bar</a:t>
            </a:r>
          </a:p>
          <a:p>
            <a:pPr indent="-368300" lvl="0" marL="457200" rtl="0">
              <a:spcBef>
                <a:spcPts val="0"/>
              </a:spcBef>
              <a:buClr>
                <a:srgbClr val="000000"/>
              </a:buClr>
              <a:buSzPct val="100000"/>
              <a:buFont typeface="Arial"/>
            </a:pPr>
            <a:r>
              <a:rPr lang="en-US">
                <a:solidFill>
                  <a:srgbClr val="000000"/>
                </a:solidFill>
                <a:latin typeface="Arial"/>
                <a:ea typeface="Arial"/>
                <a:cs typeface="Arial"/>
                <a:sym typeface="Arial"/>
              </a:rPr>
              <a:t>User can click on a news article and the source page must open in a new tab</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1" name="Shape 171"/>
        <p:cNvGrpSpPr/>
        <p:nvPr/>
      </p:nvGrpSpPr>
      <p:grpSpPr>
        <a:xfrm>
          <a:off x="0" y="0"/>
          <a:ext cx="0" cy="0"/>
          <a:chOff x="0" y="0"/>
          <a:chExt cx="0" cy="0"/>
        </a:xfrm>
      </p:grpSpPr>
      <p:sp>
        <p:nvSpPr>
          <p:cNvPr id="172" name="Shape 17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id="173" name="Shape 173"/>
          <p:cNvPicPr preferRelativeResize="0"/>
          <p:nvPr/>
        </p:nvPicPr>
        <p:blipFill>
          <a:blip r:embed="rId3">
            <a:alphaModFix/>
          </a:blip>
          <a:stretch>
            <a:fillRect/>
          </a:stretch>
        </p:blipFill>
        <p:spPr>
          <a:xfrm>
            <a:off x="779475" y="1425600"/>
            <a:ext cx="4835049" cy="51818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8" name="Shape 178"/>
        <p:cNvGrpSpPr/>
        <p:nvPr/>
      </p:nvGrpSpPr>
      <p:grpSpPr>
        <a:xfrm>
          <a:off x="0" y="0"/>
          <a:ext cx="0" cy="0"/>
          <a:chOff x="0" y="0"/>
          <a:chExt cx="0" cy="0"/>
        </a:xfrm>
      </p:grpSpPr>
      <p:sp>
        <p:nvSpPr>
          <p:cNvPr id="179" name="Shape 179"/>
          <p:cNvSpPr txBox="1"/>
          <p:nvPr>
            <p:ph type="title"/>
          </p:nvPr>
        </p:nvSpPr>
        <p:spPr>
          <a:xfrm>
            <a:off x="742175" y="66450"/>
            <a:ext cx="7583400" cy="6975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id="180" name="Shape 180"/>
          <p:cNvPicPr preferRelativeResize="0"/>
          <p:nvPr/>
        </p:nvPicPr>
        <p:blipFill>
          <a:blip r:embed="rId3">
            <a:alphaModFix/>
          </a:blip>
          <a:stretch>
            <a:fillRect/>
          </a:stretch>
        </p:blipFill>
        <p:spPr>
          <a:xfrm>
            <a:off x="243825" y="672500"/>
            <a:ext cx="8648724" cy="5360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604700" y="1200475"/>
            <a:ext cx="8189100" cy="692100"/>
          </a:xfrm>
          <a:prstGeom prst="rect">
            <a:avLst/>
          </a:prstGeom>
        </p:spPr>
        <p:txBody>
          <a:bodyPr anchorCtr="0" anchor="b" bIns="91425" lIns="91425" rIns="91425" tIns="91425">
            <a:noAutofit/>
          </a:bodyPr>
          <a:lstStyle/>
          <a:p>
            <a:pPr lvl="0" rtl="0">
              <a:lnSpc>
                <a:spcPct val="115000"/>
              </a:lnSpc>
              <a:spcBef>
                <a:spcPts val="0"/>
              </a:spcBef>
              <a:buNone/>
            </a:pPr>
            <a:r>
              <a:rPr lang="en-US" sz="2400">
                <a:solidFill>
                  <a:schemeClr val="dk1"/>
                </a:solidFill>
                <a:latin typeface="Arial"/>
                <a:ea typeface="Arial"/>
                <a:cs typeface="Arial"/>
                <a:sym typeface="Arial"/>
              </a:rPr>
              <a:t>User Story #11 Data displayed must be latest and most popular</a:t>
            </a:r>
          </a:p>
          <a:p>
            <a:pPr lvl="0">
              <a:spcBef>
                <a:spcPts val="0"/>
              </a:spcBef>
              <a:buNone/>
            </a:pPr>
            <a:r>
              <a:t/>
            </a:r>
            <a:endParaRPr/>
          </a:p>
        </p:txBody>
      </p:sp>
      <p:sp>
        <p:nvSpPr>
          <p:cNvPr id="187" name="Shape 187"/>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188" name="Shape 188"/>
          <p:cNvPicPr preferRelativeResize="0"/>
          <p:nvPr/>
        </p:nvPicPr>
        <p:blipFill>
          <a:blip r:embed="rId3">
            <a:alphaModFix/>
          </a:blip>
          <a:stretch>
            <a:fillRect/>
          </a:stretch>
        </p:blipFill>
        <p:spPr>
          <a:xfrm>
            <a:off x="412000" y="1338600"/>
            <a:ext cx="8319975" cy="5363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sp>
        <p:nvSpPr>
          <p:cNvPr id="194" name="Shape 194"/>
          <p:cNvSpPr txBox="1"/>
          <p:nvPr>
            <p:ph type="title"/>
          </p:nvPr>
        </p:nvSpPr>
        <p:spPr>
          <a:xfrm>
            <a:off x="779475" y="381000"/>
            <a:ext cx="7583400" cy="6012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#1 Keep News Updates</a:t>
            </a:r>
          </a:p>
        </p:txBody>
      </p:sp>
      <p:pic>
        <p:nvPicPr>
          <p:cNvPr id="195" name="Shape 195"/>
          <p:cNvPicPr preferRelativeResize="0"/>
          <p:nvPr/>
        </p:nvPicPr>
        <p:blipFill>
          <a:blip r:embed="rId3">
            <a:alphaModFix/>
          </a:blip>
          <a:stretch>
            <a:fillRect/>
          </a:stretch>
        </p:blipFill>
        <p:spPr>
          <a:xfrm>
            <a:off x="385850" y="903350"/>
            <a:ext cx="8217824" cy="5822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0" name="Shape 200"/>
        <p:cNvGrpSpPr/>
        <p:nvPr/>
      </p:nvGrpSpPr>
      <p:grpSpPr>
        <a:xfrm>
          <a:off x="0" y="0"/>
          <a:ext cx="0" cy="0"/>
          <a:chOff x="0" y="0"/>
          <a:chExt cx="0" cy="0"/>
        </a:xfrm>
      </p:grpSpPr>
      <p:sp>
        <p:nvSpPr>
          <p:cNvPr id="201" name="Shape 201"/>
          <p:cNvSpPr txBox="1"/>
          <p:nvPr>
            <p:ph type="title"/>
          </p:nvPr>
        </p:nvSpPr>
        <p:spPr>
          <a:xfrm>
            <a:off x="780287" y="-28185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#3 - Search Bar</a:t>
            </a:r>
          </a:p>
        </p:txBody>
      </p:sp>
      <p:pic>
        <p:nvPicPr>
          <p:cNvPr id="202" name="Shape 202"/>
          <p:cNvPicPr preferRelativeResize="0"/>
          <p:nvPr/>
        </p:nvPicPr>
        <p:blipFill>
          <a:blip r:embed="rId3">
            <a:alphaModFix/>
          </a:blip>
          <a:stretch>
            <a:fillRect/>
          </a:stretch>
        </p:blipFill>
        <p:spPr>
          <a:xfrm>
            <a:off x="387250" y="3338674"/>
            <a:ext cx="5618799" cy="3519325"/>
          </a:xfrm>
          <a:prstGeom prst="rect">
            <a:avLst/>
          </a:prstGeom>
          <a:noFill/>
          <a:ln>
            <a:noFill/>
          </a:ln>
        </p:spPr>
      </p:pic>
      <p:pic>
        <p:nvPicPr>
          <p:cNvPr id="203" name="Shape 203"/>
          <p:cNvPicPr preferRelativeResize="0"/>
          <p:nvPr/>
        </p:nvPicPr>
        <p:blipFill>
          <a:blip r:embed="rId4">
            <a:alphaModFix/>
          </a:blip>
          <a:stretch>
            <a:fillRect/>
          </a:stretch>
        </p:blipFill>
        <p:spPr>
          <a:xfrm>
            <a:off x="2623522" y="622075"/>
            <a:ext cx="6321175" cy="29402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sp>
        <p:nvSpPr>
          <p:cNvPr id="209" name="Shape 20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10" name="Shape 210"/>
          <p:cNvSpPr txBox="1"/>
          <p:nvPr>
            <p:ph idx="1" type="body"/>
          </p:nvPr>
        </p:nvSpPr>
        <p:spPr>
          <a:xfrm>
            <a:off x="779475" y="1425600"/>
            <a:ext cx="7583400" cy="4978500"/>
          </a:xfrm>
          <a:prstGeom prst="rect">
            <a:avLst/>
          </a:prstGeom>
          <a:noFill/>
          <a:ln>
            <a:noFill/>
          </a:ln>
        </p:spPr>
        <p:txBody>
          <a:bodyPr anchorCtr="0" anchor="t" bIns="45700" lIns="91425" rIns="91425" tIns="45700">
            <a:noAutofit/>
          </a:bodyPr>
          <a:lstStyle/>
          <a:p>
            <a:pPr indent="0" lvl="0" marL="0" marR="0" rtl="0" algn="l">
              <a:lnSpc>
                <a:spcPct val="100000"/>
              </a:lnSpc>
              <a:spcBef>
                <a:spcPts val="1000"/>
              </a:spcBef>
              <a:spcAft>
                <a:spcPts val="0"/>
              </a:spcAft>
              <a:buNone/>
            </a:pPr>
            <a:r>
              <a:rPr b="1" lang="en-US" sz="1600">
                <a:solidFill>
                  <a:schemeClr val="dk1"/>
                </a:solidFill>
                <a:latin typeface="Times New Roman"/>
                <a:ea typeface="Times New Roman"/>
                <a:cs typeface="Times New Roman"/>
                <a:sym typeface="Times New Roman"/>
              </a:rPr>
              <a:t>Test case ID: UserStory172_testCase_#1</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Description/Summary of Test: API must keep the news updated. Data must be stored into database if the data is not already in the database or something similar in the database</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Precondition: Get data from Bing News Search API</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Expected Results: The records containing the data from the database</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Actual Result: The same records that are actually in the database and nothing similar</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Status (Fail/Pass): Pass</a:t>
            </a:r>
          </a:p>
          <a:p>
            <a:pPr indent="-69850" lvl="0" marL="0" marR="0" rtl="0" algn="l">
              <a:lnSpc>
                <a:spcPct val="100000"/>
              </a:lnSpc>
              <a:spcBef>
                <a:spcPts val="1000"/>
              </a:spcBef>
              <a:spcAft>
                <a:spcPts val="0"/>
              </a:spcAft>
              <a:buClr>
                <a:srgbClr val="000000"/>
              </a:buClr>
              <a:buSzPct val="68750"/>
              <a:buFont typeface="Arial"/>
              <a:buNone/>
            </a:pPr>
            <a:r>
              <a:t/>
            </a:r>
            <a:endParaRPr b="1" sz="1600">
              <a:solidFill>
                <a:schemeClr val="dk1"/>
              </a:solidFill>
              <a:latin typeface="Times New Roman"/>
              <a:ea typeface="Times New Roman"/>
              <a:cs typeface="Times New Roman"/>
              <a:sym typeface="Times New Roman"/>
            </a:endParaRPr>
          </a:p>
          <a:p>
            <a:pPr indent="-69850" lvl="0" marL="0" marR="0" rtl="0" algn="l">
              <a:lnSpc>
                <a:spcPct val="100000"/>
              </a:lnSpc>
              <a:spcBef>
                <a:spcPts val="1000"/>
              </a:spcBef>
              <a:spcAft>
                <a:spcPts val="0"/>
              </a:spcAft>
              <a:buClr>
                <a:srgbClr val="000000"/>
              </a:buClr>
              <a:buSzPct val="68750"/>
              <a:buNone/>
            </a:pPr>
            <a:r>
              <a:rPr b="1" lang="en-US" sz="1600">
                <a:solidFill>
                  <a:schemeClr val="dk1"/>
                </a:solidFill>
                <a:latin typeface="Times New Roman"/>
                <a:ea typeface="Times New Roman"/>
                <a:cs typeface="Times New Roman"/>
                <a:sym typeface="Times New Roman"/>
              </a:rPr>
              <a:t>Test case ID: UserStory168_testCase_#1</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Description/Summary of Test: type “Uber” and press enter</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Precondition: launch index page, click on the search icon</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Expected Results: it shows the articles that are related to uber</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Actual Result: it showed 26 articles that contain uber in the title or body</a:t>
            </a:r>
          </a:p>
          <a:p>
            <a:pPr indent="-330200" lvl="0" marL="457200" marR="0" rtl="0" algn="l">
              <a:lnSpc>
                <a:spcPct val="100000"/>
              </a:lnSpc>
              <a:spcBef>
                <a:spcPts val="1000"/>
              </a:spcBef>
              <a:spcAft>
                <a:spcPts val="0"/>
              </a:spcAft>
              <a:buClr>
                <a:schemeClr val="dk1"/>
              </a:buClr>
              <a:buSzPct val="100000"/>
              <a:buFont typeface="Times New Roman"/>
            </a:pPr>
            <a:r>
              <a:rPr b="1" lang="en-US" sz="1600">
                <a:solidFill>
                  <a:schemeClr val="dk1"/>
                </a:solidFill>
                <a:latin typeface="Times New Roman"/>
                <a:ea typeface="Times New Roman"/>
                <a:cs typeface="Times New Roman"/>
                <a:sym typeface="Times New Roman"/>
              </a:rPr>
              <a:t>Status (Fail/Pass): Pass</a:t>
            </a: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