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7" name="Shape 21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8" name="Shape 21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4" name="Shape 22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5" name="Shape 22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1" name="Shape 23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2" name="Shape 23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8" name="Shape 23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9" name="Shape 23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3" name="Shape 243"/>
        <p:cNvGrpSpPr/>
        <p:nvPr/>
      </p:nvGrpSpPr>
      <p:grpSpPr>
        <a:xfrm>
          <a:off x="0" y="0"/>
          <a:ext cx="0" cy="0"/>
          <a:chOff x="0" y="0"/>
          <a:chExt cx="0" cy="0"/>
        </a:xfrm>
      </p:grpSpPr>
      <p:sp>
        <p:nvSpPr>
          <p:cNvPr id="244" name="Shape 2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5" name="Shape 24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6" name="Shape 24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10 seconds.</a:t>
            </a:r>
          </a:p>
          <a:p>
            <a:pPr lvl="0" rtl="0">
              <a:spcBef>
                <a:spcPts val="0"/>
              </a:spcBef>
              <a:buClr>
                <a:schemeClr val="dk1"/>
              </a:buClr>
              <a:buSzPct val="25000"/>
              <a:buFont typeface="Arial"/>
              <a:buNone/>
            </a:pPr>
            <a:r>
              <a:rPr lang="en-US"/>
              <a:t>Introduce the problem that the whole project (in all versions)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56" name="Shape 15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5" name="Shape 16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indent="0" lvl="0" marL="0" marR="0" rtl="0" algn="l">
              <a:spcBef>
                <a:spcPts val="0"/>
              </a:spcBef>
              <a:spcAft>
                <a:spcPts val="0"/>
              </a:spcAft>
              <a:buSzPct val="25000"/>
              <a:buNone/>
            </a:pPr>
            <a:r>
              <a:t/>
            </a:r>
            <a:endParaRPr/>
          </a:p>
          <a:p>
            <a:pPr lvl="0" marR="0" rtl="0" algn="l">
              <a:lnSpc>
                <a:spcPct val="100000"/>
              </a:lnSpc>
              <a:spcBef>
                <a:spcPts val="0"/>
              </a:spcBef>
              <a:spcAft>
                <a:spcPts val="0"/>
              </a:spcAft>
              <a:buNone/>
            </a:pPr>
            <a:r>
              <a:t/>
            </a:r>
            <a:endParaRPr/>
          </a:p>
        </p:txBody>
      </p:sp>
      <p:sp>
        <p:nvSpPr>
          <p:cNvPr id="166" name="Shape 16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5" name="Shape 17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2" name="Shape 18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8" name="Shape 18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9" name="Shape 18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2" name="Shape 20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3" name="Shape 20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0" name="Shape 21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1" name="Shape 21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mailto:gtave006@fiu.edu" TargetMode="External"/><Relationship Id="rId4" Type="http://schemas.openxmlformats.org/officeDocument/2006/relationships/image" Target="../media/image16.png"/><Relationship Id="rId5" Type="http://schemas.openxmlformats.org/officeDocument/2006/relationships/image" Target="../media/image20.png"/><Relationship Id="rId6" Type="http://schemas.openxmlformats.org/officeDocument/2006/relationships/image" Target="../media/image24.png"/><Relationship Id="rId7"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 Id="rId4" Type="http://schemas.openxmlformats.org/officeDocument/2006/relationships/image" Target="../media/image11.png"/><Relationship Id="rId5" Type="http://schemas.openxmlformats.org/officeDocument/2006/relationships/image" Target="../media/image19.png"/><Relationship Id="rId6"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21.png"/><Relationship Id="rId5"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200" u="none" cap="none" strike="noStrike">
                <a:solidFill>
                  <a:srgbClr val="001D4D"/>
                </a:solidFill>
                <a:latin typeface="Trebuchet MS"/>
                <a:ea typeface="Trebuchet MS"/>
                <a:cs typeface="Trebuchet MS"/>
                <a:sym typeface="Trebuchet MS"/>
              </a:rPr>
              <a:t>&lt;</a:t>
            </a:r>
            <a:r>
              <a:rPr lang="en-US" sz="3200"/>
              <a:t>Next Generation Networking for Virtual Reality and Game Player Collaborative and Multiplayer</a:t>
            </a:r>
            <a:r>
              <a:rPr b="0" i="0" lang="en-US" sz="3200" u="none" cap="none" strike="noStrike">
                <a:solidFill>
                  <a:srgbClr val="001D4D"/>
                </a:solidFill>
                <a:latin typeface="Trebuchet MS"/>
                <a:ea typeface="Trebuchet MS"/>
                <a:cs typeface="Trebuchet MS"/>
                <a:sym typeface="Trebuchet MS"/>
              </a:rPr>
              <a:t>&gt;</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&lt;</a:t>
            </a:r>
            <a:r>
              <a:rPr lang="en-US" sz="2500"/>
              <a:t>Bradley Marzouka, Gabriel Taveras</a:t>
            </a:r>
            <a:r>
              <a:rPr b="0" i="0" lang="en-US" sz="2500" u="none" cap="none" strike="noStrike">
                <a:solidFill>
                  <a:srgbClr val="001D4D"/>
                </a:solidFill>
                <a:latin typeface="Trebuchet MS"/>
                <a:ea typeface="Trebuchet MS"/>
                <a:cs typeface="Trebuchet MS"/>
                <a:sym typeface="Trebuchet MS"/>
              </a:rPr>
              <a:t>&gt;</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Dr. Francisco Ortega</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&lt;Spring 2017&gt;</a:t>
            </a:r>
          </a:p>
        </p:txBody>
      </p:sp>
      <p:pic>
        <p:nvPicPr>
          <p:cNvPr descr="FIU_VIP.png" id="152" name="Shape 152"/>
          <p:cNvPicPr preferRelativeResize="0"/>
          <p:nvPr/>
        </p:nvPicPr>
        <p:blipFill>
          <a:blip r:embed="rId3">
            <a:alphaModFix/>
          </a:blip>
          <a:stretch>
            <a:fillRect/>
          </a:stretch>
        </p:blipFill>
        <p:spPr>
          <a:xfrm>
            <a:off x="446925" y="6007575"/>
            <a:ext cx="2018875" cy="6591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9" name="Shape 219"/>
        <p:cNvGrpSpPr/>
        <p:nvPr/>
      </p:nvGrpSpPr>
      <p:grpSpPr>
        <a:xfrm>
          <a:off x="0" y="0"/>
          <a:ext cx="0" cy="0"/>
          <a:chOff x="0" y="0"/>
          <a:chExt cx="0" cy="0"/>
        </a:xfrm>
      </p:grpSpPr>
      <p:sp>
        <p:nvSpPr>
          <p:cNvPr id="220" name="Shape 22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a:t>
            </a:r>
          </a:p>
        </p:txBody>
      </p:sp>
      <p:sp>
        <p:nvSpPr>
          <p:cNvPr id="221" name="Shape 22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gamer, I want to play multiplayer games that do not stutter or cut out.</a:t>
            </a:r>
          </a:p>
          <a:p>
            <a:pPr indent="-228600" lvl="0" marL="457200" rtl="0">
              <a:spcBef>
                <a:spcPts val="0"/>
              </a:spcBef>
            </a:pPr>
            <a:r>
              <a:rPr lang="en-US"/>
              <a:t>When current networks cannot output the required amount of bandwidth network resources become unavailable. This can lead to stuttering and dropped connections, problems that are very annoying to fast-paced gaming.</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6" name="Shape 226"/>
        <p:cNvGrpSpPr/>
        <p:nvPr/>
      </p:nvGrpSpPr>
      <p:grpSpPr>
        <a:xfrm>
          <a:off x="0" y="0"/>
          <a:ext cx="0" cy="0"/>
          <a:chOff x="0" y="0"/>
          <a:chExt cx="0" cy="0"/>
        </a:xfrm>
      </p:grpSpPr>
      <p:sp>
        <p:nvSpPr>
          <p:cNvPr id="227" name="Shape 22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#4</a:t>
            </a:r>
          </a:p>
        </p:txBody>
      </p:sp>
      <p:sp>
        <p:nvSpPr>
          <p:cNvPr id="228" name="Shape 22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system administrator, I want to deploy a network that is easy to maintain.</a:t>
            </a:r>
          </a:p>
          <a:p>
            <a:pPr indent="-228600" lvl="0" marL="457200" rtl="0">
              <a:spcBef>
                <a:spcPts val="0"/>
              </a:spcBef>
            </a:pPr>
            <a:r>
              <a:rPr lang="en-US"/>
              <a:t>To reduce the complexity of any issues that may arise in the future on the network, it becomes an advantage to have the network controlled by one location. </a:t>
            </a:r>
          </a:p>
          <a:p>
            <a:pPr indent="-228600" lvl="0" marL="457200" rtl="0">
              <a:spcBef>
                <a:spcPts val="0"/>
              </a:spcBef>
            </a:pPr>
            <a:r>
              <a:rPr lang="en-US"/>
              <a:t>This central location, however, makes it a primary target of black-hat hackers looking for personal data.</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sp>
        <p:nvSpPr>
          <p:cNvPr id="234" name="Shape 23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#5</a:t>
            </a:r>
          </a:p>
        </p:txBody>
      </p:sp>
      <p:sp>
        <p:nvSpPr>
          <p:cNvPr id="235" name="Shape 23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system administrator, I want to deploy a network that is capable of supporting VR/AR gaming. </a:t>
            </a:r>
          </a:p>
          <a:p>
            <a:pPr indent="-228600" lvl="0" marL="457200" rtl="0">
              <a:spcBef>
                <a:spcPts val="0"/>
              </a:spcBef>
            </a:pPr>
            <a:r>
              <a:rPr lang="en-US"/>
              <a:t>One of the requirements of creating a new network design is its ability to handle not only current bandwidth load needs, but also to be able to upscale easily to support the technologies of the future.</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42" name="Shape 24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lnSpc>
                <a:spcPct val="115000"/>
              </a:lnSpc>
              <a:spcBef>
                <a:spcPts val="0"/>
              </a:spcBef>
              <a:buClr>
                <a:srgbClr val="000000"/>
              </a:buClr>
              <a:buSzPct val="100000"/>
              <a:buFont typeface="Trebuchet MS"/>
              <a:buChar char="●"/>
            </a:pPr>
            <a:r>
              <a:rPr lang="en-US">
                <a:solidFill>
                  <a:srgbClr val="000000"/>
                </a:solidFill>
              </a:rPr>
              <a:t>We want to provide a foundational support for future implementation for multiplayer collaboration. In future projects, we aim to test SDN on higher end gaming platforms to test, and improve network efficiency in an online environment.</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49" name="Shape 249"/>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lang="en-US"/>
              <a:t>Gabriel Taveras - Latency</a:t>
            </a:r>
          </a:p>
          <a:p>
            <a:pPr indent="-282575" lvl="0" marL="282575" marR="0" rtl="0" algn="l">
              <a:spcBef>
                <a:spcPts val="0"/>
              </a:spcBef>
              <a:spcAft>
                <a:spcPts val="0"/>
              </a:spcAft>
              <a:buClr>
                <a:srgbClr val="001D4D"/>
              </a:buClr>
              <a:buSzPct val="100000"/>
              <a:buFont typeface="Noto Sans Symbols"/>
              <a:buChar char="●"/>
            </a:pPr>
            <a:r>
              <a:rPr lang="en-US"/>
              <a:t>Bradley Marzouka - Cyber security</a:t>
            </a:r>
          </a:p>
          <a:p>
            <a:pPr indent="-282575" lvl="0" marL="282575" marR="0" rtl="0" algn="l">
              <a:spcBef>
                <a:spcPts val="2000"/>
              </a:spcBef>
              <a:spcAft>
                <a:spcPts val="0"/>
              </a:spcAft>
              <a:buClr>
                <a:srgbClr val="001D4D"/>
              </a:buClr>
              <a:buSzPct val="100000"/>
              <a:buFont typeface="Noto Sans Symbols"/>
              <a:buChar char="●"/>
            </a:pPr>
            <a:r>
              <a:rPr lang="en-US"/>
              <a:t>Gabriel Taveras - </a:t>
            </a:r>
            <a:r>
              <a:rPr lang="en-US" u="sng">
                <a:solidFill>
                  <a:schemeClr val="hlink"/>
                </a:solidFill>
                <a:hlinkClick r:id="rId3"/>
              </a:rPr>
              <a:t>gtave006@fiu.edu</a:t>
            </a:r>
          </a:p>
          <a:p>
            <a:pPr indent="-282575" lvl="0" marL="282575" marR="0" rtl="0" algn="l">
              <a:spcBef>
                <a:spcPts val="2000"/>
              </a:spcBef>
              <a:spcAft>
                <a:spcPts val="0"/>
              </a:spcAft>
              <a:buClr>
                <a:srgbClr val="001D4D"/>
              </a:buClr>
              <a:buSzPct val="100000"/>
              <a:buFont typeface="Noto Sans Symbols"/>
              <a:buChar char="●"/>
            </a:pPr>
            <a:r>
              <a:rPr lang="en-US"/>
              <a:t>Bradley Marzouka - bmarz001@fiu.edu</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descr="microsoft-word-logo.png" id="250" name="Shape 250"/>
          <p:cNvPicPr preferRelativeResize="0"/>
          <p:nvPr/>
        </p:nvPicPr>
        <p:blipFill>
          <a:blip r:embed="rId4">
            <a:alphaModFix/>
          </a:blip>
          <a:stretch>
            <a:fillRect/>
          </a:stretch>
        </p:blipFill>
        <p:spPr>
          <a:xfrm>
            <a:off x="2544853" y="4705675"/>
            <a:ext cx="1226274" cy="1226275"/>
          </a:xfrm>
          <a:prstGeom prst="rect">
            <a:avLst/>
          </a:prstGeom>
          <a:noFill/>
          <a:ln>
            <a:noFill/>
          </a:ln>
        </p:spPr>
      </p:pic>
      <p:pic>
        <p:nvPicPr>
          <p:cNvPr descr="openflow2.png" id="251" name="Shape 251"/>
          <p:cNvPicPr preferRelativeResize="0"/>
          <p:nvPr/>
        </p:nvPicPr>
        <p:blipFill>
          <a:blip r:embed="rId5">
            <a:alphaModFix/>
          </a:blip>
          <a:stretch>
            <a:fillRect/>
          </a:stretch>
        </p:blipFill>
        <p:spPr>
          <a:xfrm>
            <a:off x="6281375" y="4918765"/>
            <a:ext cx="2081575" cy="800084"/>
          </a:xfrm>
          <a:prstGeom prst="rect">
            <a:avLst/>
          </a:prstGeom>
          <a:noFill/>
          <a:ln>
            <a:noFill/>
          </a:ln>
        </p:spPr>
      </p:pic>
      <p:pic>
        <p:nvPicPr>
          <p:cNvPr descr="Slack-icon.png" id="252" name="Shape 252"/>
          <p:cNvPicPr preferRelativeResize="0"/>
          <p:nvPr/>
        </p:nvPicPr>
        <p:blipFill>
          <a:blip r:embed="rId6">
            <a:alphaModFix/>
          </a:blip>
          <a:stretch>
            <a:fillRect/>
          </a:stretch>
        </p:blipFill>
        <p:spPr>
          <a:xfrm>
            <a:off x="988900" y="4742199"/>
            <a:ext cx="1118499" cy="1118499"/>
          </a:xfrm>
          <a:prstGeom prst="rect">
            <a:avLst/>
          </a:prstGeom>
          <a:noFill/>
          <a:ln>
            <a:noFill/>
          </a:ln>
        </p:spPr>
      </p:pic>
      <p:pic>
        <p:nvPicPr>
          <p:cNvPr descr="Windows_logo_-_2012.png" id="253" name="Shape 253"/>
          <p:cNvPicPr preferRelativeResize="0"/>
          <p:nvPr/>
        </p:nvPicPr>
        <p:blipFill>
          <a:blip r:embed="rId7">
            <a:alphaModFix/>
          </a:blip>
          <a:stretch>
            <a:fillRect/>
          </a:stretch>
        </p:blipFill>
        <p:spPr>
          <a:xfrm>
            <a:off x="4408575" y="4688306"/>
            <a:ext cx="1118500" cy="122626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59" name="Shape 159"/>
          <p:cNvPicPr preferRelativeResize="0"/>
          <p:nvPr/>
        </p:nvPicPr>
        <p:blipFill>
          <a:blip r:embed="rId3">
            <a:alphaModFix/>
          </a:blip>
          <a:stretch>
            <a:fillRect/>
          </a:stretch>
        </p:blipFill>
        <p:spPr>
          <a:xfrm>
            <a:off x="779475" y="2120725"/>
            <a:ext cx="3261300" cy="1826325"/>
          </a:xfrm>
          <a:prstGeom prst="rect">
            <a:avLst/>
          </a:prstGeom>
          <a:noFill/>
          <a:ln>
            <a:noFill/>
          </a:ln>
        </p:spPr>
      </p:pic>
      <p:pic>
        <p:nvPicPr>
          <p:cNvPr id="160" name="Shape 160"/>
          <p:cNvPicPr preferRelativeResize="0"/>
          <p:nvPr/>
        </p:nvPicPr>
        <p:blipFill>
          <a:blip r:embed="rId4">
            <a:alphaModFix/>
          </a:blip>
          <a:stretch>
            <a:fillRect/>
          </a:stretch>
        </p:blipFill>
        <p:spPr>
          <a:xfrm>
            <a:off x="3305075" y="3633225"/>
            <a:ext cx="1826324" cy="1826324"/>
          </a:xfrm>
          <a:prstGeom prst="rect">
            <a:avLst/>
          </a:prstGeom>
          <a:noFill/>
          <a:ln>
            <a:noFill/>
          </a:ln>
        </p:spPr>
      </p:pic>
      <p:pic>
        <p:nvPicPr>
          <p:cNvPr id="161" name="Shape 161"/>
          <p:cNvPicPr preferRelativeResize="0"/>
          <p:nvPr/>
        </p:nvPicPr>
        <p:blipFill>
          <a:blip r:embed="rId5">
            <a:alphaModFix/>
          </a:blip>
          <a:stretch>
            <a:fillRect/>
          </a:stretch>
        </p:blipFill>
        <p:spPr>
          <a:xfrm>
            <a:off x="4040774" y="1660225"/>
            <a:ext cx="3609125" cy="1972988"/>
          </a:xfrm>
          <a:prstGeom prst="rect">
            <a:avLst/>
          </a:prstGeom>
          <a:noFill/>
          <a:ln>
            <a:noFill/>
          </a:ln>
        </p:spPr>
      </p:pic>
      <p:pic>
        <p:nvPicPr>
          <p:cNvPr id="162" name="Shape 162"/>
          <p:cNvPicPr preferRelativeResize="0"/>
          <p:nvPr/>
        </p:nvPicPr>
        <p:blipFill>
          <a:blip r:embed="rId6">
            <a:alphaModFix/>
          </a:blip>
          <a:stretch>
            <a:fillRect/>
          </a:stretch>
        </p:blipFill>
        <p:spPr>
          <a:xfrm>
            <a:off x="5635174" y="3562250"/>
            <a:ext cx="1491974" cy="17552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id="169" name="Shape 169"/>
          <p:cNvPicPr preferRelativeResize="0"/>
          <p:nvPr/>
        </p:nvPicPr>
        <p:blipFill>
          <a:blip r:embed="rId3">
            <a:alphaModFix/>
          </a:blip>
          <a:stretch>
            <a:fillRect/>
          </a:stretch>
        </p:blipFill>
        <p:spPr>
          <a:xfrm>
            <a:off x="958275" y="1857550"/>
            <a:ext cx="3600150" cy="2401975"/>
          </a:xfrm>
          <a:prstGeom prst="rect">
            <a:avLst/>
          </a:prstGeom>
          <a:noFill/>
          <a:ln>
            <a:noFill/>
          </a:ln>
        </p:spPr>
      </p:pic>
      <p:pic>
        <p:nvPicPr>
          <p:cNvPr id="170" name="Shape 170"/>
          <p:cNvPicPr preferRelativeResize="0"/>
          <p:nvPr/>
        </p:nvPicPr>
        <p:blipFill>
          <a:blip r:embed="rId4">
            <a:alphaModFix/>
          </a:blip>
          <a:stretch>
            <a:fillRect/>
          </a:stretch>
        </p:blipFill>
        <p:spPr>
          <a:xfrm>
            <a:off x="2533175" y="3770550"/>
            <a:ext cx="4077644" cy="2293674"/>
          </a:xfrm>
          <a:prstGeom prst="rect">
            <a:avLst/>
          </a:prstGeom>
          <a:noFill/>
          <a:ln>
            <a:noFill/>
          </a:ln>
        </p:spPr>
      </p:pic>
      <p:pic>
        <p:nvPicPr>
          <p:cNvPr id="171" name="Shape 171"/>
          <p:cNvPicPr preferRelativeResize="0"/>
          <p:nvPr/>
        </p:nvPicPr>
        <p:blipFill>
          <a:blip r:embed="rId5">
            <a:alphaModFix/>
          </a:blip>
          <a:stretch>
            <a:fillRect/>
          </a:stretch>
        </p:blipFill>
        <p:spPr>
          <a:xfrm>
            <a:off x="4722900" y="1857549"/>
            <a:ext cx="2531026" cy="1913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id="178" name="Shape 178"/>
          <p:cNvPicPr preferRelativeResize="0"/>
          <p:nvPr/>
        </p:nvPicPr>
        <p:blipFill>
          <a:blip r:embed="rId3">
            <a:alphaModFix/>
          </a:blip>
          <a:stretch>
            <a:fillRect/>
          </a:stretch>
        </p:blipFill>
        <p:spPr>
          <a:xfrm>
            <a:off x="1145825" y="1512199"/>
            <a:ext cx="6852350" cy="39971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descr="Picture1.png" id="185" name="Shape 185"/>
          <p:cNvPicPr preferRelativeResize="0"/>
          <p:nvPr/>
        </p:nvPicPr>
        <p:blipFill>
          <a:blip r:embed="rId3">
            <a:alphaModFix/>
          </a:blip>
          <a:stretch>
            <a:fillRect/>
          </a:stretch>
        </p:blipFill>
        <p:spPr>
          <a:xfrm>
            <a:off x="1575562" y="1921575"/>
            <a:ext cx="5991225" cy="3562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192" name="Shape 192"/>
          <p:cNvPicPr preferRelativeResize="0"/>
          <p:nvPr/>
        </p:nvPicPr>
        <p:blipFill>
          <a:blip r:embed="rId3">
            <a:alphaModFix/>
          </a:blip>
          <a:stretch>
            <a:fillRect/>
          </a:stretch>
        </p:blipFill>
        <p:spPr>
          <a:xfrm>
            <a:off x="1425250" y="2141447"/>
            <a:ext cx="6291849" cy="27668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9" name="Shape 19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buAutoNum type="arabicPeriod"/>
            </a:pPr>
            <a:r>
              <a:rPr lang="en-US"/>
              <a:t>As a gamer, I want to play multiplayer games that have as little latency as possible. </a:t>
            </a:r>
          </a:p>
          <a:p>
            <a:pPr indent="-228600" lvl="0" marL="457200" marR="0" rtl="0" algn="l">
              <a:spcBef>
                <a:spcPts val="2000"/>
              </a:spcBef>
              <a:spcAft>
                <a:spcPts val="0"/>
              </a:spcAft>
              <a:buAutoNum type="arabicPeriod"/>
            </a:pPr>
            <a:r>
              <a:rPr lang="en-US"/>
              <a:t>As a system administrator, I want to deploy a network that can keep user’s data secure.</a:t>
            </a:r>
          </a:p>
          <a:p>
            <a:pPr indent="-228600" lvl="0" marL="457200" marR="0" rtl="0" algn="l">
              <a:spcBef>
                <a:spcPts val="2000"/>
              </a:spcBef>
              <a:spcAft>
                <a:spcPts val="0"/>
              </a:spcAft>
              <a:buAutoNum type="arabicPeriod"/>
            </a:pPr>
            <a:r>
              <a:rPr lang="en-US"/>
              <a:t>As a gamer, I want to play multiplayer games that do not stutter or cut out.</a:t>
            </a:r>
          </a:p>
          <a:p>
            <a:pPr indent="-228600" lvl="0" marL="457200" marR="0" rtl="0" algn="l">
              <a:spcBef>
                <a:spcPts val="2000"/>
              </a:spcBef>
              <a:spcAft>
                <a:spcPts val="0"/>
              </a:spcAft>
              <a:buAutoNum type="arabicPeriod"/>
            </a:pPr>
            <a:r>
              <a:rPr lang="en-US"/>
              <a:t>As a system administrator, I want to deploy a network that is easy to maintain.</a:t>
            </a:r>
          </a:p>
          <a:p>
            <a:pPr indent="-228600" lvl="0" marL="457200" marR="0" rtl="0" algn="l">
              <a:spcBef>
                <a:spcPts val="2000"/>
              </a:spcBef>
              <a:spcAft>
                <a:spcPts val="0"/>
              </a:spcAft>
              <a:buAutoNum type="arabicPeriod"/>
            </a:pPr>
            <a:r>
              <a:rPr lang="en-US"/>
              <a:t>As a system administrator, I want to deploy a network that is capable of supporting VR/AR gaming. </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#1</a:t>
            </a:r>
          </a:p>
        </p:txBody>
      </p:sp>
      <p:sp>
        <p:nvSpPr>
          <p:cNvPr id="206" name="Shape 20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gamer, I want to play multiplayer games that have as little latency as possible. </a:t>
            </a:r>
          </a:p>
          <a:p>
            <a:pPr indent="-228600" lvl="0" marL="457200" rtl="0">
              <a:spcBef>
                <a:spcPts val="0"/>
              </a:spcBef>
            </a:pPr>
            <a:r>
              <a:rPr lang="en-US"/>
              <a:t>An SDN network is most important in completing this task due to its capability of supporting high bandwidth loads and low latency communication. </a:t>
            </a:r>
          </a:p>
        </p:txBody>
      </p:sp>
      <p:pic>
        <p:nvPicPr>
          <p:cNvPr descr="sdn-network-virt.png" id="207" name="Shape 207"/>
          <p:cNvPicPr preferRelativeResize="0"/>
          <p:nvPr/>
        </p:nvPicPr>
        <p:blipFill>
          <a:blip r:embed="rId3">
            <a:alphaModFix/>
          </a:blip>
          <a:stretch>
            <a:fillRect/>
          </a:stretch>
        </p:blipFill>
        <p:spPr>
          <a:xfrm>
            <a:off x="2210550" y="3909300"/>
            <a:ext cx="3553549" cy="26532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a:t>
            </a:r>
          </a:p>
        </p:txBody>
      </p:sp>
      <p:sp>
        <p:nvSpPr>
          <p:cNvPr id="214" name="Shape 21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 system administrator, I want to deploy a network that can keep user’s data secure.</a:t>
            </a:r>
          </a:p>
          <a:p>
            <a:pPr indent="-228600" lvl="0" marL="457200" rtl="0">
              <a:spcBef>
                <a:spcPts val="0"/>
              </a:spcBef>
            </a:pPr>
            <a:r>
              <a:rPr lang="en-US"/>
              <a:t>Using an SDN network along with OpenFlow and various other protocols such as FortNOX, we can secure the network and prevent different kinds of attacks on the network.</a:t>
            </a:r>
          </a:p>
          <a:p>
            <a:pPr indent="-228600" lvl="0" marL="457200" rtl="0">
              <a:spcBef>
                <a:spcPts val="0"/>
              </a:spcBef>
            </a:pPr>
            <a:r>
              <a:rPr lang="en-US"/>
              <a:t>Some examples of attacks are DoS attacks, application layer attacks, controller attacks, or flow table overloads.</a:t>
            </a:r>
          </a:p>
        </p:txBody>
      </p:sp>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