
<file path=[Content_Types].xml><?xml version="1.0" encoding="utf-8"?>
<Types xmlns="http://schemas.openxmlformats.org/package/2006/content-types"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autoCompressPictures="0" strictFirstAndLastChars="0" saveSubsetFonts="1">
  <p:sldMasterIdLst>
    <p:sldMasterId id="2147483659" r:id="rId3"/>
  </p:sldMasterIdLst>
  <p:notesMasterIdLst>
    <p:notesMasterId r:id="rId4"/>
  </p:notesMasterIdLst>
  <p:sldIdLst>
    <p:sldId id="256" r:id="rId5"/>
  </p:sldIdLst>
  <p:sldSz cy="43891200" cx="329184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/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5" Type="http://schemas.openxmlformats.org/officeDocument/2006/relationships/slide" Target="slides/slide1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rgbClr val="000000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 txBox="1"/>
          <p:nvPr>
            <p:ph idx="2" type="hdr"/>
          </p:nvPr>
        </p:nvSpPr>
        <p:spPr>
          <a:xfrm>
            <a:off x="0" y="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" name="Shape 4"/>
          <p:cNvSpPr txBox="1"/>
          <p:nvPr>
            <p:ph idx="10" type="dt"/>
          </p:nvPr>
        </p:nvSpPr>
        <p:spPr>
          <a:xfrm>
            <a:off x="3884612" y="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1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" name="Shape 5"/>
          <p:cNvSpPr/>
          <p:nvPr>
            <p:ph idx="3" type="sldImg"/>
          </p:nvPr>
        </p:nvSpPr>
        <p:spPr>
          <a:xfrm>
            <a:off x="2143125" y="685800"/>
            <a:ext cx="257174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miter/>
            <a:headEnd len="med" w="med" type="none"/>
            <a:tailEnd len="med" w="med" type="none"/>
          </a:ln>
        </p:spPr>
      </p:sp>
      <p:sp>
        <p:nvSpPr>
          <p:cNvPr id="6" name="Shape 6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spcBef>
                <a:spcPts val="0"/>
              </a:spcBef>
              <a:buFont typeface="Arial"/>
              <a:buNone/>
              <a:defRPr b="0" i="0" sz="1800" u="none" cap="none" strike="noStrike"/>
            </a:lvl1pPr>
            <a:lvl2pPr indent="0" lvl="1" marL="457200" marR="0" rtl="0" algn="l">
              <a:spcBef>
                <a:spcPts val="0"/>
              </a:spcBef>
              <a:buFont typeface="Arial"/>
              <a:buNone/>
              <a:defRPr b="0" i="0" sz="1800" u="none" cap="none" strike="noStrike"/>
            </a:lvl2pPr>
            <a:lvl3pPr indent="0" lvl="2" marL="914400" marR="0" rtl="0" algn="l">
              <a:spcBef>
                <a:spcPts val="0"/>
              </a:spcBef>
              <a:buFont typeface="Arial"/>
              <a:buNone/>
              <a:defRPr b="0" i="0" sz="1800" u="none" cap="none" strike="noStrike"/>
            </a:lvl3pPr>
            <a:lvl4pPr indent="0" lvl="3" marL="1371600" marR="0" rtl="0" algn="l">
              <a:spcBef>
                <a:spcPts val="0"/>
              </a:spcBef>
              <a:buFont typeface="Arial"/>
              <a:buNone/>
              <a:defRPr b="0" i="0" sz="1800" u="none" cap="none" strike="noStrike"/>
            </a:lvl4pPr>
            <a:lvl5pPr indent="0" lvl="4" marL="1828800" marR="0" rtl="0" algn="l">
              <a:spcBef>
                <a:spcPts val="0"/>
              </a:spcBef>
              <a:buFont typeface="Arial"/>
              <a:buNone/>
              <a:defRPr b="0" i="0" sz="1800" u="none" cap="none" strike="noStrike"/>
            </a:lvl5pPr>
            <a:lvl6pPr indent="0" lvl="5" marL="2286000" marR="0" rtl="0" algn="l">
              <a:spcBef>
                <a:spcPts val="0"/>
              </a:spcBef>
              <a:buFont typeface="Arial"/>
              <a:buNone/>
              <a:defRPr b="0" i="0" sz="1800" u="none" cap="none" strike="noStrike"/>
            </a:lvl6pPr>
            <a:lvl7pPr indent="0" lvl="6" marL="2743200" marR="0" rtl="0" algn="l">
              <a:spcBef>
                <a:spcPts val="0"/>
              </a:spcBef>
              <a:buFont typeface="Arial"/>
              <a:buNone/>
              <a:defRPr b="0" i="0" sz="1800" u="none" cap="none" strike="noStrike"/>
            </a:lvl7pPr>
            <a:lvl8pPr indent="0" lvl="7" marL="3200400" marR="0" rtl="0" algn="l">
              <a:spcBef>
                <a:spcPts val="0"/>
              </a:spcBef>
              <a:buFont typeface="Arial"/>
              <a:buNone/>
              <a:defRPr b="0" i="0" sz="1800" u="none" cap="none" strike="noStrike"/>
            </a:lvl8pPr>
            <a:lvl9pPr indent="0" lvl="8" marL="3657600" marR="0" rtl="0" algn="l">
              <a:spcBef>
                <a:spcPts val="0"/>
              </a:spcBef>
              <a:buFont typeface="Arial"/>
              <a:buNone/>
              <a:defRPr b="0" i="0" sz="1800" u="none" cap="none" strike="noStrike"/>
            </a:lvl9pPr>
          </a:lstStyle>
          <a:p/>
        </p:txBody>
      </p:sp>
      <p:sp>
        <p:nvSpPr>
          <p:cNvPr id="7" name="Shape 7"/>
          <p:cNvSpPr txBox="1"/>
          <p:nvPr>
            <p:ph idx="11" type="ftr"/>
          </p:nvPr>
        </p:nvSpPr>
        <p:spPr>
          <a:xfrm>
            <a:off x="0" y="868521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" name="Shape 8"/>
          <p:cNvSpPr txBox="1"/>
          <p:nvPr>
            <p:ph idx="12" type="sldNum"/>
          </p:nvPr>
        </p:nvSpPr>
        <p:spPr>
          <a:xfrm>
            <a:off x="3884612" y="868521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b="0" i="0" lang="en-US" sz="1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 accent1="accent1" accent2="accent2" accent3="accent3" accent4="accent4" accent5="accent5" accent6="accent6" bg1="lt1" bg2="dk2" tx1="dk1" tx2="lt2" folHlink="folHlink" hlink="hlink"/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Shape 85"/>
          <p:cNvSpPr/>
          <p:nvPr>
            <p:ph idx="2" type="sldImg"/>
          </p:nvPr>
        </p:nvSpPr>
        <p:spPr>
          <a:xfrm>
            <a:off x="2143125" y="685800"/>
            <a:ext cx="257174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miter/>
            <a:headEnd len="med" w="med" type="none"/>
            <a:tailEnd len="med" w="med" type="none"/>
          </a:ln>
        </p:spPr>
      </p:sp>
      <p:sp>
        <p:nvSpPr>
          <p:cNvPr id="86" name="Shape 86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SzPct val="25000"/>
              <a:buFont typeface="Arial"/>
              <a:buNone/>
            </a:pPr>
            <a:r>
              <a:t/>
            </a:r>
            <a:endParaRPr b="0" i="0" sz="1800" u="none" cap="none" strike="noStrike"/>
          </a:p>
        </p:txBody>
      </p:sp>
      <p:sp>
        <p:nvSpPr>
          <p:cNvPr id="87" name="Shape 87"/>
          <p:cNvSpPr txBox="1"/>
          <p:nvPr/>
        </p:nvSpPr>
        <p:spPr>
          <a:xfrm>
            <a:off x="3884612" y="868521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b="0" i="0" lang="en-US" sz="1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blank">
  <p:cSld name="Blank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hape 16"/>
          <p:cNvSpPr txBox="1"/>
          <p:nvPr>
            <p:ph idx="10" type="dt"/>
          </p:nvPr>
        </p:nvSpPr>
        <p:spPr>
          <a:xfrm>
            <a:off x="1644650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7" name="Shape 17"/>
          <p:cNvSpPr txBox="1"/>
          <p:nvPr>
            <p:ph idx="11" type="ftr"/>
          </p:nvPr>
        </p:nvSpPr>
        <p:spPr>
          <a:xfrm>
            <a:off x="11247435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8" name="Shape 18"/>
          <p:cNvSpPr txBox="1"/>
          <p:nvPr>
            <p:ph idx="12" type="sldNum"/>
          </p:nvPr>
        </p:nvSpPr>
        <p:spPr>
          <a:xfrm>
            <a:off x="23591837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rIns="428450" tIns="2142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b="0" i="0" lang="en-US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obj">
  <p:cSld name="Title and Content"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Shape 73"/>
          <p:cNvSpPr txBox="1"/>
          <p:nvPr>
            <p:ph type="title"/>
          </p:nvPr>
        </p:nvSpPr>
        <p:spPr>
          <a:xfrm>
            <a:off x="1646235" y="1757360"/>
            <a:ext cx="29627511" cy="7315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4572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9144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13716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18288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4" name="Shape 74"/>
          <p:cNvSpPr txBox="1"/>
          <p:nvPr>
            <p:ph idx="1" type="body"/>
          </p:nvPr>
        </p:nvSpPr>
        <p:spPr>
          <a:xfrm>
            <a:off x="1646235" y="10242550"/>
            <a:ext cx="29627511" cy="28963937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298450" lvl="0" marL="1606550" marR="0" rtl="0" algn="l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b="0" i="0" sz="15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309562" lvl="1" marL="3481388" marR="0" rtl="0" algn="l">
              <a:lnSpc>
                <a:spcPct val="100000"/>
              </a:lnSpc>
              <a:spcBef>
                <a:spcPts val="26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b="0" i="0" sz="13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346075" lvl="2" marL="5356225" marR="0" rtl="0" algn="l">
              <a:lnSpc>
                <a:spcPct val="100000"/>
              </a:lnSpc>
              <a:spcBef>
                <a:spcPts val="22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b="0" i="0" sz="1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122236" lvl="3" marL="7497763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112711" lvl="4" marL="9640888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112711" lvl="5" marL="10098088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112711" lvl="6" marL="10555288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112711" lvl="7" marL="11012488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112711" lvl="8" marL="11469688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5" name="Shape 75"/>
          <p:cNvSpPr txBox="1"/>
          <p:nvPr>
            <p:ph idx="10" type="dt"/>
          </p:nvPr>
        </p:nvSpPr>
        <p:spPr>
          <a:xfrm>
            <a:off x="1644650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6" name="Shape 76"/>
          <p:cNvSpPr txBox="1"/>
          <p:nvPr>
            <p:ph idx="11" type="ftr"/>
          </p:nvPr>
        </p:nvSpPr>
        <p:spPr>
          <a:xfrm>
            <a:off x="11247435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7" name="Shape 77"/>
          <p:cNvSpPr txBox="1"/>
          <p:nvPr>
            <p:ph idx="12" type="sldNum"/>
          </p:nvPr>
        </p:nvSpPr>
        <p:spPr>
          <a:xfrm>
            <a:off x="23591837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rIns="428450" tIns="2142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b="0" i="0" lang="en-US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itle">
  <p:cSld name="Title Slide"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Shape 79"/>
          <p:cNvSpPr txBox="1"/>
          <p:nvPr>
            <p:ph type="ctrTitle"/>
          </p:nvPr>
        </p:nvSpPr>
        <p:spPr>
          <a:xfrm>
            <a:off x="2469358" y="13635320"/>
            <a:ext cx="27979685" cy="9408458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4572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9144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13716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18288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0" name="Shape 80"/>
          <p:cNvSpPr txBox="1"/>
          <p:nvPr>
            <p:ph idx="1" type="subTitle"/>
          </p:nvPr>
        </p:nvSpPr>
        <p:spPr>
          <a:xfrm>
            <a:off x="4937523" y="24872579"/>
            <a:ext cx="23043355" cy="11214847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ctr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15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ctr">
              <a:lnSpc>
                <a:spcPct val="100000"/>
              </a:lnSpc>
              <a:spcBef>
                <a:spcPts val="26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13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ctr">
              <a:lnSpc>
                <a:spcPct val="100000"/>
              </a:lnSpc>
              <a:spcBef>
                <a:spcPts val="224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1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ctr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ctr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ctr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ctr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ctr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ctr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1" name="Shape 81"/>
          <p:cNvSpPr txBox="1"/>
          <p:nvPr>
            <p:ph idx="10" type="dt"/>
          </p:nvPr>
        </p:nvSpPr>
        <p:spPr>
          <a:xfrm>
            <a:off x="1644650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2" name="Shape 82"/>
          <p:cNvSpPr txBox="1"/>
          <p:nvPr>
            <p:ph idx="11" type="ftr"/>
          </p:nvPr>
        </p:nvSpPr>
        <p:spPr>
          <a:xfrm>
            <a:off x="11247435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3" name="Shape 83"/>
          <p:cNvSpPr txBox="1"/>
          <p:nvPr>
            <p:ph idx="12" type="sldNum"/>
          </p:nvPr>
        </p:nvSpPr>
        <p:spPr>
          <a:xfrm>
            <a:off x="23591837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rIns="428450" tIns="2142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b="0" i="0" lang="en-US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vertTitleAndTx">
  <p:cSld name="Vertical Title and Text">
    <p:spTree>
      <p:nvGrpSpPr>
        <p:cNvPr id="19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 txBox="1"/>
          <p:nvPr>
            <p:ph type="title"/>
          </p:nvPr>
        </p:nvSpPr>
        <p:spPr>
          <a:xfrm rot="5400000">
            <a:off x="8844488" y="16778673"/>
            <a:ext cx="37450057" cy="7406877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4572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9144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13716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18288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1" name="Shape 21"/>
          <p:cNvSpPr txBox="1"/>
          <p:nvPr>
            <p:ph idx="1" type="body"/>
          </p:nvPr>
        </p:nvSpPr>
        <p:spPr>
          <a:xfrm rot="5400000">
            <a:off x="-6026415" y="9428945"/>
            <a:ext cx="37450057" cy="22106334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298450" lvl="0" marL="1606550" marR="0" rtl="0" algn="l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b="0" i="0" sz="15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309562" lvl="1" marL="3481388" marR="0" rtl="0" algn="l">
              <a:lnSpc>
                <a:spcPct val="100000"/>
              </a:lnSpc>
              <a:spcBef>
                <a:spcPts val="26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b="0" i="0" sz="13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346075" lvl="2" marL="5356225" marR="0" rtl="0" algn="l">
              <a:lnSpc>
                <a:spcPct val="100000"/>
              </a:lnSpc>
              <a:spcBef>
                <a:spcPts val="22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b="0" i="0" sz="1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122236" lvl="3" marL="7497763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112711" lvl="4" marL="9640888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112711" lvl="5" marL="10098088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112711" lvl="6" marL="10555288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112711" lvl="7" marL="11012488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112711" lvl="8" marL="11469688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2" name="Shape 22"/>
          <p:cNvSpPr txBox="1"/>
          <p:nvPr>
            <p:ph idx="10" type="dt"/>
          </p:nvPr>
        </p:nvSpPr>
        <p:spPr>
          <a:xfrm>
            <a:off x="1644650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3" name="Shape 23"/>
          <p:cNvSpPr txBox="1"/>
          <p:nvPr>
            <p:ph idx="11" type="ftr"/>
          </p:nvPr>
        </p:nvSpPr>
        <p:spPr>
          <a:xfrm>
            <a:off x="11247435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4" name="Shape 24"/>
          <p:cNvSpPr txBox="1"/>
          <p:nvPr>
            <p:ph idx="12" type="sldNum"/>
          </p:nvPr>
        </p:nvSpPr>
        <p:spPr>
          <a:xfrm>
            <a:off x="23591837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rIns="428450" tIns="2142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b="0" i="0" lang="en-US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vertTx">
  <p:cSld name="Title and Vertical Text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 txBox="1"/>
          <p:nvPr>
            <p:ph type="title"/>
          </p:nvPr>
        </p:nvSpPr>
        <p:spPr>
          <a:xfrm>
            <a:off x="1646235" y="1757360"/>
            <a:ext cx="29627511" cy="7315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4572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9144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13716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18288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7" name="Shape 27"/>
          <p:cNvSpPr txBox="1"/>
          <p:nvPr>
            <p:ph idx="1" type="body"/>
          </p:nvPr>
        </p:nvSpPr>
        <p:spPr>
          <a:xfrm rot="5400000">
            <a:off x="1978025" y="9910762"/>
            <a:ext cx="28963937" cy="29627511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298450" lvl="0" marL="1606550" marR="0" rtl="0" algn="l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b="0" i="0" sz="15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309562" lvl="1" marL="3481388" marR="0" rtl="0" algn="l">
              <a:lnSpc>
                <a:spcPct val="100000"/>
              </a:lnSpc>
              <a:spcBef>
                <a:spcPts val="26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b="0" i="0" sz="13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346075" lvl="2" marL="5356225" marR="0" rtl="0" algn="l">
              <a:lnSpc>
                <a:spcPct val="100000"/>
              </a:lnSpc>
              <a:spcBef>
                <a:spcPts val="22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b="0" i="0" sz="1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122236" lvl="3" marL="7497763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112711" lvl="4" marL="9640888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112711" lvl="5" marL="10098088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112711" lvl="6" marL="10555288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112711" lvl="7" marL="11012488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112711" lvl="8" marL="11469688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8" name="Shape 28"/>
          <p:cNvSpPr txBox="1"/>
          <p:nvPr>
            <p:ph idx="10" type="dt"/>
          </p:nvPr>
        </p:nvSpPr>
        <p:spPr>
          <a:xfrm>
            <a:off x="1644650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9" name="Shape 29"/>
          <p:cNvSpPr txBox="1"/>
          <p:nvPr>
            <p:ph idx="11" type="ftr"/>
          </p:nvPr>
        </p:nvSpPr>
        <p:spPr>
          <a:xfrm>
            <a:off x="11247435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0" name="Shape 30"/>
          <p:cNvSpPr txBox="1"/>
          <p:nvPr>
            <p:ph idx="12" type="sldNum"/>
          </p:nvPr>
        </p:nvSpPr>
        <p:spPr>
          <a:xfrm>
            <a:off x="23591837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rIns="428450" tIns="2142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b="0" i="0" lang="en-US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picTx">
  <p:cSld name="Picture with Caption"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hape 32"/>
          <p:cNvSpPr txBox="1"/>
          <p:nvPr>
            <p:ph type="title"/>
          </p:nvPr>
        </p:nvSpPr>
        <p:spPr>
          <a:xfrm>
            <a:off x="6451998" y="30724287"/>
            <a:ext cx="19751276" cy="3626222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1" i="0" sz="2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4572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9144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13716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18288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3" name="Shape 33"/>
          <p:cNvSpPr/>
          <p:nvPr>
            <p:ph idx="2" type="pic"/>
          </p:nvPr>
        </p:nvSpPr>
        <p:spPr>
          <a:xfrm>
            <a:off x="6451998" y="3922057"/>
            <a:ext cx="19751276" cy="2633382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4" name="Shape 34"/>
          <p:cNvSpPr txBox="1"/>
          <p:nvPr>
            <p:ph idx="1" type="body"/>
          </p:nvPr>
        </p:nvSpPr>
        <p:spPr>
          <a:xfrm>
            <a:off x="6451998" y="34350512"/>
            <a:ext cx="19751276" cy="5152464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5" name="Shape 35"/>
          <p:cNvSpPr txBox="1"/>
          <p:nvPr>
            <p:ph idx="10" type="dt"/>
          </p:nvPr>
        </p:nvSpPr>
        <p:spPr>
          <a:xfrm>
            <a:off x="1644650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6" name="Shape 36"/>
          <p:cNvSpPr txBox="1"/>
          <p:nvPr>
            <p:ph idx="11" type="ftr"/>
          </p:nvPr>
        </p:nvSpPr>
        <p:spPr>
          <a:xfrm>
            <a:off x="11247435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7" name="Shape 37"/>
          <p:cNvSpPr txBox="1"/>
          <p:nvPr>
            <p:ph idx="12" type="sldNum"/>
          </p:nvPr>
        </p:nvSpPr>
        <p:spPr>
          <a:xfrm>
            <a:off x="23591837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rIns="428450" tIns="2142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b="0" i="0" lang="en-US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objTx">
  <p:cSld name="Content with Caption">
    <p:spTree>
      <p:nvGrpSpPr>
        <p:cNvPr id="38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Shape 39"/>
          <p:cNvSpPr txBox="1"/>
          <p:nvPr>
            <p:ph type="title"/>
          </p:nvPr>
        </p:nvSpPr>
        <p:spPr>
          <a:xfrm>
            <a:off x="1645443" y="1748116"/>
            <a:ext cx="10829926" cy="7436224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1" i="0" sz="2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4572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9144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13716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18288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0" name="Shape 40"/>
          <p:cNvSpPr txBox="1"/>
          <p:nvPr>
            <p:ph idx="1" type="body"/>
          </p:nvPr>
        </p:nvSpPr>
        <p:spPr>
          <a:xfrm>
            <a:off x="12870656" y="1748116"/>
            <a:ext cx="18402298" cy="37459024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1200150" lvl="0" marL="1606550" marR="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992187" lvl="1" marL="3481388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771525" lvl="2" marL="5356225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817563" lvl="3" marL="7497763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827088" lvl="4" marL="9640888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827088" lvl="5" marL="10098088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827088" lvl="6" marL="10555288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827088" lvl="7" marL="11012488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827088" lvl="8" marL="11469688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1" name="Shape 41"/>
          <p:cNvSpPr txBox="1"/>
          <p:nvPr>
            <p:ph idx="2" type="body"/>
          </p:nvPr>
        </p:nvSpPr>
        <p:spPr>
          <a:xfrm>
            <a:off x="1645443" y="9184339"/>
            <a:ext cx="10829926" cy="300227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2" name="Shape 42"/>
          <p:cNvSpPr txBox="1"/>
          <p:nvPr>
            <p:ph idx="10" type="dt"/>
          </p:nvPr>
        </p:nvSpPr>
        <p:spPr>
          <a:xfrm>
            <a:off x="1644650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3" name="Shape 43"/>
          <p:cNvSpPr txBox="1"/>
          <p:nvPr>
            <p:ph idx="11" type="ftr"/>
          </p:nvPr>
        </p:nvSpPr>
        <p:spPr>
          <a:xfrm>
            <a:off x="11247435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4" name="Shape 44"/>
          <p:cNvSpPr txBox="1"/>
          <p:nvPr>
            <p:ph idx="12" type="sldNum"/>
          </p:nvPr>
        </p:nvSpPr>
        <p:spPr>
          <a:xfrm>
            <a:off x="23591837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rIns="428450" tIns="2142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b="0" i="0" lang="en-US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itleOnly">
  <p:cSld name="Title Only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46"/>
          <p:cNvSpPr txBox="1"/>
          <p:nvPr>
            <p:ph type="title"/>
          </p:nvPr>
        </p:nvSpPr>
        <p:spPr>
          <a:xfrm>
            <a:off x="1646235" y="1757360"/>
            <a:ext cx="29627511" cy="7315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4572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9144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13716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18288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7" name="Shape 47"/>
          <p:cNvSpPr txBox="1"/>
          <p:nvPr>
            <p:ph idx="10" type="dt"/>
          </p:nvPr>
        </p:nvSpPr>
        <p:spPr>
          <a:xfrm>
            <a:off x="1644650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8" name="Shape 48"/>
          <p:cNvSpPr txBox="1"/>
          <p:nvPr>
            <p:ph idx="11" type="ftr"/>
          </p:nvPr>
        </p:nvSpPr>
        <p:spPr>
          <a:xfrm>
            <a:off x="11247435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9" name="Shape 49"/>
          <p:cNvSpPr txBox="1"/>
          <p:nvPr>
            <p:ph idx="12" type="sldNum"/>
          </p:nvPr>
        </p:nvSpPr>
        <p:spPr>
          <a:xfrm>
            <a:off x="23591837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rIns="428450" tIns="2142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b="0" i="0" lang="en-US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woTxTwoObj">
  <p:cSld name="Comparison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51"/>
          <p:cNvSpPr txBox="1"/>
          <p:nvPr>
            <p:ph type="title"/>
          </p:nvPr>
        </p:nvSpPr>
        <p:spPr>
          <a:xfrm>
            <a:off x="1646235" y="1757360"/>
            <a:ext cx="29627511" cy="7315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4572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9144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13716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18288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2" name="Shape 52"/>
          <p:cNvSpPr txBox="1"/>
          <p:nvPr>
            <p:ph idx="1" type="body"/>
          </p:nvPr>
        </p:nvSpPr>
        <p:spPr>
          <a:xfrm>
            <a:off x="1645442" y="9825317"/>
            <a:ext cx="14544675" cy="4094629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1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1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3" name="Shape 53"/>
          <p:cNvSpPr txBox="1"/>
          <p:nvPr>
            <p:ph idx="2" type="body"/>
          </p:nvPr>
        </p:nvSpPr>
        <p:spPr>
          <a:xfrm>
            <a:off x="1645442" y="13919948"/>
            <a:ext cx="14544675" cy="25287194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1301750" lvl="0" marL="160655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1093787" lvl="1" marL="3481388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847725" lvl="2" marL="5356225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868363" lvl="3" marL="7497763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877888" lvl="4" marL="9640888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877888" lvl="5" marL="10098088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877888" lvl="6" marL="10555288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877888" lvl="7" marL="11012488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877888" lvl="8" marL="11469688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4" name="Shape 54"/>
          <p:cNvSpPr txBox="1"/>
          <p:nvPr>
            <p:ph idx="3" type="body"/>
          </p:nvPr>
        </p:nvSpPr>
        <p:spPr>
          <a:xfrm>
            <a:off x="16722328" y="9825317"/>
            <a:ext cx="14550627" cy="4094629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1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1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5" name="Shape 55"/>
          <p:cNvSpPr txBox="1"/>
          <p:nvPr>
            <p:ph idx="4" type="body"/>
          </p:nvPr>
        </p:nvSpPr>
        <p:spPr>
          <a:xfrm>
            <a:off x="16722328" y="13919948"/>
            <a:ext cx="14550627" cy="25287194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1301750" lvl="0" marL="160655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1093787" lvl="1" marL="3481388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847725" lvl="2" marL="5356225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868363" lvl="3" marL="7497763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877888" lvl="4" marL="9640888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877888" lvl="5" marL="10098088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877888" lvl="6" marL="10555288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877888" lvl="7" marL="11012488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877888" lvl="8" marL="11469688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6" name="Shape 56"/>
          <p:cNvSpPr txBox="1"/>
          <p:nvPr>
            <p:ph idx="10" type="dt"/>
          </p:nvPr>
        </p:nvSpPr>
        <p:spPr>
          <a:xfrm>
            <a:off x="1644650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7" name="Shape 57"/>
          <p:cNvSpPr txBox="1"/>
          <p:nvPr>
            <p:ph idx="11" type="ftr"/>
          </p:nvPr>
        </p:nvSpPr>
        <p:spPr>
          <a:xfrm>
            <a:off x="11247435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8" name="Shape 58"/>
          <p:cNvSpPr txBox="1"/>
          <p:nvPr>
            <p:ph idx="12" type="sldNum"/>
          </p:nvPr>
        </p:nvSpPr>
        <p:spPr>
          <a:xfrm>
            <a:off x="23591837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rIns="428450" tIns="2142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b="0" i="0" lang="en-US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woObj">
  <p:cSld name="Two Content"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hape 60"/>
          <p:cNvSpPr txBox="1"/>
          <p:nvPr>
            <p:ph type="title"/>
          </p:nvPr>
        </p:nvSpPr>
        <p:spPr>
          <a:xfrm>
            <a:off x="1646235" y="1757360"/>
            <a:ext cx="29627511" cy="7315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4572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9144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13716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18288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1" name="Shape 61"/>
          <p:cNvSpPr txBox="1"/>
          <p:nvPr>
            <p:ph idx="1" type="body"/>
          </p:nvPr>
        </p:nvSpPr>
        <p:spPr>
          <a:xfrm>
            <a:off x="1645443" y="10242177"/>
            <a:ext cx="14756605" cy="28964964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1250950" lvl="0" marL="1606550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1042987" lvl="1" marL="3481388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822325" lvl="2" marL="5356225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842963" lvl="3" marL="7497763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852488" lvl="4" marL="9640888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852488" lvl="5" marL="10098088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852488" lvl="6" marL="10555288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852488" lvl="7" marL="11012488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852488" lvl="8" marL="11469688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2" name="Shape 62"/>
          <p:cNvSpPr txBox="1"/>
          <p:nvPr>
            <p:ph idx="2" type="body"/>
          </p:nvPr>
        </p:nvSpPr>
        <p:spPr>
          <a:xfrm>
            <a:off x="16516351" y="10242177"/>
            <a:ext cx="14756605" cy="28964964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1250950" lvl="0" marL="1606550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1042987" lvl="1" marL="3481388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822325" lvl="2" marL="5356225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842963" lvl="3" marL="7497763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852488" lvl="4" marL="9640888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852488" lvl="5" marL="10098088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852488" lvl="6" marL="10555288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852488" lvl="7" marL="11012488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852488" lvl="8" marL="11469688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3" name="Shape 63"/>
          <p:cNvSpPr txBox="1"/>
          <p:nvPr>
            <p:ph idx="10" type="dt"/>
          </p:nvPr>
        </p:nvSpPr>
        <p:spPr>
          <a:xfrm>
            <a:off x="1644650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4" name="Shape 64"/>
          <p:cNvSpPr txBox="1"/>
          <p:nvPr>
            <p:ph idx="11" type="ftr"/>
          </p:nvPr>
        </p:nvSpPr>
        <p:spPr>
          <a:xfrm>
            <a:off x="11247435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5" name="Shape 65"/>
          <p:cNvSpPr txBox="1"/>
          <p:nvPr>
            <p:ph idx="12" type="sldNum"/>
          </p:nvPr>
        </p:nvSpPr>
        <p:spPr>
          <a:xfrm>
            <a:off x="23591837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rIns="428450" tIns="2142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b="0" i="0" lang="en-US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secHead">
  <p:cSld name="Section Header"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Shape 67"/>
          <p:cNvSpPr txBox="1"/>
          <p:nvPr>
            <p:ph type="title"/>
          </p:nvPr>
        </p:nvSpPr>
        <p:spPr>
          <a:xfrm>
            <a:off x="2600325" y="28205209"/>
            <a:ext cx="27980878" cy="8715934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1" i="0" sz="4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4572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9144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13716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18288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8" name="Shape 68"/>
          <p:cNvSpPr txBox="1"/>
          <p:nvPr>
            <p:ph idx="1" type="body"/>
          </p:nvPr>
        </p:nvSpPr>
        <p:spPr>
          <a:xfrm>
            <a:off x="2600325" y="18604006"/>
            <a:ext cx="27980878" cy="9601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9" name="Shape 69"/>
          <p:cNvSpPr txBox="1"/>
          <p:nvPr>
            <p:ph idx="10" type="dt"/>
          </p:nvPr>
        </p:nvSpPr>
        <p:spPr>
          <a:xfrm>
            <a:off x="1644650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0" name="Shape 70"/>
          <p:cNvSpPr txBox="1"/>
          <p:nvPr>
            <p:ph idx="11" type="ftr"/>
          </p:nvPr>
        </p:nvSpPr>
        <p:spPr>
          <a:xfrm>
            <a:off x="11247435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1" name="Shape 71"/>
          <p:cNvSpPr txBox="1"/>
          <p:nvPr>
            <p:ph idx="12" type="sldNum"/>
          </p:nvPr>
        </p:nvSpPr>
        <p:spPr>
          <a:xfrm>
            <a:off x="23591837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rIns="428450" tIns="2142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b="0" i="0" lang="en-US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 txBox="1"/>
          <p:nvPr>
            <p:ph type="title"/>
          </p:nvPr>
        </p:nvSpPr>
        <p:spPr>
          <a:xfrm>
            <a:off x="1646235" y="1757360"/>
            <a:ext cx="29627511" cy="7315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4572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9144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13716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18288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" name="Shape 11"/>
          <p:cNvSpPr txBox="1"/>
          <p:nvPr>
            <p:ph idx="1" type="body"/>
          </p:nvPr>
        </p:nvSpPr>
        <p:spPr>
          <a:xfrm>
            <a:off x="1646235" y="10242550"/>
            <a:ext cx="29627511" cy="28963937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298450" lvl="0" marL="1606550" marR="0" rtl="0" algn="l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b="0" i="0" sz="15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309562" lvl="1" marL="3481388" marR="0" rtl="0" algn="l">
              <a:lnSpc>
                <a:spcPct val="100000"/>
              </a:lnSpc>
              <a:spcBef>
                <a:spcPts val="26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b="0" i="0" sz="13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346075" lvl="2" marL="5356225" marR="0" rtl="0" algn="l">
              <a:lnSpc>
                <a:spcPct val="100000"/>
              </a:lnSpc>
              <a:spcBef>
                <a:spcPts val="22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b="0" i="0" sz="1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122236" lvl="3" marL="7497763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112711" lvl="4" marL="9640888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112711" lvl="5" marL="10098088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112711" lvl="6" marL="10555288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112711" lvl="7" marL="11012488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112711" lvl="8" marL="11469688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2" name="Shape 12"/>
          <p:cNvSpPr txBox="1"/>
          <p:nvPr>
            <p:ph idx="10" type="dt"/>
          </p:nvPr>
        </p:nvSpPr>
        <p:spPr>
          <a:xfrm>
            <a:off x="1644650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3" name="Shape 13"/>
          <p:cNvSpPr txBox="1"/>
          <p:nvPr>
            <p:ph idx="11" type="ftr"/>
          </p:nvPr>
        </p:nvSpPr>
        <p:spPr>
          <a:xfrm>
            <a:off x="11247435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4" name="Shape 14"/>
          <p:cNvSpPr txBox="1"/>
          <p:nvPr>
            <p:ph idx="12" type="sldNum"/>
          </p:nvPr>
        </p:nvSpPr>
        <p:spPr>
          <a:xfrm>
            <a:off x="23591837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rIns="428450" tIns="2142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b="0" i="0" lang="en-US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1" Type="http://schemas.openxmlformats.org/officeDocument/2006/relationships/image" Target="../media/image5.png"/><Relationship Id="rId10" Type="http://schemas.openxmlformats.org/officeDocument/2006/relationships/image" Target="../media/image3.png"/><Relationship Id="rId13" Type="http://schemas.openxmlformats.org/officeDocument/2006/relationships/image" Target="../media/image10.png"/><Relationship Id="rId1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png"/><Relationship Id="rId4" Type="http://schemas.openxmlformats.org/officeDocument/2006/relationships/image" Target="../media/image1.png"/><Relationship Id="rId9" Type="http://schemas.openxmlformats.org/officeDocument/2006/relationships/image" Target="../media/image13.png"/><Relationship Id="rId15" Type="http://schemas.openxmlformats.org/officeDocument/2006/relationships/image" Target="../media/image8.png"/><Relationship Id="rId14" Type="http://schemas.openxmlformats.org/officeDocument/2006/relationships/image" Target="../media/image9.png"/><Relationship Id="rId5" Type="http://schemas.openxmlformats.org/officeDocument/2006/relationships/image" Target="../media/image11.png"/><Relationship Id="rId6" Type="http://schemas.openxmlformats.org/officeDocument/2006/relationships/image" Target="../media/image4.png"/><Relationship Id="rId7" Type="http://schemas.openxmlformats.org/officeDocument/2006/relationships/image" Target="../media/image7.png"/><Relationship Id="rId8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lt1"/>
        </a:solidFill>
      </p:bgPr>
    </p:bg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Shape 89"/>
          <p:cNvSpPr txBox="1"/>
          <p:nvPr/>
        </p:nvSpPr>
        <p:spPr>
          <a:xfrm>
            <a:off x="9401325" y="1516950"/>
            <a:ext cx="15357300" cy="1077900"/>
          </a:xfrm>
          <a:prstGeom prst="rect">
            <a:avLst/>
          </a:prstGeom>
          <a:noFill/>
          <a:ln>
            <a:noFill/>
          </a:ln>
        </p:spPr>
        <p:txBody>
          <a:bodyPr anchorCtr="0" anchor="t" bIns="49325" lIns="98650" rIns="98650" tIns="49325">
            <a:noAutofit/>
          </a:bodyPr>
          <a:lstStyle/>
          <a:p>
            <a:pPr indent="0" lvl="0" marL="0" marR="0" rtl="0" algn="ctr">
              <a:lnSpc>
                <a:spcPct val="3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Times New Roman"/>
              <a:buNone/>
            </a:pPr>
            <a:r>
              <a:rPr b="1" lang="en-US" sz="72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CIS4911</a:t>
            </a:r>
            <a:r>
              <a:rPr b="1" lang="en-US" sz="72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, 2017</a:t>
            </a:r>
            <a:r>
              <a:rPr b="1" i="0" lang="en-US" sz="72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, </a:t>
            </a:r>
            <a:r>
              <a:rPr b="1" lang="en-US" sz="72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Spring</a:t>
            </a:r>
          </a:p>
        </p:txBody>
      </p:sp>
      <p:sp>
        <p:nvSpPr>
          <p:cNvPr id="90" name="Shape 90"/>
          <p:cNvSpPr txBox="1"/>
          <p:nvPr/>
        </p:nvSpPr>
        <p:spPr>
          <a:xfrm>
            <a:off x="9963250" y="2590800"/>
            <a:ext cx="14097000" cy="2452800"/>
          </a:xfrm>
          <a:prstGeom prst="rect">
            <a:avLst/>
          </a:prstGeom>
          <a:noFill/>
          <a:ln>
            <a:noFill/>
          </a:ln>
        </p:spPr>
        <p:txBody>
          <a:bodyPr anchorCtr="0" anchor="t" bIns="49325" lIns="98650" rIns="98650" tIns="493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33CC"/>
              </a:buClr>
              <a:buSzPct val="25000"/>
              <a:buFont typeface="Arial"/>
              <a:buNone/>
            </a:pPr>
            <a:r>
              <a:rPr b="1" lang="en-US" sz="6000"/>
              <a:t>Traffic Simulator</a:t>
            </a: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33CC"/>
              </a:buClr>
              <a:buSzPct val="25000"/>
              <a:buFont typeface="Arial"/>
              <a:buNone/>
            </a:pPr>
            <a:r>
              <a:rPr b="1" i="0" lang="en-US" sz="3500" u="none" cap="none" strike="noStrike">
                <a:latin typeface="Arial"/>
                <a:ea typeface="Arial"/>
                <a:cs typeface="Arial"/>
                <a:sym typeface="Arial"/>
              </a:rPr>
              <a:t>Student: </a:t>
            </a:r>
            <a:r>
              <a:rPr lang="en-US" sz="3500"/>
              <a:t>Max Leone</a:t>
            </a:r>
            <a:r>
              <a:rPr b="0" i="0" lang="en-US" sz="3500" u="none" cap="none" strike="noStrike">
                <a:latin typeface="Arial"/>
                <a:ea typeface="Arial"/>
                <a:cs typeface="Arial"/>
                <a:sym typeface="Arial"/>
              </a:rPr>
              <a:t>, Florida International University</a:t>
            </a: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33CC"/>
              </a:buClr>
              <a:buSzPct val="25000"/>
              <a:buFont typeface="Arial"/>
              <a:buNone/>
            </a:pPr>
            <a:r>
              <a:rPr b="1" i="0" lang="en-US" sz="3500" u="none" cap="none" strike="noStrike">
                <a:latin typeface="Arial"/>
                <a:ea typeface="Arial"/>
                <a:cs typeface="Arial"/>
                <a:sym typeface="Arial"/>
              </a:rPr>
              <a:t>Mentor:</a:t>
            </a:r>
            <a:r>
              <a:rPr b="1" i="1" lang="en-US" sz="3500" u="none" cap="none" strike="noStrike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500">
                <a:solidFill>
                  <a:schemeClr val="dk1"/>
                </a:solidFill>
                <a:highlight>
                  <a:srgbClr val="FFFFFF"/>
                </a:highlight>
              </a:rPr>
              <a:t>Kianoosh Boroojeni, </a:t>
            </a:r>
            <a:r>
              <a:rPr lang="en-US" sz="3500"/>
              <a:t>Mohsen Taheri</a:t>
            </a: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33CC"/>
              </a:buClr>
              <a:buSzPct val="25000"/>
              <a:buFont typeface="Arial"/>
              <a:buNone/>
            </a:pPr>
            <a:r>
              <a:rPr b="1" i="0" lang="en-US" sz="3500" u="none" cap="none" strike="noStrike">
                <a:latin typeface="Arial"/>
                <a:ea typeface="Arial"/>
                <a:cs typeface="Arial"/>
                <a:sym typeface="Arial"/>
              </a:rPr>
              <a:t>Instructor:</a:t>
            </a:r>
            <a:r>
              <a:rPr b="1" i="1" lang="en-US" sz="3500" u="none" cap="none" strike="noStrike">
                <a:latin typeface="Arial"/>
                <a:ea typeface="Arial"/>
                <a:cs typeface="Arial"/>
                <a:sym typeface="Arial"/>
              </a:rPr>
              <a:t> </a:t>
            </a:r>
            <a:r>
              <a:rPr b="0" i="0" lang="en-US" sz="3500" u="none" cap="none" strike="noStrike">
                <a:latin typeface="Arial"/>
                <a:ea typeface="Arial"/>
                <a:cs typeface="Arial"/>
                <a:sym typeface="Arial"/>
              </a:rPr>
              <a:t>Masoud Sadjadi, Florida International University</a:t>
            </a:r>
          </a:p>
        </p:txBody>
      </p:sp>
      <p:sp>
        <p:nvSpPr>
          <p:cNvPr id="91" name="Shape 91"/>
          <p:cNvSpPr txBox="1"/>
          <p:nvPr/>
        </p:nvSpPr>
        <p:spPr>
          <a:xfrm>
            <a:off x="990600" y="5493600"/>
            <a:ext cx="31089600" cy="35661600"/>
          </a:xfrm>
          <a:prstGeom prst="rect">
            <a:avLst/>
          </a:prstGeom>
          <a:noFill/>
          <a:ln cap="flat" cmpd="sng" w="63500">
            <a:solidFill>
              <a:srgbClr val="999999"/>
            </a:solidFill>
            <a:prstDash val="solid"/>
            <a:miter/>
            <a:headEnd len="med" w="med" type="none"/>
            <a:tailEnd len="med" w="med" type="none"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t/>
            </a:r>
            <a:endParaRPr b="0" i="0" sz="8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2" name="Shape 92"/>
          <p:cNvSpPr txBox="1"/>
          <p:nvPr/>
        </p:nvSpPr>
        <p:spPr>
          <a:xfrm>
            <a:off x="1636400" y="6095925"/>
            <a:ext cx="9975600" cy="58587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999999"/>
            </a:solidFill>
            <a:prstDash val="solid"/>
            <a:miter/>
            <a:headEnd len="med" w="med" type="none"/>
            <a:tailEnd len="med" w="med" type="none"/>
          </a:ln>
        </p:spPr>
        <p:txBody>
          <a:bodyPr anchorCtr="0" anchor="t" bIns="49325" lIns="98650" rIns="98650" tIns="493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b="1" i="0" lang="en-US" sz="4100" u="none" cap="none" strike="noStrike">
                <a:latin typeface="Arial"/>
                <a:ea typeface="Arial"/>
                <a:cs typeface="Arial"/>
                <a:sym typeface="Arial"/>
              </a:rPr>
              <a:t>Problem</a:t>
            </a:r>
          </a:p>
          <a:p>
            <a:pPr indent="-488950" lvl="0" marL="457200" rtl="0">
              <a:spcBef>
                <a:spcPts val="0"/>
              </a:spcBef>
              <a:buSzPct val="100000"/>
              <a:buChar char="●"/>
            </a:pPr>
            <a:r>
              <a:rPr lang="en-US" sz="4100"/>
              <a:t>Need a way to visualize and demonstrate the effectiveness of the routing algorithms. </a:t>
            </a:r>
          </a:p>
          <a:p>
            <a:pPr indent="-488950" lvl="0" marL="457200" rtl="0">
              <a:spcBef>
                <a:spcPts val="0"/>
              </a:spcBef>
              <a:buSzPct val="100000"/>
              <a:buChar char="●"/>
            </a:pPr>
            <a:r>
              <a:rPr lang="en-US" sz="4100"/>
              <a:t>Visualization needed to be impactful to any non technical audience.</a:t>
            </a:r>
          </a:p>
          <a:p>
            <a:pPr indent="-488950" lvl="0" marL="457200" rtl="0">
              <a:spcBef>
                <a:spcPts val="0"/>
              </a:spcBef>
              <a:buSzPct val="100000"/>
              <a:buChar char="●"/>
            </a:pPr>
            <a:r>
              <a:rPr lang="en-US" sz="4100"/>
              <a:t>Must simulate behavior of real traffic flow patterns to compare differences in routing algorithms.</a:t>
            </a:r>
          </a:p>
          <a:p>
            <a: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4100">
              <a:solidFill>
                <a:srgbClr val="336699"/>
              </a:solidFill>
            </a:endParaRPr>
          </a:p>
          <a:p>
            <a: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4100">
              <a:solidFill>
                <a:srgbClr val="336699"/>
              </a:solidFill>
            </a:endParaRPr>
          </a:p>
        </p:txBody>
      </p:sp>
      <p:sp>
        <p:nvSpPr>
          <p:cNvPr id="93" name="Shape 93"/>
          <p:cNvSpPr txBox="1"/>
          <p:nvPr/>
        </p:nvSpPr>
        <p:spPr>
          <a:xfrm>
            <a:off x="990600" y="41652900"/>
            <a:ext cx="4980000" cy="1356600"/>
          </a:xfrm>
          <a:prstGeom prst="rect">
            <a:avLst/>
          </a:prstGeom>
          <a:solidFill>
            <a:schemeClr val="lt1"/>
          </a:solidFill>
          <a:ln cap="flat" cmpd="sng" w="76200">
            <a:solidFill>
              <a:srgbClr val="999999"/>
            </a:solidFill>
            <a:prstDash val="solid"/>
            <a:miter/>
            <a:headEnd len="med" w="med" type="none"/>
            <a:tailEnd len="med" w="med" type="none"/>
          </a:ln>
        </p:spPr>
        <p:txBody>
          <a:bodyPr anchorCtr="0" anchor="ctr" bIns="49325" lIns="98650" rIns="98650" tIns="493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b="1" i="0" lang="en-US" sz="4100" u="none" cap="none" strike="noStrike">
                <a:latin typeface="Arial"/>
                <a:ea typeface="Arial"/>
                <a:cs typeface="Arial"/>
                <a:sym typeface="Arial"/>
              </a:rPr>
              <a:t>Acknowledgement</a:t>
            </a:r>
          </a:p>
        </p:txBody>
      </p:sp>
      <p:sp>
        <p:nvSpPr>
          <p:cNvPr id="94" name="Shape 94"/>
          <p:cNvSpPr txBox="1"/>
          <p:nvPr/>
        </p:nvSpPr>
        <p:spPr>
          <a:xfrm>
            <a:off x="15925800" y="446087"/>
            <a:ext cx="4724400" cy="1077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ct val="25000"/>
              <a:buFont typeface="Arial"/>
              <a:buNone/>
            </a:pPr>
            <a:r>
              <a:rPr b="1" i="0" lang="en-US" sz="3200" u="none" cap="none" strike="noStrik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School of Computing &amp; Information Sciences</a:t>
            </a:r>
          </a:p>
        </p:txBody>
      </p:sp>
      <p:pic>
        <p:nvPicPr>
          <p:cNvPr id="95" name="Shape 9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182600" y="381000"/>
            <a:ext cx="2630400" cy="1219200"/>
          </a:xfrm>
          <a:prstGeom prst="rect">
            <a:avLst/>
          </a:prstGeom>
          <a:noFill/>
          <a:ln>
            <a:noFill/>
          </a:ln>
        </p:spPr>
      </p:pic>
      <p:sp>
        <p:nvSpPr>
          <p:cNvPr id="96" name="Shape 96"/>
          <p:cNvSpPr txBox="1"/>
          <p:nvPr/>
        </p:nvSpPr>
        <p:spPr>
          <a:xfrm>
            <a:off x="22967950" y="6095925"/>
            <a:ext cx="8349300" cy="58587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999999"/>
            </a:solidFill>
            <a:prstDash val="solid"/>
            <a:miter/>
            <a:headEnd len="med" w="med" type="none"/>
            <a:tailEnd len="med" w="med" type="none"/>
          </a:ln>
        </p:spPr>
        <p:txBody>
          <a:bodyPr anchorCtr="0" anchor="t" bIns="49325" lIns="98650" rIns="98650" tIns="493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b="1" i="0" lang="en-US" sz="4100" u="none" cap="none" strike="noStrike">
                <a:latin typeface="Arial"/>
                <a:ea typeface="Arial"/>
                <a:cs typeface="Arial"/>
                <a:sym typeface="Arial"/>
              </a:rPr>
              <a:t>Current System</a:t>
            </a:r>
          </a:p>
          <a:p>
            <a:pPr indent="-4889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Arial"/>
              <a:buChar char="●"/>
            </a:pPr>
            <a:r>
              <a:rPr lang="en-US" sz="4100"/>
              <a:t>Current system consists two unique simulators and a routing API.</a:t>
            </a:r>
          </a:p>
          <a:p>
            <a:pPr indent="-4889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Char char="●"/>
            </a:pPr>
            <a:r>
              <a:rPr lang="en-US" sz="4100"/>
              <a:t>System effectively demonstrates differences in routing algorithms.</a:t>
            </a:r>
          </a:p>
          <a:p>
            <a:pPr indent="-4889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Char char="●"/>
            </a:pPr>
            <a:r>
              <a:rPr lang="en-US" sz="4100"/>
              <a:t>System works to visualize and simulate natural traffic flow patterns.</a:t>
            </a:r>
          </a:p>
          <a:p>
            <a: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4100">
              <a:solidFill>
                <a:srgbClr val="336699"/>
              </a:solidFill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r>
              <a:t/>
            </a:r>
            <a:endParaRPr b="1" i="0" sz="4100" u="none" cap="none" strike="noStrike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7" name="Shape 97"/>
          <p:cNvSpPr txBox="1"/>
          <p:nvPr/>
        </p:nvSpPr>
        <p:spPr>
          <a:xfrm>
            <a:off x="10877550" y="31423825"/>
            <a:ext cx="11696700" cy="89652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999999"/>
            </a:solidFill>
            <a:prstDash val="solid"/>
            <a:miter/>
            <a:headEnd len="med" w="med" type="none"/>
            <a:tailEnd len="med" w="med" type="none"/>
          </a:ln>
        </p:spPr>
        <p:txBody>
          <a:bodyPr anchorCtr="0" anchor="t" bIns="49325" lIns="98650" rIns="98650" tIns="493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b="1" i="0" lang="en-US" sz="4100" u="none" cap="none" strike="noStrike">
                <a:latin typeface="Arial"/>
                <a:ea typeface="Arial"/>
                <a:cs typeface="Arial"/>
                <a:sym typeface="Arial"/>
              </a:rPr>
              <a:t>Object Design</a:t>
            </a:r>
          </a:p>
        </p:txBody>
      </p:sp>
      <p:sp>
        <p:nvSpPr>
          <p:cNvPr id="98" name="Shape 98"/>
          <p:cNvSpPr txBox="1"/>
          <p:nvPr/>
        </p:nvSpPr>
        <p:spPr>
          <a:xfrm>
            <a:off x="1811950" y="31424025"/>
            <a:ext cx="8151300" cy="89652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999999"/>
            </a:solidFill>
            <a:prstDash val="solid"/>
            <a:miter/>
            <a:headEnd len="med" w="med" type="none"/>
            <a:tailEnd len="med" w="med" type="none"/>
          </a:ln>
        </p:spPr>
        <p:txBody>
          <a:bodyPr anchorCtr="0" anchor="t" bIns="49325" lIns="98650" rIns="98650" tIns="493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b="1" lang="en-US" sz="4100"/>
              <a:t>System Design</a:t>
            </a:r>
          </a:p>
        </p:txBody>
      </p:sp>
      <p:sp>
        <p:nvSpPr>
          <p:cNvPr id="99" name="Shape 99"/>
          <p:cNvSpPr txBox="1"/>
          <p:nvPr/>
        </p:nvSpPr>
        <p:spPr>
          <a:xfrm>
            <a:off x="1636400" y="13081975"/>
            <a:ext cx="29680800" cy="17586300"/>
          </a:xfrm>
          <a:prstGeom prst="rect">
            <a:avLst/>
          </a:prstGeom>
          <a:solidFill>
            <a:schemeClr val="lt1"/>
          </a:solidFill>
          <a:ln cap="flat" cmpd="sng" w="38100">
            <a:solidFill>
              <a:srgbClr val="999999"/>
            </a:solidFill>
            <a:prstDash val="solid"/>
            <a:miter/>
            <a:headEnd len="med" w="med" type="none"/>
            <a:tailEnd len="med" w="med" type="none"/>
          </a:ln>
        </p:spPr>
        <p:txBody>
          <a:bodyPr anchorCtr="0" anchor="t" bIns="49325" lIns="98650" rIns="98650" tIns="493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b="1" lang="en-US" sz="7200"/>
              <a:t>Evolution of the Simulation</a:t>
            </a: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r>
              <a:t/>
            </a:r>
            <a:endParaRPr/>
          </a:p>
        </p:txBody>
      </p:sp>
      <p:sp>
        <p:nvSpPr>
          <p:cNvPr id="100" name="Shape 100"/>
          <p:cNvSpPr txBox="1"/>
          <p:nvPr/>
        </p:nvSpPr>
        <p:spPr>
          <a:xfrm>
            <a:off x="23331025" y="31423900"/>
            <a:ext cx="7986300" cy="89652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999999"/>
            </a:solidFill>
            <a:prstDash val="solid"/>
            <a:miter/>
            <a:headEnd len="med" w="med" type="none"/>
            <a:tailEnd len="med" w="med" type="none"/>
          </a:ln>
        </p:spPr>
        <p:txBody>
          <a:bodyPr anchorCtr="0" anchor="t" bIns="49325" lIns="98650" rIns="98650" tIns="493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b="1" i="0" lang="en-US" sz="4100" u="none" cap="none" strike="noStrike">
                <a:latin typeface="Arial"/>
                <a:ea typeface="Arial"/>
                <a:cs typeface="Arial"/>
                <a:sym typeface="Arial"/>
              </a:rPr>
              <a:t>Summary</a:t>
            </a:r>
          </a:p>
          <a:p>
            <a:pPr indent="-4889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Arial"/>
              <a:buChar char="●"/>
            </a:pPr>
            <a:r>
              <a:rPr lang="en-US" sz="4100"/>
              <a:t>Simulations were valuable to developers working on algorithms to help visualize results.</a:t>
            </a:r>
          </a:p>
          <a:p>
            <a:pPr indent="-4889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Char char="●"/>
            </a:pPr>
            <a:r>
              <a:rPr lang="en-US" sz="4100"/>
              <a:t>Simulations are highly customizable and can test algorithms on many different streets patterns and graphs.</a:t>
            </a:r>
          </a:p>
          <a:p>
            <a:pPr indent="-4889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Char char="●"/>
            </a:pPr>
            <a:r>
              <a:rPr lang="en-US" sz="4100"/>
              <a:t>Using real geojson street data helps make the simulations more realistic and impactful.</a:t>
            </a: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r>
              <a:t/>
            </a:r>
            <a:endParaRPr b="1" i="0" sz="4100" u="none" cap="none" strike="noStrike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1" name="Shape 101"/>
          <p:cNvSpPr txBox="1"/>
          <p:nvPr/>
        </p:nvSpPr>
        <p:spPr>
          <a:xfrm>
            <a:off x="12183375" y="6095925"/>
            <a:ext cx="9662100" cy="58587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999999"/>
            </a:solidFill>
            <a:prstDash val="solid"/>
            <a:miter/>
            <a:headEnd len="med" w="med" type="none"/>
            <a:tailEnd len="med" w="med" type="none"/>
          </a:ln>
        </p:spPr>
        <p:txBody>
          <a:bodyPr anchorCtr="0" anchor="t" bIns="49325" lIns="98650" rIns="98650" tIns="493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b="1" i="0" lang="en-US" sz="4100" u="none" cap="none" strike="noStrike">
                <a:latin typeface="Arial"/>
                <a:ea typeface="Arial"/>
                <a:cs typeface="Arial"/>
                <a:sym typeface="Arial"/>
              </a:rPr>
              <a:t>Solution</a:t>
            </a:r>
          </a:p>
          <a:p>
            <a:pPr indent="-4889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Arial"/>
              <a:buChar char="●"/>
            </a:pPr>
            <a:r>
              <a:rPr lang="en-US" sz="4100"/>
              <a:t>Proposed solution is a traffic simulation client and a routing server.</a:t>
            </a:r>
          </a:p>
          <a:p>
            <a:pPr indent="-4889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Char char="●"/>
            </a:pPr>
            <a:r>
              <a:rPr lang="en-US" sz="4100"/>
              <a:t>One simulation implemented in C# using the Unity3D engine with generated data.</a:t>
            </a:r>
          </a:p>
          <a:p>
            <a:pPr indent="-4889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Char char="●"/>
            </a:pPr>
            <a:r>
              <a:rPr lang="en-US" sz="4100"/>
              <a:t>One implemented in JavaScript with geojson street data.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r>
              <a:t/>
            </a:r>
            <a:endParaRPr b="0" i="0" sz="4100" u="none" cap="none" strike="noStrike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r>
              <a:t/>
            </a:r>
            <a:endParaRPr b="0" i="0" sz="4100" u="none" cap="none" strike="noStrike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2" name="Shape 102"/>
          <p:cNvSpPr txBox="1"/>
          <p:nvPr/>
        </p:nvSpPr>
        <p:spPr>
          <a:xfrm>
            <a:off x="6343000" y="41615475"/>
            <a:ext cx="25737000" cy="1356600"/>
          </a:xfrm>
          <a:prstGeom prst="rect">
            <a:avLst/>
          </a:prstGeom>
          <a:noFill/>
          <a:ln cap="flat" cmpd="sng" w="63500">
            <a:solidFill>
              <a:srgbClr val="999999"/>
            </a:solidFill>
            <a:prstDash val="solid"/>
            <a:miter/>
            <a:headEnd len="med" w="med" type="none"/>
            <a:tailEnd len="med" w="med" type="none"/>
          </a:ln>
        </p:spPr>
        <p:txBody>
          <a:bodyPr anchorCtr="0" anchor="t" bIns="91425" lIns="91425" rIns="91425" tIns="91425">
            <a:noAutofit/>
          </a:bodyPr>
          <a:lstStyle/>
          <a:p>
            <a:pPr indent="0" lvl="0" marL="0" rtl="0" algn="l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rPr lang="en-US" sz="3000">
                <a:solidFill>
                  <a:schemeClr val="dk1"/>
                </a:solidFill>
              </a:rPr>
              <a:t>The material presented in this poster is based upon the work supported by Unity3D, Leaflet, MapQuest, and Mapzen. I am thankful to the help that I received from my group members, Humberto Chacon and Salvador Gandara.</a:t>
            </a:r>
          </a:p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pic>
        <p:nvPicPr>
          <p:cNvPr descr="realstreetdata.png" id="103" name="Shape 10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1694204" y="23406265"/>
            <a:ext cx="7986270" cy="541351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nitysimwhite.png" id="104" name="Shape 10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2233141" y="15389189"/>
            <a:ext cx="6908405" cy="602079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nityproto1.png" id="105" name="Shape 105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140775" y="15372575"/>
            <a:ext cx="7335053" cy="605405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nityproto2.png" id="106" name="Shape 106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12749405" y="15412310"/>
            <a:ext cx="7210172" cy="597457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eafletproto2.png" id="107" name="Shape 107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2686971" y="23406276"/>
            <a:ext cx="7335052" cy="5413511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08" name="Shape 108"/>
          <p:cNvCxnSpPr>
            <a:stCxn id="105" idx="3"/>
            <a:endCxn id="106" idx="1"/>
          </p:cNvCxnSpPr>
          <p:nvPr/>
        </p:nvCxnSpPr>
        <p:spPr>
          <a:xfrm>
            <a:off x="10475829" y="18399600"/>
            <a:ext cx="2273700" cy="0"/>
          </a:xfrm>
          <a:prstGeom prst="straightConnector1">
            <a:avLst/>
          </a:prstGeom>
          <a:noFill/>
          <a:ln cap="flat" cmpd="sng" w="76200">
            <a:solidFill>
              <a:srgbClr val="000000"/>
            </a:solidFill>
            <a:prstDash val="solid"/>
            <a:round/>
            <a:headEnd len="lg" w="lg" type="none"/>
            <a:tailEnd len="lg" w="lg" type="triangle"/>
          </a:ln>
        </p:spPr>
      </p:cxnSp>
      <p:cxnSp>
        <p:nvCxnSpPr>
          <p:cNvPr id="109" name="Shape 109"/>
          <p:cNvCxnSpPr>
            <a:stCxn id="106" idx="3"/>
            <a:endCxn id="104" idx="1"/>
          </p:cNvCxnSpPr>
          <p:nvPr/>
        </p:nvCxnSpPr>
        <p:spPr>
          <a:xfrm>
            <a:off x="19959577" y="18399598"/>
            <a:ext cx="2273700" cy="0"/>
          </a:xfrm>
          <a:prstGeom prst="straightConnector1">
            <a:avLst/>
          </a:prstGeom>
          <a:noFill/>
          <a:ln cap="flat" cmpd="sng" w="76200">
            <a:solidFill>
              <a:srgbClr val="000000"/>
            </a:solidFill>
            <a:prstDash val="solid"/>
            <a:round/>
            <a:headEnd len="lg" w="lg" type="none"/>
            <a:tailEnd len="lg" w="lg" type="triangle"/>
          </a:ln>
        </p:spPr>
      </p:cxnSp>
      <p:cxnSp>
        <p:nvCxnSpPr>
          <p:cNvPr id="110" name="Shape 110"/>
          <p:cNvCxnSpPr>
            <a:stCxn id="104" idx="2"/>
            <a:endCxn id="103" idx="0"/>
          </p:cNvCxnSpPr>
          <p:nvPr/>
        </p:nvCxnSpPr>
        <p:spPr>
          <a:xfrm>
            <a:off x="25687344" y="21409981"/>
            <a:ext cx="0" cy="1996200"/>
          </a:xfrm>
          <a:prstGeom prst="straightConnector1">
            <a:avLst/>
          </a:prstGeom>
          <a:noFill/>
          <a:ln cap="flat" cmpd="sng" w="76200">
            <a:solidFill>
              <a:srgbClr val="000000"/>
            </a:solidFill>
            <a:prstDash val="solid"/>
            <a:round/>
            <a:headEnd len="lg" w="lg" type="none"/>
            <a:tailEnd len="lg" w="lg" type="triangle"/>
          </a:ln>
        </p:spPr>
      </p:cxnSp>
      <p:cxnSp>
        <p:nvCxnSpPr>
          <p:cNvPr id="111" name="Shape 111"/>
          <p:cNvCxnSpPr>
            <a:endCxn id="107" idx="3"/>
          </p:cNvCxnSpPr>
          <p:nvPr/>
        </p:nvCxnSpPr>
        <p:spPr>
          <a:xfrm flipH="1">
            <a:off x="20022024" y="26098631"/>
            <a:ext cx="2152200" cy="14400"/>
          </a:xfrm>
          <a:prstGeom prst="straightConnector1">
            <a:avLst/>
          </a:prstGeom>
          <a:noFill/>
          <a:ln cap="flat" cmpd="sng" w="76200">
            <a:solidFill>
              <a:srgbClr val="000000"/>
            </a:solidFill>
            <a:prstDash val="solid"/>
            <a:round/>
            <a:headEnd len="lg" w="lg" type="none"/>
            <a:tailEnd len="lg" w="lg" type="triangle"/>
          </a:ln>
        </p:spPr>
      </p:cxnSp>
      <p:cxnSp>
        <p:nvCxnSpPr>
          <p:cNvPr id="112" name="Shape 112"/>
          <p:cNvCxnSpPr>
            <a:stCxn id="107" idx="1"/>
            <a:endCxn id="113" idx="3"/>
          </p:cNvCxnSpPr>
          <p:nvPr/>
        </p:nvCxnSpPr>
        <p:spPr>
          <a:xfrm rot="10800000">
            <a:off x="10475971" y="26113031"/>
            <a:ext cx="2211000" cy="0"/>
          </a:xfrm>
          <a:prstGeom prst="straightConnector1">
            <a:avLst/>
          </a:prstGeom>
          <a:noFill/>
          <a:ln cap="flat" cmpd="sng" w="76200">
            <a:solidFill>
              <a:srgbClr val="000000"/>
            </a:solidFill>
            <a:prstDash val="solid"/>
            <a:round/>
            <a:headEnd len="lg" w="lg" type="none"/>
            <a:tailEnd len="lg" w="lg" type="triangle"/>
          </a:ln>
        </p:spPr>
      </p:cxnSp>
      <p:sp>
        <p:nvSpPr>
          <p:cNvPr id="114" name="Shape 114"/>
          <p:cNvSpPr txBox="1"/>
          <p:nvPr/>
        </p:nvSpPr>
        <p:spPr>
          <a:xfrm>
            <a:off x="4246639" y="14605475"/>
            <a:ext cx="5354400" cy="44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indent="-419100" lvl="0" marL="457200" algn="ctr">
              <a:spcBef>
                <a:spcPts val="0"/>
              </a:spcBef>
              <a:buSzPct val="100000"/>
              <a:buAutoNum type="arabicPeriod"/>
            </a:pPr>
            <a:r>
              <a:rPr b="1" lang="en-US" sz="3000"/>
              <a:t>Generate Traffic</a:t>
            </a:r>
          </a:p>
        </p:txBody>
      </p:sp>
      <p:sp>
        <p:nvSpPr>
          <p:cNvPr id="115" name="Shape 115"/>
          <p:cNvSpPr txBox="1"/>
          <p:nvPr/>
        </p:nvSpPr>
        <p:spPr>
          <a:xfrm>
            <a:off x="14115449" y="14605475"/>
            <a:ext cx="4839900" cy="7302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 algn="ctr">
              <a:spcBef>
                <a:spcPts val="0"/>
              </a:spcBef>
              <a:buNone/>
            </a:pPr>
            <a:r>
              <a:rPr b="1" lang="en-US" sz="3000"/>
              <a:t>2. Traffic AI</a:t>
            </a:r>
          </a:p>
        </p:txBody>
      </p:sp>
      <p:sp>
        <p:nvSpPr>
          <p:cNvPr id="116" name="Shape 116"/>
          <p:cNvSpPr txBox="1"/>
          <p:nvPr/>
        </p:nvSpPr>
        <p:spPr>
          <a:xfrm>
            <a:off x="23010150" y="14682100"/>
            <a:ext cx="5354400" cy="7302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 algn="ctr">
              <a:spcBef>
                <a:spcPts val="0"/>
              </a:spcBef>
              <a:buNone/>
            </a:pPr>
            <a:r>
              <a:rPr b="1" lang="en-US" sz="3000"/>
              <a:t>3. Visualize Algorithms</a:t>
            </a:r>
          </a:p>
        </p:txBody>
      </p:sp>
      <p:sp>
        <p:nvSpPr>
          <p:cNvPr id="117" name="Shape 117"/>
          <p:cNvSpPr txBox="1"/>
          <p:nvPr/>
        </p:nvSpPr>
        <p:spPr>
          <a:xfrm>
            <a:off x="23010125" y="28977037"/>
            <a:ext cx="5354400" cy="7302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 rtl="0" algn="ctr">
              <a:spcBef>
                <a:spcPts val="0"/>
              </a:spcBef>
              <a:buNone/>
            </a:pPr>
            <a:r>
              <a:rPr b="1" lang="en-US" sz="3000"/>
              <a:t>4. Real Street Data</a:t>
            </a:r>
          </a:p>
        </p:txBody>
      </p:sp>
      <p:sp>
        <p:nvSpPr>
          <p:cNvPr id="118" name="Shape 118"/>
          <p:cNvSpPr txBox="1"/>
          <p:nvPr/>
        </p:nvSpPr>
        <p:spPr>
          <a:xfrm>
            <a:off x="13491750" y="28977050"/>
            <a:ext cx="5934900" cy="7302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 rtl="0" algn="ctr">
              <a:spcBef>
                <a:spcPts val="0"/>
              </a:spcBef>
              <a:buNone/>
            </a:pPr>
            <a:r>
              <a:rPr b="1" lang="en-US" sz="3000"/>
              <a:t>5. Generate Adjacency Matrix</a:t>
            </a:r>
          </a:p>
        </p:txBody>
      </p:sp>
      <p:sp>
        <p:nvSpPr>
          <p:cNvPr id="119" name="Shape 119"/>
          <p:cNvSpPr txBox="1"/>
          <p:nvPr/>
        </p:nvSpPr>
        <p:spPr>
          <a:xfrm>
            <a:off x="3759250" y="28977050"/>
            <a:ext cx="5354400" cy="7302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 rtl="0" algn="ctr">
              <a:spcBef>
                <a:spcPts val="0"/>
              </a:spcBef>
              <a:buNone/>
            </a:pPr>
            <a:r>
              <a:rPr b="1" lang="en-US" sz="3000"/>
              <a:t>6. Analyze Traffic Flow</a:t>
            </a:r>
          </a:p>
        </p:txBody>
      </p:sp>
      <p:pic>
        <p:nvPicPr>
          <p:cNvPr descr="trafficflor.png" id="120" name="Shape 120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3371849" y="23406275"/>
            <a:ext cx="7103975" cy="54135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System Design.png" id="121" name="Shape 121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2757325" y="32702609"/>
            <a:ext cx="6260550" cy="640805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TrafficSimClass.png" id="122" name="Shape 122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11869875" y="32266864"/>
            <a:ext cx="9975601" cy="752142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FIU_VIP.png" id="123" name="Shape 123"/>
          <p:cNvPicPr preferRelativeResize="0"/>
          <p:nvPr/>
        </p:nvPicPr>
        <p:blipFill>
          <a:blip r:embed="rId12">
            <a:alphaModFix/>
          </a:blip>
          <a:stretch>
            <a:fillRect/>
          </a:stretch>
        </p:blipFill>
        <p:spPr>
          <a:xfrm>
            <a:off x="1636399" y="714149"/>
            <a:ext cx="6260548" cy="196383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nity-logo.png" id="124" name="Shape 124"/>
          <p:cNvPicPr preferRelativeResize="0"/>
          <p:nvPr/>
        </p:nvPicPr>
        <p:blipFill>
          <a:blip r:embed="rId13">
            <a:alphaModFix/>
          </a:blip>
          <a:stretch>
            <a:fillRect/>
          </a:stretch>
        </p:blipFill>
        <p:spPr>
          <a:xfrm>
            <a:off x="1811950" y="3113024"/>
            <a:ext cx="5354399" cy="194551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eafletlogo.png" id="125" name="Shape 125"/>
          <p:cNvPicPr preferRelativeResize="0"/>
          <p:nvPr/>
        </p:nvPicPr>
        <p:blipFill>
          <a:blip r:embed="rId14">
            <a:alphaModFix/>
          </a:blip>
          <a:stretch>
            <a:fillRect/>
          </a:stretch>
        </p:blipFill>
        <p:spPr>
          <a:xfrm>
            <a:off x="24976225" y="778775"/>
            <a:ext cx="7103974" cy="188256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mapquest.png" id="126" name="Shape 126"/>
          <p:cNvPicPr preferRelativeResize="0"/>
          <p:nvPr/>
        </p:nvPicPr>
        <p:blipFill>
          <a:blip r:embed="rId15">
            <a:alphaModFix/>
          </a:blip>
          <a:stretch>
            <a:fillRect/>
          </a:stretch>
        </p:blipFill>
        <p:spPr>
          <a:xfrm>
            <a:off x="24880137" y="3033075"/>
            <a:ext cx="7296150" cy="20002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fade/>
  </p:transition>
</p:sld>
</file>

<file path=ppt/theme/theme1.xml><?xml version="1.0" encoding="utf-8"?>
<a:theme xmlns:a="http://schemas.openxmlformats.org/drawingml/2006/main" xmlns:r="http://schemas.openxmlformats.org/officeDocument/2006/relationships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