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816" y="-9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4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12509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11350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10572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7064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12509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11350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10572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7064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12509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11350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10572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7064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2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9969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8143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6191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690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700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700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700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700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700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2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1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1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1493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66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334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7667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1493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66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334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7667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7762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2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0731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8905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695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7286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0731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8905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695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7286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7381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4" y="1757359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4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12509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11350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10572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7064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6969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573179" y="2211154"/>
            <a:ext cx="15357300" cy="1077899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</a:t>
            </a:r>
            <a:r>
              <a:rPr lang="en-US" sz="7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2017</a:t>
            </a:r>
            <a:r>
              <a:rPr lang="en-US" sz="72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Spring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6567485" y="2590800"/>
            <a:ext cx="19797599" cy="24528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 dirty="0">
                <a:solidFill>
                  <a:srgbClr val="3333CC"/>
                </a:solidFill>
              </a:rPr>
              <a:t>Traffic Simulator 1.0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dirty="0">
                <a:solidFill>
                  <a:srgbClr val="3333CC"/>
                </a:solidFill>
              </a:rPr>
              <a:t>Salvador Gandara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 err="1">
                <a:solidFill>
                  <a:srgbClr val="3333CC"/>
                </a:solidFill>
              </a:rPr>
              <a:t>Kianoosh</a:t>
            </a:r>
            <a:r>
              <a:rPr lang="en-US" sz="3500" dirty="0">
                <a:solidFill>
                  <a:srgbClr val="3333CC"/>
                </a:solidFill>
              </a:rPr>
              <a:t> G. </a:t>
            </a:r>
            <a:r>
              <a:rPr lang="en-US" sz="3500" dirty="0" err="1">
                <a:solidFill>
                  <a:srgbClr val="3333CC"/>
                </a:solidFill>
              </a:rPr>
              <a:t>Boroojeni</a:t>
            </a:r>
            <a:r>
              <a:rPr lang="en-US" sz="3500" dirty="0">
                <a:solidFill>
                  <a:srgbClr val="3333CC"/>
                </a:solidFill>
              </a:rPr>
              <a:t> and Mohsen Taheri, 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3480611" y="6034187"/>
            <a:ext cx="94245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br>
              <a:rPr lang="en-US" dirty="0"/>
            </a:br>
            <a:endParaRPr lang="en-US" dirty="0"/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 dirty="0">
                <a:solidFill>
                  <a:srgbClr val="336699"/>
                </a:solidFill>
              </a:rPr>
              <a:t>Autonomous vehicles require an open network platform to navigate streets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 dirty="0">
                <a:solidFill>
                  <a:srgbClr val="336699"/>
                </a:solidFill>
              </a:rPr>
              <a:t>Classic network routing problems cannot be used due to stochastic traffic patterns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79999" cy="73019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8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199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1410474" y="31561029"/>
            <a:ext cx="10163925" cy="88335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 dirty="0">
                <a:solidFill>
                  <a:srgbClr val="336699"/>
                </a:solidFill>
              </a:rPr>
              <a:t>The system must be able to accept requests over HTTP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 dirty="0">
                <a:solidFill>
                  <a:srgbClr val="336699"/>
                </a:solidFill>
              </a:rPr>
              <a:t>Users must be able to ask for a path using a choice of algorithm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 dirty="0">
                <a:solidFill>
                  <a:srgbClr val="336699"/>
                </a:solidFill>
              </a:rPr>
              <a:t>Users will provide: algorithm choice, starting point, and ending point.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 dirty="0">
                <a:solidFill>
                  <a:srgbClr val="336699"/>
                </a:solidFill>
              </a:rPr>
              <a:t>The system will consider its graph and congestion, then return a path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 dirty="0">
                <a:solidFill>
                  <a:srgbClr val="336699"/>
                </a:solidFill>
              </a:rPr>
              <a:t>The system must be able to handle many concurrent requests</a:t>
            </a:r>
          </a:p>
        </p:txBody>
      </p:sp>
      <p:sp>
        <p:nvSpPr>
          <p:cNvPr id="97" name="Shape 97"/>
          <p:cNvSpPr txBox="1"/>
          <p:nvPr/>
        </p:nvSpPr>
        <p:spPr>
          <a:xfrm>
            <a:off x="21947050" y="22616973"/>
            <a:ext cx="9662100" cy="8098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dirty="0">
              <a:solidFill>
                <a:srgbClr val="336699"/>
              </a:solidFill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2183375" y="22616975"/>
            <a:ext cx="9111300" cy="8098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b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</a:b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Python used for portability among operating systems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Flask was used as an API provider to create endpoints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Endpoints were made to allow users to interact with graph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Routing object hosted on server persistently</a:t>
            </a:r>
          </a:p>
          <a:p>
            <a:pPr marL="457200" marR="0" lvl="0" indent="-488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Used Flask-Limiter package to meter user access. (3)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2252225" y="31561028"/>
            <a:ext cx="9111300" cy="883349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 dirty="0">
                <a:solidFill>
                  <a:srgbClr val="336699"/>
                </a:solidFill>
              </a:rPr>
              <a:t>Postman was used to make requests directly to API.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 dirty="0">
                <a:solidFill>
                  <a:srgbClr val="336699"/>
                </a:solidFill>
              </a:rPr>
              <a:t>The Traffic API has been tested using two different simulators</a:t>
            </a:r>
          </a:p>
          <a:p>
            <a:pPr marL="1371600" lvl="2" indent="-48895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Unity Engine Simulator (2)</a:t>
            </a:r>
          </a:p>
          <a:p>
            <a:pPr marL="1371600" lvl="2" indent="-488950" rtl="0">
              <a:spcBef>
                <a:spcPts val="0"/>
              </a:spcBef>
              <a:buClr>
                <a:srgbClr val="336699"/>
              </a:buClr>
              <a:buSzPct val="100000"/>
              <a:buChar char="●"/>
            </a:pPr>
            <a:r>
              <a:rPr lang="en-US" sz="4100" dirty="0">
                <a:solidFill>
                  <a:srgbClr val="336699"/>
                </a:solidFill>
              </a:rPr>
              <a:t>JavaScript web-app using Leaflet (1)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 dirty="0">
                <a:solidFill>
                  <a:srgbClr val="336699"/>
                </a:solidFill>
              </a:rPr>
              <a:t>These simulators allowed us to see the difference made to the overall network congestion by using the </a:t>
            </a:r>
            <a:br>
              <a:rPr lang="en-US" sz="4100" dirty="0">
                <a:solidFill>
                  <a:srgbClr val="336699"/>
                </a:solidFill>
              </a:rPr>
            </a:br>
            <a:r>
              <a:rPr lang="en-US" sz="4100" dirty="0">
                <a:solidFill>
                  <a:srgbClr val="336699"/>
                </a:solidFill>
              </a:rPr>
              <a:t>Oblivious Routing Techniques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1410475" y="12679137"/>
            <a:ext cx="29680800" cy="9213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>
              <a:solidFill>
                <a:srgbClr val="336699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>
              <a:solidFill>
                <a:srgbClr val="336699"/>
              </a:solidFill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21947050" y="31561028"/>
            <a:ext cx="9662100" cy="883349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</a:t>
            </a:r>
            <a:r>
              <a:rPr lang="en-US" sz="4100" b="1" dirty="0">
                <a:solidFill>
                  <a:srgbClr val="336699"/>
                </a:solidFill>
              </a:rPr>
              <a:t>y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 dirty="0">
                <a:solidFill>
                  <a:srgbClr val="336699"/>
                </a:solidFill>
              </a:rPr>
              <a:t>Oblivious Routing Techniques are more effective at reducing overall network congestion than traditional routing methods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 dirty="0">
                <a:solidFill>
                  <a:srgbClr val="336699"/>
                </a:solidFill>
              </a:rPr>
              <a:t>Our RESTful </a:t>
            </a:r>
            <a:r>
              <a:rPr lang="en-US" sz="4100">
                <a:solidFill>
                  <a:srgbClr val="336699"/>
                </a:solidFill>
              </a:rPr>
              <a:t>API lives </a:t>
            </a:r>
            <a:r>
              <a:rPr lang="en-US" sz="4100" dirty="0">
                <a:solidFill>
                  <a:srgbClr val="336699"/>
                </a:solidFill>
              </a:rPr>
              <a:t>on a remote server</a:t>
            </a:r>
            <a:r>
              <a:rPr lang="en-US" sz="4100">
                <a:solidFill>
                  <a:srgbClr val="336699"/>
                </a:solidFill>
              </a:rPr>
              <a:t>, provides </a:t>
            </a:r>
            <a:r>
              <a:rPr lang="en-US" sz="4100" dirty="0">
                <a:solidFill>
                  <a:srgbClr val="336699"/>
                </a:solidFill>
              </a:rPr>
              <a:t>the interface for users and developers to make new graphs and get </a:t>
            </a:r>
            <a:r>
              <a:rPr lang="en-US" sz="4100">
                <a:solidFill>
                  <a:srgbClr val="336699"/>
                </a:solidFill>
              </a:rPr>
              <a:t>new paths (4)</a:t>
            </a:r>
            <a:endParaRPr lang="en-US" sz="4100" dirty="0">
              <a:solidFill>
                <a:srgbClr val="336699"/>
              </a:solidFill>
            </a:endParaRP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 dirty="0">
                <a:solidFill>
                  <a:srgbClr val="336699"/>
                </a:solidFill>
              </a:rPr>
              <a:t>The notion of the “greater good” can improve the driving conditions for all cars: autonomous or not!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Shape 102"/>
          <p:cNvSpPr txBox="1"/>
          <p:nvPr/>
        </p:nvSpPr>
        <p:spPr>
          <a:xfrm>
            <a:off x="15630125" y="6034187"/>
            <a:ext cx="96621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lvl="0" algn="ctr" rtl="0">
              <a:spcBef>
                <a:spcPts val="0"/>
              </a:spcBef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>
                <a:solidFill>
                  <a:srgbClr val="336699"/>
                </a:solidFill>
              </a:rPr>
              <a:t>Solution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Oblivious network routing algorithms that use real-time smart grid routing analytics 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Statistically proven algorithms to improve traffic flow</a:t>
            </a:r>
          </a:p>
          <a:p>
            <a:pPr marL="914400" lvl="1" indent="-48895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Provide rich API to service routing requests made by users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>
              <a:solidFill>
                <a:srgbClr val="336699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6343000" y="41615475"/>
            <a:ext cx="25737001" cy="1356599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-69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The material presented in this poster is based upon the work supported by S. S. Iyengar and Kianoosh G. Boroojeni. I am thankful to the help that I</a:t>
            </a:r>
          </a:p>
          <a:p>
            <a:pPr marL="0" marR="0" lvl="0" indent="-698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6666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received from my group members, Max Leone and Humberto Chacon, for their hard work on creating visualizations and implementing algorithms.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000">
              <a:solidFill>
                <a:schemeClr val="dk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" name="Shape 104" descr="flask (1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4600" y="503525"/>
            <a:ext cx="9056722" cy="3544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Shape 105" descr="flask-limiter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893449" y="6431538"/>
            <a:ext cx="3217190" cy="4552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 descr="Python_logo_wordmark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460326" y="446074"/>
            <a:ext cx="7933800" cy="2302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 descr="trafficsimproto8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22800" y="13117091"/>
            <a:ext cx="10359800" cy="83373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8" name="Shape 10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2079558" y="24384107"/>
            <a:ext cx="9248999" cy="6295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 descr="comparison inverted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4565125" y="13449900"/>
            <a:ext cx="15545523" cy="7671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softEdge rad="0"/>
          </a:effectLst>
        </p:spPr>
      </p:pic>
      <p:pic>
        <p:nvPicPr>
          <p:cNvPr id="111" name="Shape 11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5292223" y="2580525"/>
            <a:ext cx="5946181" cy="2452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10475" y="22678687"/>
            <a:ext cx="10120526" cy="80009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6567485" y="21454483"/>
            <a:ext cx="25003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526500" y="21232797"/>
            <a:ext cx="1619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19750" y="30175200"/>
            <a:ext cx="1333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365084" y="30715773"/>
            <a:ext cx="10621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4</a:t>
            </a: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315</Words>
  <Application>Microsoft Office PowerPoint</Application>
  <PresentationFormat>Custom</PresentationFormat>
  <Paragraphs>48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Salvador Gandara</cp:lastModifiedBy>
  <cp:revision>7</cp:revision>
  <dcterms:modified xsi:type="dcterms:W3CDTF">2017-04-17T20:31:01Z</dcterms:modified>
</cp:coreProperties>
</file>