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</p:sldIdLst>
  <p:sldSz cy="43891200" cx="32918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/>
          <p:nvPr>
            <p:ph idx="2" type="hdr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Shape 4"/>
          <p:cNvSpPr txBox="1"/>
          <p:nvPr>
            <p:ph idx="10" type="dt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Shape 5"/>
          <p:cNvSpPr/>
          <p:nvPr>
            <p:ph idx="3" type="sldImg"/>
          </p:nvPr>
        </p:nvSpPr>
        <p:spPr>
          <a:xfrm>
            <a:off x="2143125" y="685800"/>
            <a:ext cx="257174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1pPr>
            <a:lvl2pPr indent="0" lvl="1" marL="4572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2pPr>
            <a:lvl3pPr indent="0" lvl="2" marL="9144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3pPr>
            <a:lvl4pPr indent="0" lvl="3" marL="13716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4pPr>
            <a:lvl5pPr indent="0" lvl="4" marL="18288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5pPr>
            <a:lvl6pPr indent="0" lvl="5" marL="22860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6pPr>
            <a:lvl7pPr indent="0" lvl="6" marL="27432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7pPr>
            <a:lvl8pPr indent="0" lvl="7" marL="32004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8pPr>
            <a:lvl9pPr indent="0" lvl="8" marL="3657600" marR="0" rtl="0" algn="l">
              <a:spcBef>
                <a:spcPts val="0"/>
              </a:spcBef>
              <a:buFont typeface="Arial"/>
              <a:buNone/>
              <a:defRPr b="0" i="0" sz="1800" u="none" cap="none" strike="noStrike"/>
            </a:lvl9pPr>
          </a:lstStyle>
          <a:p/>
        </p:txBody>
      </p:sp>
      <p:sp>
        <p:nvSpPr>
          <p:cNvPr id="7" name="Shape 7"/>
          <p:cNvSpPr txBox="1"/>
          <p:nvPr>
            <p:ph idx="11" type="ftr"/>
          </p:nvPr>
        </p:nvSpPr>
        <p:spPr>
          <a:xfrm>
            <a:off x="0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/>
          <p:nvPr>
            <p:ph idx="2" type="sldImg"/>
          </p:nvPr>
        </p:nvSpPr>
        <p:spPr>
          <a:xfrm>
            <a:off x="2143125" y="685800"/>
            <a:ext cx="257174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86" name="Shape 8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Font typeface="Arial"/>
              <a:buNone/>
            </a:pPr>
            <a:r>
              <a:t/>
            </a:r>
            <a:endParaRPr b="0" i="0" sz="1800" u="none" cap="none" strike="noStrike"/>
          </a:p>
        </p:txBody>
      </p:sp>
      <p:sp>
        <p:nvSpPr>
          <p:cNvPr id="87" name="Shape 87"/>
          <p:cNvSpPr txBox="1"/>
          <p:nvPr/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Shape 17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" name="Shape 18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 and Conten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4" name="Shape 74"/>
          <p:cNvSpPr txBox="1"/>
          <p:nvPr>
            <p:ph idx="1" type="body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298450" lvl="0" marL="160655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9562" lvl="1" marL="3481388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46075" lvl="2" marL="5356225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22236" lvl="3" marL="7497763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12711" lvl="4" marL="96408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12711" lvl="5" marL="100980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12711" lvl="6" marL="105552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12711" lvl="7" marL="110124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12711" lvl="8" marL="114696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5" name="Shape 75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Shape 76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Shape 77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/>
          <p:nvPr>
            <p:ph type="ctrTitle"/>
          </p:nvPr>
        </p:nvSpPr>
        <p:spPr>
          <a:xfrm>
            <a:off x="2469358" y="13635320"/>
            <a:ext cx="27979685" cy="940845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0" name="Shape 80"/>
          <p:cNvSpPr txBox="1"/>
          <p:nvPr>
            <p:ph idx="1" type="subTitle"/>
          </p:nvPr>
        </p:nvSpPr>
        <p:spPr>
          <a:xfrm>
            <a:off x="4937523" y="24872579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1" name="Shape 81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2" name="Shape 82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3" name="Shape 83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itleAndTx">
  <p:cSld name="Vertical Title and Tex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/>
          <p:nvPr>
            <p:ph type="title"/>
          </p:nvPr>
        </p:nvSpPr>
        <p:spPr>
          <a:xfrm rot="5400000">
            <a:off x="8844488" y="16778673"/>
            <a:ext cx="37450057" cy="740687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" name="Shape 21"/>
          <p:cNvSpPr txBox="1"/>
          <p:nvPr>
            <p:ph idx="1" type="body"/>
          </p:nvPr>
        </p:nvSpPr>
        <p:spPr>
          <a:xfrm rot="5400000">
            <a:off x="-6026415" y="9428945"/>
            <a:ext cx="37450057" cy="2210633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298450" lvl="0" marL="160655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9562" lvl="1" marL="3481388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46075" lvl="2" marL="5356225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22236" lvl="3" marL="7497763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12711" lvl="4" marL="96408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12711" lvl="5" marL="100980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12711" lvl="6" marL="105552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12711" lvl="7" marL="110124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12711" lvl="8" marL="114696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Shape 22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Shape 23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x">
  <p:cSld name="Title and Vertical 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7" name="Shape 27"/>
          <p:cNvSpPr txBox="1"/>
          <p:nvPr>
            <p:ph idx="1" type="body"/>
          </p:nvPr>
        </p:nvSpPr>
        <p:spPr>
          <a:xfrm rot="5400000">
            <a:off x="1978025" y="9910762"/>
            <a:ext cx="28963937" cy="2962751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298450" lvl="0" marL="160655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9562" lvl="1" marL="3481388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46075" lvl="2" marL="5356225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22236" lvl="3" marL="7497763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12711" lvl="4" marL="96408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12711" lvl="5" marL="100980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12711" lvl="6" marL="105552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12711" lvl="7" marL="110124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12711" lvl="8" marL="114696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" name="Shape 28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Shape 29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0" name="Shape 30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picTx">
  <p:cSld name="Picture with Caption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/>
          <p:nvPr>
            <p:ph type="title"/>
          </p:nvPr>
        </p:nvSpPr>
        <p:spPr>
          <a:xfrm>
            <a:off x="6451998" y="30724287"/>
            <a:ext cx="19751276" cy="362622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1" i="0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" name="Shape 33"/>
          <p:cNvSpPr/>
          <p:nvPr>
            <p:ph idx="2" type="pic"/>
          </p:nvPr>
        </p:nvSpPr>
        <p:spPr>
          <a:xfrm>
            <a:off x="6451998" y="3922057"/>
            <a:ext cx="19751276" cy="263338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Shape 34"/>
          <p:cNvSpPr txBox="1"/>
          <p:nvPr>
            <p:ph idx="1" type="body"/>
          </p:nvPr>
        </p:nvSpPr>
        <p:spPr>
          <a:xfrm>
            <a:off x="6451998" y="34350512"/>
            <a:ext cx="19751276" cy="51524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Shape 35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" name="Shape 36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7" name="Shape 37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Tx">
  <p:cSld name="Content with Ca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/>
          <p:nvPr>
            <p:ph type="title"/>
          </p:nvPr>
        </p:nvSpPr>
        <p:spPr>
          <a:xfrm>
            <a:off x="1645443" y="1748116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1" i="0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" name="Shape 40"/>
          <p:cNvSpPr txBox="1"/>
          <p:nvPr>
            <p:ph idx="1" type="body"/>
          </p:nvPr>
        </p:nvSpPr>
        <p:spPr>
          <a:xfrm>
            <a:off x="12870656" y="1748116"/>
            <a:ext cx="18402298" cy="3745902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200150" lvl="0" marL="160655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992187" lvl="1" marL="3481388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771525" lvl="2" marL="5356225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17563" lvl="3" marL="7497763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27088" lvl="4" marL="96408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27088" lvl="5" marL="100980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27088" lvl="6" marL="105552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27088" lvl="7" marL="110124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27088" lvl="8" marL="114696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Shape 41"/>
          <p:cNvSpPr txBox="1"/>
          <p:nvPr>
            <p:ph idx="2" type="body"/>
          </p:nvPr>
        </p:nvSpPr>
        <p:spPr>
          <a:xfrm>
            <a:off x="1645443" y="9184339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Shape 42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" name="Shape 43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4" name="Shape 44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7" name="Shape 47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8" name="Shape 48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Shape 49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TxTwoObj">
  <p:cSld name="Comparison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Shape 52"/>
          <p:cNvSpPr txBox="1"/>
          <p:nvPr>
            <p:ph idx="1" type="body"/>
          </p:nvPr>
        </p:nvSpPr>
        <p:spPr>
          <a:xfrm>
            <a:off x="1645442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Shape 53"/>
          <p:cNvSpPr txBox="1"/>
          <p:nvPr>
            <p:ph idx="2" type="body"/>
          </p:nvPr>
        </p:nvSpPr>
        <p:spPr>
          <a:xfrm>
            <a:off x="1645442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01750" lvl="0" marL="160655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93787" lvl="1" marL="34813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47725" lvl="2" marL="5356225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68363" lvl="3" marL="7497763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77888" lvl="4" marL="96408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77888" lvl="5" marL="100980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77888" lvl="6" marL="105552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77888" lvl="7" marL="110124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77888" lvl="8" marL="114696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Shape 54"/>
          <p:cNvSpPr txBox="1"/>
          <p:nvPr>
            <p:ph idx="3" type="body"/>
          </p:nvPr>
        </p:nvSpPr>
        <p:spPr>
          <a:xfrm>
            <a:off x="16722328" y="9825317"/>
            <a:ext cx="14550627" cy="409462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Shape 55"/>
          <p:cNvSpPr txBox="1"/>
          <p:nvPr>
            <p:ph idx="4" type="body"/>
          </p:nvPr>
        </p:nvSpPr>
        <p:spPr>
          <a:xfrm>
            <a:off x="16722328" y="13919948"/>
            <a:ext cx="14550627" cy="252871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01750" lvl="0" marL="160655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93787" lvl="1" marL="348138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47725" lvl="2" marL="5356225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68363" lvl="3" marL="7497763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77888" lvl="4" marL="96408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77888" lvl="5" marL="100980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77888" lvl="6" marL="105552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77888" lvl="7" marL="110124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77888" lvl="8" marL="11469688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6" name="Shape 56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7" name="Shape 57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8" name="Shape 58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Two Content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1" name="Shape 61"/>
          <p:cNvSpPr txBox="1"/>
          <p:nvPr>
            <p:ph idx="1" type="body"/>
          </p:nvPr>
        </p:nvSpPr>
        <p:spPr>
          <a:xfrm>
            <a:off x="1645443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250950" lvl="0" marL="160655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42987" lvl="1" marL="3481388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22325" lvl="2" marL="535622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42963" lvl="3" marL="7497763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52488" lvl="4" marL="96408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52488" lvl="5" marL="100980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52488" lvl="6" marL="105552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52488" lvl="7" marL="110124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52488" lvl="8" marL="114696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2" name="Shape 62"/>
          <p:cNvSpPr txBox="1"/>
          <p:nvPr>
            <p:ph idx="2" type="body"/>
          </p:nvPr>
        </p:nvSpPr>
        <p:spPr>
          <a:xfrm>
            <a:off x="16516351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250950" lvl="0" marL="160655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42987" lvl="1" marL="3481388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22325" lvl="2" marL="535622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42963" lvl="3" marL="7497763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52488" lvl="4" marL="96408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52488" lvl="5" marL="100980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52488" lvl="6" marL="105552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52488" lvl="7" marL="110124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52488" lvl="8" marL="11469688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3" name="Shape 63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4" name="Shape 64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5" name="Shape 65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/>
          <p:nvPr>
            <p:ph type="title"/>
          </p:nvPr>
        </p:nvSpPr>
        <p:spPr>
          <a:xfrm>
            <a:off x="2600325" y="28205209"/>
            <a:ext cx="27980878" cy="871593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1" i="0" sz="4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8" name="Shape 68"/>
          <p:cNvSpPr txBox="1"/>
          <p:nvPr>
            <p:ph idx="1" type="body"/>
          </p:nvPr>
        </p:nvSpPr>
        <p:spPr>
          <a:xfrm>
            <a:off x="2600325" y="18604006"/>
            <a:ext cx="27980878" cy="9601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9" name="Shape 69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Shape 70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1" name="Shape 71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Shape 11"/>
          <p:cNvSpPr txBox="1"/>
          <p:nvPr>
            <p:ph idx="1" type="body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298450" lvl="0" marL="160655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309562" lvl="1" marL="3481388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346075" lvl="2" marL="5356225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122236" lvl="3" marL="7497763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112711" lvl="4" marL="96408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112711" lvl="5" marL="100980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112711" lvl="6" marL="105552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112711" lvl="7" marL="110124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112711" lvl="8" marL="11469688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Shape 12"/>
          <p:cNvSpPr txBox="1"/>
          <p:nvPr>
            <p:ph idx="10" type="dt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Shape 13"/>
          <p:cNvSpPr txBox="1"/>
          <p:nvPr>
            <p:ph idx="11" type="ftr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12" type="sldNum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rIns="428450" tIns="2142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4.png"/><Relationship Id="rId10" Type="http://schemas.openxmlformats.org/officeDocument/2006/relationships/image" Target="../media/image3.png"/><Relationship Id="rId13" Type="http://schemas.openxmlformats.org/officeDocument/2006/relationships/image" Target="../media/image12.png"/><Relationship Id="rId1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image" Target="../media/image1.png"/><Relationship Id="rId14" Type="http://schemas.openxmlformats.org/officeDocument/2006/relationships/image" Target="../media/image10.png"/><Relationship Id="rId5" Type="http://schemas.openxmlformats.org/officeDocument/2006/relationships/image" Target="../media/image5.jpg"/><Relationship Id="rId6" Type="http://schemas.openxmlformats.org/officeDocument/2006/relationships/image" Target="../media/image11.png"/><Relationship Id="rId7" Type="http://schemas.openxmlformats.org/officeDocument/2006/relationships/image" Target="../media/image9.png"/><Relationship Id="rId8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/>
        </p:nvSpPr>
        <p:spPr>
          <a:xfrm>
            <a:off x="8780550" y="1523975"/>
            <a:ext cx="15357300" cy="107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b="1" lang="en-US" sz="7200">
                <a:solidFill>
                  <a:srgbClr val="3333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Senior Project</a:t>
            </a:r>
            <a:r>
              <a:rPr b="1" lang="en-US" sz="7200">
                <a:solidFill>
                  <a:srgbClr val="3333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2017</a:t>
            </a:r>
            <a:r>
              <a:rPr b="1" i="0" lang="en-US" sz="7200" u="none" cap="none" strike="noStrike">
                <a:solidFill>
                  <a:srgbClr val="3333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b="1" lang="en-US" sz="7200">
                <a:solidFill>
                  <a:srgbClr val="3333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Spring</a:t>
            </a:r>
          </a:p>
        </p:txBody>
      </p:sp>
      <p:sp>
        <p:nvSpPr>
          <p:cNvPr id="90" name="Shape 90"/>
          <p:cNvSpPr txBox="1"/>
          <p:nvPr/>
        </p:nvSpPr>
        <p:spPr>
          <a:xfrm>
            <a:off x="6567485" y="2590800"/>
            <a:ext cx="19797600" cy="24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lang="en-US" sz="6000">
                <a:solidFill>
                  <a:srgbClr val="333399"/>
                </a:solidFill>
              </a:rPr>
              <a:t>Traffic Simulator 1.0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i="0" lang="en-US" sz="3500" u="none" cap="none" strike="noStrike">
                <a:solidFill>
                  <a:srgbClr val="333399"/>
                </a:solidFill>
                <a:latin typeface="Arial"/>
                <a:ea typeface="Arial"/>
                <a:cs typeface="Arial"/>
                <a:sym typeface="Arial"/>
              </a:rPr>
              <a:t>Student</a:t>
            </a:r>
            <a:r>
              <a:rPr b="1" i="0" lang="en-US" sz="35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US" sz="3500">
                <a:solidFill>
                  <a:srgbClr val="333399"/>
                </a:solidFill>
              </a:rPr>
              <a:t>Humberto Chacon</a:t>
            </a:r>
            <a:r>
              <a:rPr b="0" i="0" lang="en-US" sz="3500" u="none" cap="none" strike="noStrike">
                <a:solidFill>
                  <a:srgbClr val="333399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i="0" lang="en-US" sz="3500" u="none" cap="none" strike="noStrike">
                <a:solidFill>
                  <a:srgbClr val="333399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b="1" i="1" lang="en-US" sz="3500" u="none" cap="none" strike="noStrike">
                <a:solidFill>
                  <a:srgbClr val="33339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>
                <a:solidFill>
                  <a:srgbClr val="333399"/>
                </a:solidFill>
              </a:rPr>
              <a:t>Kianoosh G. Boroojeni and Mohsen Taheri, Florida International University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b="1" i="0" lang="en-US" sz="3500" u="none" cap="none" strike="noStrike">
                <a:solidFill>
                  <a:srgbClr val="333399"/>
                </a:solidFill>
                <a:latin typeface="Arial"/>
                <a:ea typeface="Arial"/>
                <a:cs typeface="Arial"/>
                <a:sym typeface="Arial"/>
              </a:rPr>
              <a:t>Instructor:</a:t>
            </a:r>
            <a:r>
              <a:rPr b="1" i="1" lang="en-US" sz="3500" u="none" cap="none" strike="noStrike">
                <a:solidFill>
                  <a:srgbClr val="33339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500" u="none" cap="none" strike="noStrike">
                <a:solidFill>
                  <a:srgbClr val="333399"/>
                </a:solidFill>
                <a:latin typeface="Arial"/>
                <a:ea typeface="Arial"/>
                <a:cs typeface="Arial"/>
                <a:sym typeface="Arial"/>
              </a:rPr>
              <a:t>Masoud Sadjadi, Florida International University</a:t>
            </a:r>
          </a:p>
        </p:txBody>
      </p:sp>
      <p:sp>
        <p:nvSpPr>
          <p:cNvPr id="91" name="Shape 91"/>
          <p:cNvSpPr txBox="1"/>
          <p:nvPr/>
        </p:nvSpPr>
        <p:spPr>
          <a:xfrm>
            <a:off x="990600" y="5493600"/>
            <a:ext cx="31089600" cy="35661600"/>
          </a:xfrm>
          <a:prstGeom prst="rect">
            <a:avLst/>
          </a:prstGeom>
          <a:noFill/>
          <a:ln cap="flat" cmpd="sng" w="635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8400" u="none" cap="none" strike="noStrike">
              <a:solidFill>
                <a:srgbClr val="3333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Shape 92"/>
          <p:cNvSpPr txBox="1"/>
          <p:nvPr/>
        </p:nvSpPr>
        <p:spPr>
          <a:xfrm>
            <a:off x="1636400" y="6095925"/>
            <a:ext cx="9424500" cy="58587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</a:p>
          <a:p>
            <a:pPr indent="-4889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◆"/>
            </a:pPr>
            <a:r>
              <a:rPr lang="en-US" sz="4100">
                <a:solidFill>
                  <a:srgbClr val="336699"/>
                </a:solidFill>
              </a:rPr>
              <a:t>Autonomous vehicles will be prevalent in the near future.</a:t>
            </a:r>
          </a:p>
          <a:p>
            <a:pPr indent="-4889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◆"/>
            </a:pPr>
            <a:r>
              <a:rPr lang="en-US" sz="4100">
                <a:solidFill>
                  <a:srgbClr val="336699"/>
                </a:solidFill>
              </a:rPr>
              <a:t>Routing algorithms can greatly increase traffic efficiency.</a:t>
            </a:r>
          </a:p>
          <a:p>
            <a:pPr indent="-4889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◆"/>
            </a:pPr>
            <a:r>
              <a:rPr lang="en-US" sz="4100">
                <a:solidFill>
                  <a:srgbClr val="336699"/>
                </a:solidFill>
              </a:rPr>
              <a:t>Traffic patterns are oblivious or highly stochastic.</a:t>
            </a:r>
          </a:p>
          <a:p>
            <a:pPr indent="-4889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◆"/>
            </a:pPr>
            <a:r>
              <a:rPr lang="en-US" sz="4100">
                <a:solidFill>
                  <a:srgbClr val="336699"/>
                </a:solidFill>
              </a:rPr>
              <a:t>Classic network routing algorithms are not sufficient.</a:t>
            </a:r>
          </a:p>
        </p:txBody>
      </p:sp>
      <p:sp>
        <p:nvSpPr>
          <p:cNvPr id="93" name="Shape 93"/>
          <p:cNvSpPr txBox="1"/>
          <p:nvPr/>
        </p:nvSpPr>
        <p:spPr>
          <a:xfrm>
            <a:off x="990612" y="41924400"/>
            <a:ext cx="4980000" cy="7302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</a:p>
        </p:txBody>
      </p:sp>
      <p:sp>
        <p:nvSpPr>
          <p:cNvPr id="94" name="Shape 94"/>
          <p:cNvSpPr txBox="1"/>
          <p:nvPr/>
        </p:nvSpPr>
        <p:spPr>
          <a:xfrm>
            <a:off x="15925800" y="446087"/>
            <a:ext cx="4724400" cy="107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b="1" i="0" lang="en-US" sz="32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</a:p>
        </p:txBody>
      </p:sp>
      <p:pic>
        <p:nvPicPr>
          <p:cNvPr id="95" name="Shape 9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82600" y="381000"/>
            <a:ext cx="26304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Shape 96"/>
          <p:cNvSpPr txBox="1"/>
          <p:nvPr/>
        </p:nvSpPr>
        <p:spPr>
          <a:xfrm>
            <a:off x="22967950" y="6095925"/>
            <a:ext cx="8349300" cy="58587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lang="en-US" sz="4100">
                <a:solidFill>
                  <a:srgbClr val="336699"/>
                </a:solidFill>
              </a:rPr>
              <a:t>Class</a:t>
            </a: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lang="en-US" sz="4100">
                <a:solidFill>
                  <a:srgbClr val="336699"/>
                </a:solidFill>
              </a:rPr>
              <a:t>Design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>
              <a:solidFill>
                <a:srgbClr val="336699"/>
              </a:solidFill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100">
              <a:solidFill>
                <a:srgbClr val="336699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1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Shape 97"/>
          <p:cNvSpPr txBox="1"/>
          <p:nvPr/>
        </p:nvSpPr>
        <p:spPr>
          <a:xfrm>
            <a:off x="1636400" y="33085225"/>
            <a:ext cx="9975600" cy="73038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</a:p>
        </p:txBody>
      </p:sp>
      <p:sp>
        <p:nvSpPr>
          <p:cNvPr id="98" name="Shape 98"/>
          <p:cNvSpPr txBox="1"/>
          <p:nvPr/>
        </p:nvSpPr>
        <p:spPr>
          <a:xfrm>
            <a:off x="12183375" y="33085225"/>
            <a:ext cx="9975600" cy="73038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lang="en-US" sz="4100">
                <a:solidFill>
                  <a:srgbClr val="336699"/>
                </a:solidFill>
              </a:rPr>
              <a:t>Implementation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>
              <a:solidFill>
                <a:srgbClr val="336699"/>
              </a:solidFill>
            </a:endParaRPr>
          </a:p>
          <a:p>
            <a:pPr indent="-4889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◆"/>
            </a:pPr>
            <a:r>
              <a:rPr lang="en-US" sz="4100">
                <a:solidFill>
                  <a:srgbClr val="336699"/>
                </a:solidFill>
              </a:rPr>
              <a:t>NetworkX used for classical graph algorithms and graph data structures.</a:t>
            </a:r>
          </a:p>
          <a:p>
            <a:pPr indent="-4889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◆"/>
            </a:pPr>
            <a:r>
              <a:rPr lang="en-US" sz="4100">
                <a:solidFill>
                  <a:srgbClr val="336699"/>
                </a:solidFill>
              </a:rPr>
              <a:t>Python and Cython used for new routing algorithms.</a:t>
            </a:r>
          </a:p>
          <a:p>
            <a:pPr indent="-4889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◆"/>
            </a:pPr>
            <a:r>
              <a:rPr lang="en-US" sz="4100">
                <a:solidFill>
                  <a:srgbClr val="336699"/>
                </a:solidFill>
              </a:rPr>
              <a:t>Numpy used for array/matrix data structures.</a:t>
            </a:r>
          </a:p>
          <a:p>
            <a:pPr indent="-4889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◆"/>
            </a:pPr>
            <a:r>
              <a:rPr lang="en-US" sz="4100">
                <a:solidFill>
                  <a:srgbClr val="336699"/>
                </a:solidFill>
              </a:rPr>
              <a:t>Graphviz used for visualization.</a:t>
            </a:r>
          </a:p>
          <a:p>
            <a:pPr indent="-488950" lvl="1" marL="914400" rtl="0">
              <a:spcBef>
                <a:spcPts val="0"/>
              </a:spcBef>
              <a:buClr>
                <a:srgbClr val="336699"/>
              </a:buClr>
              <a:buSzPct val="100000"/>
              <a:buChar char="◆"/>
            </a:pPr>
            <a:r>
              <a:rPr lang="en-US" sz="4100">
                <a:solidFill>
                  <a:srgbClr val="336699"/>
                </a:solidFill>
              </a:rPr>
              <a:t>Algorithms implemented from “Oblivious Network Routing” by S. S. Iyengar and Kianoosh G. Boroojeni</a:t>
            </a:r>
          </a:p>
        </p:txBody>
      </p:sp>
      <p:sp>
        <p:nvSpPr>
          <p:cNvPr id="99" name="Shape 99"/>
          <p:cNvSpPr txBox="1"/>
          <p:nvPr/>
        </p:nvSpPr>
        <p:spPr>
          <a:xfrm>
            <a:off x="1636400" y="12853375"/>
            <a:ext cx="29680800" cy="193377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lang="en-US" sz="4100">
                <a:solidFill>
                  <a:srgbClr val="336699"/>
                </a:solidFill>
              </a:rPr>
              <a:t>Visualizations of Algorithms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00" name="Shape 100"/>
          <p:cNvSpPr txBox="1"/>
          <p:nvPr/>
        </p:nvSpPr>
        <p:spPr>
          <a:xfrm>
            <a:off x="22730350" y="33085300"/>
            <a:ext cx="8586900" cy="73038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indent="-4889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◆"/>
            </a:pPr>
            <a:r>
              <a:rPr lang="en-US" sz="4100">
                <a:solidFill>
                  <a:srgbClr val="336699"/>
                </a:solidFill>
              </a:rPr>
              <a:t>Top-down integral routing scheme shows a considerable improvement in traffic flow as compared to shortest path algorithms.</a:t>
            </a:r>
          </a:p>
          <a:p>
            <a:pPr indent="-4889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◆"/>
            </a:pPr>
            <a:r>
              <a:rPr lang="en-US" sz="4100">
                <a:solidFill>
                  <a:srgbClr val="336699"/>
                </a:solidFill>
              </a:rPr>
              <a:t>Python allowed rapid prototyping/development.</a:t>
            </a:r>
          </a:p>
          <a:p>
            <a:pPr indent="-4889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Char char="◆"/>
            </a:pPr>
            <a:r>
              <a:rPr lang="en-US" sz="4100">
                <a:solidFill>
                  <a:srgbClr val="336699"/>
                </a:solidFill>
              </a:rPr>
              <a:t>Cython used in the hottest paths for performance.</a:t>
            </a:r>
          </a:p>
        </p:txBody>
      </p:sp>
      <p:sp>
        <p:nvSpPr>
          <p:cNvPr id="101" name="Shape 101"/>
          <p:cNvSpPr txBox="1"/>
          <p:nvPr/>
        </p:nvSpPr>
        <p:spPr>
          <a:xfrm>
            <a:off x="990600" y="609600"/>
            <a:ext cx="4724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99"/>
              </a:buClr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02" name="Shape 102"/>
          <p:cNvSpPr txBox="1"/>
          <p:nvPr/>
        </p:nvSpPr>
        <p:spPr>
          <a:xfrm>
            <a:off x="12183375" y="6095925"/>
            <a:ext cx="9662100" cy="58587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9325" lIns="98650" rIns="98650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b="1" i="0" lang="en-US" sz="41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Solution</a:t>
            </a: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488950" lvl="1" marL="914400" rtl="0">
              <a:spcBef>
                <a:spcPts val="0"/>
              </a:spcBef>
              <a:buClr>
                <a:srgbClr val="336699"/>
              </a:buClr>
              <a:buSzPct val="100000"/>
              <a:buChar char="◆"/>
            </a:pPr>
            <a:r>
              <a:rPr lang="en-US" sz="4100">
                <a:solidFill>
                  <a:srgbClr val="336699"/>
                </a:solidFill>
              </a:rPr>
              <a:t>Oblivious network routing algorithms is the correct fit for the problem.</a:t>
            </a:r>
          </a:p>
          <a:p>
            <a:pPr indent="-488950" lvl="1" marL="914400" rtl="0">
              <a:spcBef>
                <a:spcPts val="0"/>
              </a:spcBef>
              <a:buClr>
                <a:srgbClr val="336699"/>
              </a:buClr>
              <a:buSzPct val="100000"/>
              <a:buChar char="◆"/>
            </a:pPr>
            <a:r>
              <a:rPr lang="en-US" sz="4100">
                <a:solidFill>
                  <a:srgbClr val="336699"/>
                </a:solidFill>
              </a:rPr>
              <a:t>Using statistically proven algorithms to improve traffic flow.</a:t>
            </a:r>
          </a:p>
          <a:p>
            <a:pPr indent="-488950" lvl="1" marL="914400" rtl="0">
              <a:spcBef>
                <a:spcPts val="0"/>
              </a:spcBef>
              <a:buClr>
                <a:srgbClr val="336699"/>
              </a:buClr>
              <a:buSzPct val="100000"/>
              <a:buChar char="◆"/>
            </a:pPr>
            <a:r>
              <a:rPr lang="en-US" sz="4100">
                <a:solidFill>
                  <a:srgbClr val="336699"/>
                </a:solidFill>
              </a:rPr>
              <a:t>Implementation of a top-down routing scheme.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t/>
            </a:r>
            <a:endParaRPr b="0" i="0" sz="41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Shape 103"/>
          <p:cNvSpPr txBox="1"/>
          <p:nvPr/>
        </p:nvSpPr>
        <p:spPr>
          <a:xfrm>
            <a:off x="6343000" y="41615475"/>
            <a:ext cx="25737000" cy="1356600"/>
          </a:xfrm>
          <a:prstGeom prst="rect">
            <a:avLst/>
          </a:prstGeom>
          <a:noFill/>
          <a:ln cap="flat" cmpd="sng" w="63500">
            <a:solidFill>
              <a:srgbClr val="0033CC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3000">
                <a:solidFill>
                  <a:schemeClr val="dk1"/>
                </a:solidFill>
              </a:rPr>
              <a:t>The material presented in this poster is based upon the work supported by S. S. Iyengar and Kianoosh G. Boroojeni. I am thankful to the help that I received from my group members, Max Leone and Salvador Gandara, as well as guidance from Kianoosh G. Boroojeni.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descr="networkx_logo_0.png" id="104" name="Shape 10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3250" y="0"/>
            <a:ext cx="7756152" cy="24528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numpy_logo.jpg" id="105" name="Shape 10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3250" y="2247325"/>
            <a:ext cx="3810000" cy="2143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Shape 10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6650455" y="2590800"/>
            <a:ext cx="5231206" cy="2329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Shape 10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6403787" y="446062"/>
            <a:ext cx="5724525" cy="193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Shape 10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578000" y="2019025"/>
            <a:ext cx="3178150" cy="31781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-partition" id="109" name="Shape 10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685550" y="13742826"/>
            <a:ext cx="9810501" cy="1000858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4-partition" id="110" name="Shape 11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1611999" y="13742824"/>
            <a:ext cx="9810499" cy="1000859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8-partition" id="111" name="Shape 111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1388626" y="13742826"/>
            <a:ext cx="9810499" cy="10008585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Shape 112"/>
          <p:cNvSpPr/>
          <p:nvPr/>
        </p:nvSpPr>
        <p:spPr>
          <a:xfrm>
            <a:off x="5618350" y="23430475"/>
            <a:ext cx="1944900" cy="596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b="1" lang="en-US" sz="2400"/>
              <a:t>2-partition</a:t>
            </a:r>
          </a:p>
        </p:txBody>
      </p:sp>
      <p:sp>
        <p:nvSpPr>
          <p:cNvPr id="113" name="Shape 113"/>
          <p:cNvSpPr/>
          <p:nvPr/>
        </p:nvSpPr>
        <p:spPr>
          <a:xfrm>
            <a:off x="15562950" y="23430475"/>
            <a:ext cx="1944900" cy="596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n-US" sz="2400"/>
              <a:t>4</a:t>
            </a:r>
            <a:r>
              <a:rPr b="1" lang="en-US" sz="2400"/>
              <a:t>-partition</a:t>
            </a:r>
          </a:p>
        </p:txBody>
      </p:sp>
      <p:sp>
        <p:nvSpPr>
          <p:cNvPr id="114" name="Shape 114"/>
          <p:cNvSpPr/>
          <p:nvPr/>
        </p:nvSpPr>
        <p:spPr>
          <a:xfrm>
            <a:off x="25321425" y="23430475"/>
            <a:ext cx="1944900" cy="596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n-US" sz="2400"/>
              <a:t>8</a:t>
            </a:r>
            <a:r>
              <a:rPr b="1" lang="en-US" sz="2400"/>
              <a:t>-partition</a:t>
            </a:r>
          </a:p>
        </p:txBody>
      </p:sp>
      <p:pic>
        <p:nvPicPr>
          <p:cNvPr id="115" name="Shape 115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1701501" y="25579502"/>
            <a:ext cx="29615715" cy="6611587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Shape 116"/>
          <p:cNvSpPr/>
          <p:nvPr/>
        </p:nvSpPr>
        <p:spPr>
          <a:xfrm>
            <a:off x="13159050" y="24710000"/>
            <a:ext cx="6752700" cy="596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n-US" sz="2400"/>
              <a:t>Hierarchical Decomposition Tree (HDT)</a:t>
            </a:r>
          </a:p>
        </p:txBody>
      </p:sp>
      <p:sp>
        <p:nvSpPr>
          <p:cNvPr id="117" name="Shape 117"/>
          <p:cNvSpPr/>
          <p:nvPr/>
        </p:nvSpPr>
        <p:spPr>
          <a:xfrm>
            <a:off x="1909750" y="34019175"/>
            <a:ext cx="1796400" cy="1933500"/>
          </a:xfrm>
          <a:prstGeom prst="can">
            <a:avLst>
              <a:gd fmla="val 25000" name="adj"/>
            </a:avLst>
          </a:prstGeom>
          <a:solidFill>
            <a:srgbClr val="F4CCCC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8" name="Shape 118"/>
          <p:cNvSpPr/>
          <p:nvPr/>
        </p:nvSpPr>
        <p:spPr>
          <a:xfrm>
            <a:off x="3918575" y="34019175"/>
            <a:ext cx="1796400" cy="1933500"/>
          </a:xfrm>
          <a:prstGeom prst="can">
            <a:avLst>
              <a:gd fmla="val 25000" name="adj"/>
            </a:avLst>
          </a:prstGeom>
          <a:solidFill>
            <a:srgbClr val="F4CCCC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9" name="Shape 119"/>
          <p:cNvSpPr/>
          <p:nvPr/>
        </p:nvSpPr>
        <p:spPr>
          <a:xfrm>
            <a:off x="2876025" y="34522875"/>
            <a:ext cx="1796400" cy="1933500"/>
          </a:xfrm>
          <a:prstGeom prst="can">
            <a:avLst>
              <a:gd fmla="val 25000" name="adj"/>
            </a:avLst>
          </a:prstGeom>
          <a:solidFill>
            <a:srgbClr val="F4CCCC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n-US" sz="2400"/>
              <a:t>Algorithms</a:t>
            </a:r>
          </a:p>
        </p:txBody>
      </p:sp>
      <p:sp>
        <p:nvSpPr>
          <p:cNvPr id="120" name="Shape 120"/>
          <p:cNvSpPr/>
          <p:nvPr/>
        </p:nvSpPr>
        <p:spPr>
          <a:xfrm>
            <a:off x="7139262" y="33920487"/>
            <a:ext cx="3810023" cy="2784671"/>
          </a:xfrm>
          <a:prstGeom prst="cloud">
            <a:avLst/>
          </a:prstGeom>
          <a:solidFill>
            <a:srgbClr val="CFE2F3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b="1" lang="en-US" sz="2400"/>
              <a:t>Server API</a:t>
            </a:r>
          </a:p>
        </p:txBody>
      </p:sp>
      <p:sp>
        <p:nvSpPr>
          <p:cNvPr id="121" name="Shape 121"/>
          <p:cNvSpPr/>
          <p:nvPr/>
        </p:nvSpPr>
        <p:spPr>
          <a:xfrm>
            <a:off x="5821137" y="34913950"/>
            <a:ext cx="1212000" cy="596700"/>
          </a:xfrm>
          <a:prstGeom prst="leftRightArrow">
            <a:avLst>
              <a:gd fmla="val 50000" name="adj1"/>
              <a:gd fmla="val 50000" name="adj2"/>
            </a:avLst>
          </a:prstGeom>
          <a:solidFill>
            <a:srgbClr val="B6D7A8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2" name="Shape 122"/>
          <p:cNvSpPr/>
          <p:nvPr/>
        </p:nvSpPr>
        <p:spPr>
          <a:xfrm>
            <a:off x="8423500" y="37018025"/>
            <a:ext cx="229500" cy="978000"/>
          </a:xfrm>
          <a:prstGeom prst="upDownArrow">
            <a:avLst>
              <a:gd fmla="val 50000" name="adj1"/>
              <a:gd fmla="val 50000" name="adj2"/>
            </a:avLst>
          </a:prstGeom>
          <a:solidFill>
            <a:srgbClr val="B6D7A8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3" name="Shape 123"/>
          <p:cNvSpPr/>
          <p:nvPr/>
        </p:nvSpPr>
        <p:spPr>
          <a:xfrm>
            <a:off x="8929525" y="37018025"/>
            <a:ext cx="229500" cy="978000"/>
          </a:xfrm>
          <a:prstGeom prst="upDownArrow">
            <a:avLst>
              <a:gd fmla="val 50000" name="adj1"/>
              <a:gd fmla="val 50000" name="adj2"/>
            </a:avLst>
          </a:prstGeom>
          <a:solidFill>
            <a:srgbClr val="B6D7A8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4" name="Shape 124"/>
          <p:cNvSpPr/>
          <p:nvPr/>
        </p:nvSpPr>
        <p:spPr>
          <a:xfrm>
            <a:off x="9435550" y="37018025"/>
            <a:ext cx="229500" cy="978000"/>
          </a:xfrm>
          <a:prstGeom prst="upDownArrow">
            <a:avLst>
              <a:gd fmla="val 50000" name="adj1"/>
              <a:gd fmla="val 50000" name="adj2"/>
            </a:avLst>
          </a:prstGeom>
          <a:solidFill>
            <a:srgbClr val="B6D7A8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125" name="Shape 125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2224325" y="35775862"/>
            <a:ext cx="8248650" cy="49625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lass_diagram.png" id="126" name="Shape 126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23082752" y="7048952"/>
            <a:ext cx="8119699" cy="456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xmlns:r="http://schemas.openxmlformats.org/officeDocument/2006/relationships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