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4" name="Shape 214"/>
        <p:cNvGrpSpPr/>
        <p:nvPr/>
      </p:nvGrpSpPr>
      <p:grpSpPr>
        <a:xfrm>
          <a:off x="0" y="0"/>
          <a:ext cx="0" cy="0"/>
          <a:chOff x="0" y="0"/>
          <a:chExt cx="0" cy="0"/>
        </a:xfrm>
      </p:grpSpPr>
      <p:sp>
        <p:nvSpPr>
          <p:cNvPr id="215" name="Shape 2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6" name="Shape 21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7" name="Shape 21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5" name="Shape 2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2" name="Shape 23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3" name="Shape 23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0" name="Shape 24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1" name="Shape 24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8" name="Shape 24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9" name="Shape 24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3" name="Shape 253"/>
        <p:cNvGrpSpPr/>
        <p:nvPr/>
      </p:nvGrpSpPr>
      <p:grpSpPr>
        <a:xfrm>
          <a:off x="0" y="0"/>
          <a:ext cx="0" cy="0"/>
          <a:chOff x="0" y="0"/>
          <a:chExt cx="0" cy="0"/>
        </a:xfrm>
      </p:grpSpPr>
      <p:sp>
        <p:nvSpPr>
          <p:cNvPr id="254" name="Shape 2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5" name="Shape 2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6" name="Shape 2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8" name="Shape 168"/>
        <p:cNvGrpSpPr/>
        <p:nvPr/>
      </p:nvGrpSpPr>
      <p:grpSpPr>
        <a:xfrm>
          <a:off x="0" y="0"/>
          <a:ext cx="0" cy="0"/>
          <a:chOff x="0" y="0"/>
          <a:chExt cx="0" cy="0"/>
        </a:xfrm>
      </p:grpSpPr>
      <p:sp>
        <p:nvSpPr>
          <p:cNvPr id="169" name="Shape 1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0" name="Shape 17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1" name="Shape 17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7" name="Shape 17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8" name="Shape 17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4" name="Shape 18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lvl="0" rtl="0">
              <a:spcBef>
                <a:spcPts val="0"/>
              </a:spcBef>
              <a:buSzPct val="25000"/>
              <a:buNone/>
            </a:pPr>
            <a:r>
              <a:t/>
            </a:r>
            <a:endParaRPr/>
          </a:p>
          <a:p>
            <a:pPr indent="0" lvl="0" marL="0" marR="0" rtl="0" algn="l">
              <a:spcBef>
                <a:spcPts val="360"/>
              </a:spcBef>
              <a:spcAft>
                <a:spcPts val="0"/>
              </a:spcAft>
              <a:buSzPct val="25000"/>
              <a:buNone/>
            </a:pPr>
            <a:r>
              <a:t/>
            </a:r>
            <a:endParaRPr/>
          </a:p>
        </p:txBody>
      </p:sp>
      <p:sp>
        <p:nvSpPr>
          <p:cNvPr id="185" name="Shape 18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9" name="Shape 189"/>
        <p:cNvGrpSpPr/>
        <p:nvPr/>
      </p:nvGrpSpPr>
      <p:grpSpPr>
        <a:xfrm>
          <a:off x="0" y="0"/>
          <a:ext cx="0" cy="0"/>
          <a:chOff x="0" y="0"/>
          <a:chExt cx="0" cy="0"/>
        </a:xfrm>
      </p:grpSpPr>
      <p:sp>
        <p:nvSpPr>
          <p:cNvPr id="190" name="Shape 1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1" name="Shape 19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2" name="Shape 19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6" name="Shape 196"/>
        <p:cNvGrpSpPr/>
        <p:nvPr/>
      </p:nvGrpSpPr>
      <p:grpSpPr>
        <a:xfrm>
          <a:off x="0" y="0"/>
          <a:ext cx="0" cy="0"/>
          <a:chOff x="0" y="0"/>
          <a:chExt cx="0" cy="0"/>
        </a:xfrm>
      </p:grpSpPr>
      <p:sp>
        <p:nvSpPr>
          <p:cNvPr id="197" name="Shape 1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8" name="Shape 19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9" name="Shape 19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7" name="Shape 207"/>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8" name="Shape 208"/>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 Id="rId5" Type="http://schemas.openxmlformats.org/officeDocument/2006/relationships/image" Target="../media/image21.png"/><Relationship Id="rId6" Type="http://schemas.openxmlformats.org/officeDocument/2006/relationships/image" Target="../media/image29.png"/><Relationship Id="rId7" Type="http://schemas.openxmlformats.org/officeDocument/2006/relationships/image" Target="../media/image27.png"/><Relationship Id="rId8"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0.gif"/><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16.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Traffic Simulator 1.0</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a:t>
            </a:r>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 </a:t>
            </a:r>
            <a:r>
              <a:rPr lang="en-US" sz="2500"/>
              <a:t>Max Leone, Humberto Chacon, Salvador Gandara</a:t>
            </a:r>
          </a:p>
          <a:p>
            <a:pPr indent="0" lvl="0" marL="0" marR="0" rtl="0" algn="ctr">
              <a:spcBef>
                <a:spcPts val="0"/>
              </a:spcBef>
              <a:spcAft>
                <a:spcPts val="0"/>
              </a:spcAft>
              <a:buSzPct val="25000"/>
              <a:buNone/>
            </a:pP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Kianoosh G. Boroojeni</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Spring 2017</a:t>
            </a:r>
          </a:p>
        </p:txBody>
      </p:sp>
      <p:sp>
        <p:nvSpPr>
          <p:cNvPr id="152" name="Shape 152"/>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rPr lang="en-US"/>
              <a:t>The logo of your project</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8" name="Shape 218"/>
        <p:cNvGrpSpPr/>
        <p:nvPr/>
      </p:nvGrpSpPr>
      <p:grpSpPr>
        <a:xfrm>
          <a:off x="0" y="0"/>
          <a:ext cx="0" cy="0"/>
          <a:chOff x="0" y="0"/>
          <a:chExt cx="0" cy="0"/>
        </a:xfrm>
      </p:grpSpPr>
      <p:sp>
        <p:nvSpPr>
          <p:cNvPr id="219" name="Shape 21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#3</a:t>
            </a:r>
          </a:p>
        </p:txBody>
      </p:sp>
      <p:sp>
        <p:nvSpPr>
          <p:cNvPr id="220" name="Shape 220"/>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Implement Authorization for Flask API</a:t>
            </a:r>
          </a:p>
          <a:p>
            <a:pPr indent="-342900" lvl="0" marL="457200" marR="0" rtl="0" algn="l">
              <a:spcBef>
                <a:spcPts val="2000"/>
              </a:spcBef>
              <a:spcAft>
                <a:spcPts val="0"/>
              </a:spcAft>
              <a:buSzPct val="100000"/>
            </a:pPr>
            <a:r>
              <a:rPr lang="en-US" sz="1800"/>
              <a:t>To be able to sell access to our API, we must have the ability to determine the identity of the user calling an endpoint and how many times they have accessed the API in a certain time frame.</a:t>
            </a:r>
          </a:p>
          <a:p>
            <a:pPr indent="0" lvl="0" marL="0" marR="0" rtl="0" algn="l">
              <a:spcBef>
                <a:spcPts val="2000"/>
              </a:spcBef>
              <a:spcAft>
                <a:spcPts val="0"/>
              </a:spcAft>
              <a:buNone/>
            </a:pPr>
            <a:r>
              <a:t/>
            </a:r>
            <a:endParaRPr/>
          </a:p>
        </p:txBody>
      </p:sp>
      <p:pic>
        <p:nvPicPr>
          <p:cNvPr descr="Traffic Sim Api Use Case.png" id="221" name="Shape 221"/>
          <p:cNvPicPr preferRelativeResize="0"/>
          <p:nvPr/>
        </p:nvPicPr>
        <p:blipFill>
          <a:blip r:embed="rId3">
            <a:alphaModFix/>
          </a:blip>
          <a:stretch>
            <a:fillRect/>
          </a:stretch>
        </p:blipFill>
        <p:spPr>
          <a:xfrm>
            <a:off x="2489962" y="4148150"/>
            <a:ext cx="4162425" cy="1143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#4</a:t>
            </a:r>
          </a:p>
        </p:txBody>
      </p:sp>
      <p:sp>
        <p:nvSpPr>
          <p:cNvPr id="228" name="Shape 228"/>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Make Dev Endpoints to Simplify Testing</a:t>
            </a:r>
          </a:p>
          <a:p>
            <a:pPr indent="-342900" lvl="0" marL="457200" marR="0" rtl="0" algn="l">
              <a:spcBef>
                <a:spcPts val="2000"/>
              </a:spcBef>
              <a:spcAft>
                <a:spcPts val="0"/>
              </a:spcAft>
              <a:buSzPct val="100000"/>
            </a:pPr>
            <a:r>
              <a:rPr lang="en-US" sz="1800"/>
              <a:t>After the implementation of key authentication and endpoint limiting, developers need dev endpoints that are not subject to any restrictions to be able to test new features easier.</a:t>
            </a:r>
          </a:p>
        </p:txBody>
      </p:sp>
      <p:pic>
        <p:nvPicPr>
          <p:cNvPr descr="Dev Traffic Sim Use Case Diagram (1).png" id="229" name="Shape 229"/>
          <p:cNvPicPr preferRelativeResize="0"/>
          <p:nvPr/>
        </p:nvPicPr>
        <p:blipFill>
          <a:blip r:embed="rId3">
            <a:alphaModFix/>
          </a:blip>
          <a:stretch>
            <a:fillRect/>
          </a:stretch>
        </p:blipFill>
        <p:spPr>
          <a:xfrm>
            <a:off x="1597687" y="4217912"/>
            <a:ext cx="5686425" cy="1819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#5 - Randomized HDS Generation</a:t>
            </a:r>
          </a:p>
        </p:txBody>
      </p:sp>
      <p:sp>
        <p:nvSpPr>
          <p:cNvPr id="236" name="Shape 23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330200" lvl="0" marL="457200" rtl="0">
              <a:spcBef>
                <a:spcPts val="400"/>
              </a:spcBef>
              <a:spcAft>
                <a:spcPts val="1200"/>
              </a:spcAft>
              <a:buClr>
                <a:schemeClr val="dk1"/>
              </a:buClr>
              <a:buSzPct val="100000"/>
              <a:buFont typeface="Times New Roman"/>
            </a:pPr>
            <a:r>
              <a:rPr lang="en-US" sz="1600">
                <a:solidFill>
                  <a:schemeClr val="dk1"/>
                </a:solidFill>
                <a:latin typeface="Times New Roman"/>
                <a:ea typeface="Times New Roman"/>
                <a:cs typeface="Times New Roman"/>
                <a:sym typeface="Times New Roman"/>
              </a:rPr>
              <a:t>As a developer I would like to generate Hierarchical Decomposition Sequence’s (HDS) based off of a given graph with power of 2 diameter so that I can then generate Hierarchical Decomposition Trees (HDT) which are used when generating routing schemes.</a:t>
            </a:r>
          </a:p>
          <a:p>
            <a:pPr indent="0" lvl="0" marL="0" rtl="0">
              <a:spcBef>
                <a:spcPts val="400"/>
              </a:spcBef>
              <a:spcAft>
                <a:spcPts val="1200"/>
              </a:spcAft>
              <a:buNone/>
            </a:pPr>
            <a:r>
              <a:t/>
            </a:r>
            <a:endParaRPr sz="1200">
              <a:solidFill>
                <a:schemeClr val="dk1"/>
              </a:solidFill>
              <a:latin typeface="Times New Roman"/>
              <a:ea typeface="Times New Roman"/>
              <a:cs typeface="Times New Roman"/>
              <a:sym typeface="Times New Roman"/>
            </a:endParaRPr>
          </a:p>
        </p:txBody>
      </p:sp>
      <p:pic>
        <p:nvPicPr>
          <p:cNvPr descr="algo3_1.png" id="237" name="Shape 237"/>
          <p:cNvPicPr preferRelativeResize="0"/>
          <p:nvPr/>
        </p:nvPicPr>
        <p:blipFill>
          <a:blip r:embed="rId3">
            <a:alphaModFix/>
          </a:blip>
          <a:stretch>
            <a:fillRect/>
          </a:stretch>
        </p:blipFill>
        <p:spPr>
          <a:xfrm>
            <a:off x="779475" y="3351975"/>
            <a:ext cx="3448050" cy="1162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2" name="Shape 242"/>
        <p:cNvGrpSpPr/>
        <p:nvPr/>
      </p:nvGrpSpPr>
      <p:grpSpPr>
        <a:xfrm>
          <a:off x="0" y="0"/>
          <a:ext cx="0" cy="0"/>
          <a:chOff x="0" y="0"/>
          <a:chExt cx="0" cy="0"/>
        </a:xfrm>
      </p:grpSpPr>
      <p:sp>
        <p:nvSpPr>
          <p:cNvPr id="243" name="Shape 24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#6 - Top-Down Integral Routing Scheme</a:t>
            </a:r>
          </a:p>
        </p:txBody>
      </p:sp>
      <p:sp>
        <p:nvSpPr>
          <p:cNvPr id="244" name="Shape 24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330200" lvl="0" marL="457200" rtl="0">
              <a:spcBef>
                <a:spcPts val="400"/>
              </a:spcBef>
              <a:spcAft>
                <a:spcPts val="1200"/>
              </a:spcAft>
              <a:buClr>
                <a:schemeClr val="dk1"/>
              </a:buClr>
              <a:buSzPct val="100000"/>
              <a:buFont typeface="Times New Roman"/>
            </a:pPr>
            <a:r>
              <a:rPr lang="en-US" sz="1600">
                <a:solidFill>
                  <a:schemeClr val="dk1"/>
                </a:solidFill>
                <a:latin typeface="Times New Roman"/>
                <a:ea typeface="Times New Roman"/>
                <a:cs typeface="Times New Roman"/>
                <a:sym typeface="Times New Roman"/>
              </a:rPr>
              <a:t>As a developer I would like to generate a routing scheme based on paths generated from HDT’s.</a:t>
            </a:r>
          </a:p>
        </p:txBody>
      </p:sp>
      <p:pic>
        <p:nvPicPr>
          <p:cNvPr descr="algo3_4.png" id="245" name="Shape 245"/>
          <p:cNvPicPr preferRelativeResize="0"/>
          <p:nvPr/>
        </p:nvPicPr>
        <p:blipFill>
          <a:blip r:embed="rId3">
            <a:alphaModFix/>
          </a:blip>
          <a:stretch>
            <a:fillRect/>
          </a:stretch>
        </p:blipFill>
        <p:spPr>
          <a:xfrm>
            <a:off x="779475" y="3351975"/>
            <a:ext cx="3448050" cy="1162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0" name="Shape 250"/>
        <p:cNvGrpSpPr/>
        <p:nvPr/>
      </p:nvGrpSpPr>
      <p:grpSpPr>
        <a:xfrm>
          <a:off x="0" y="0"/>
          <a:ext cx="0" cy="0"/>
          <a:chOff x="0" y="0"/>
          <a:chExt cx="0" cy="0"/>
        </a:xfrm>
      </p:grpSpPr>
      <p:sp>
        <p:nvSpPr>
          <p:cNvPr id="251" name="Shape 25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252" name="Shape 252"/>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rPr lang="en-US"/>
              <a:t>Traffic Sim Matrix Test functions (whitebox)</a:t>
            </a:r>
          </a:p>
          <a:p>
            <a:pPr indent="0" lvl="0" marL="0" marR="0" rtl="0" algn="l">
              <a:spcBef>
                <a:spcPts val="2000"/>
              </a:spcBef>
              <a:spcAft>
                <a:spcPts val="0"/>
              </a:spcAft>
              <a:buNone/>
            </a:pPr>
            <a:r>
              <a:t/>
            </a:r>
            <a:endParaRPr/>
          </a:p>
          <a:p>
            <a:pPr indent="-282575" lvl="0" marL="282575" marR="0" rtl="0" algn="l">
              <a:spcBef>
                <a:spcPts val="2000"/>
              </a:spcBef>
              <a:spcAft>
                <a:spcPts val="0"/>
              </a:spcAft>
              <a:buClr>
                <a:srgbClr val="001D4D"/>
              </a:buClr>
              <a:buSzPct val="100000"/>
              <a:buFont typeface="Noto Sans Symbols"/>
              <a:buChar char="●"/>
            </a:pPr>
            <a:r>
              <a:rPr lang="en-US"/>
              <a:t>Python cmd line nx and np testing (greybox)</a:t>
            </a:r>
          </a:p>
          <a:p>
            <a:pPr indent="0" lvl="0" marL="0" marR="0" rtl="0" algn="l">
              <a:spcBef>
                <a:spcPts val="2000"/>
              </a:spcBef>
              <a:spcAft>
                <a:spcPts val="0"/>
              </a:spcAft>
              <a:buNone/>
            </a:pPr>
            <a:r>
              <a:t/>
            </a:r>
            <a:endParaRPr/>
          </a:p>
          <a:p>
            <a:pPr indent="-282575" lvl="0" marL="282575" marR="0" rtl="0" algn="l">
              <a:spcBef>
                <a:spcPts val="2000"/>
              </a:spcBef>
              <a:spcAft>
                <a:spcPts val="0"/>
              </a:spcAft>
              <a:buClr>
                <a:srgbClr val="001D4D"/>
              </a:buClr>
              <a:buSzPct val="100000"/>
              <a:buFont typeface="Noto Sans Symbols"/>
              <a:buChar char="●"/>
            </a:pPr>
            <a:r>
              <a:rPr lang="en-US"/>
              <a:t>Run traffic sim + API on localhost (blackbox)</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7" name="Shape 257"/>
        <p:cNvGrpSpPr/>
        <p:nvPr/>
      </p:nvGrpSpPr>
      <p:grpSpPr>
        <a:xfrm>
          <a:off x="0" y="0"/>
          <a:ext cx="0" cy="0"/>
          <a:chOff x="0" y="0"/>
          <a:chExt cx="0" cy="0"/>
        </a:xfrm>
      </p:grpSpPr>
      <p:sp>
        <p:nvSpPr>
          <p:cNvPr id="258" name="Shape 2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59" name="Shape 259"/>
          <p:cNvSpPr txBox="1"/>
          <p:nvPr>
            <p:ph idx="1" type="body"/>
          </p:nvPr>
        </p:nvSpPr>
        <p:spPr>
          <a:xfrm>
            <a:off x="779475" y="1828800"/>
            <a:ext cx="7583400" cy="2316300"/>
          </a:xfrm>
          <a:prstGeom prst="rect">
            <a:avLst/>
          </a:prstGeom>
          <a:noFill/>
          <a:ln>
            <a:noFill/>
          </a:ln>
        </p:spPr>
        <p:txBody>
          <a:bodyPr anchorCtr="0" anchor="t" bIns="45700" lIns="91425" rIns="91425" tIns="45700">
            <a:noAutofit/>
          </a:bodyPr>
          <a:lstStyle/>
          <a:p>
            <a:pPr indent="-282575" lvl="0" marL="282575" marR="0" rtl="0" algn="l">
              <a:spcBef>
                <a:spcPts val="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Summary</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contact information</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descr="Cython-logo.svg.png" id="260" name="Shape 260"/>
          <p:cNvPicPr preferRelativeResize="0"/>
          <p:nvPr/>
        </p:nvPicPr>
        <p:blipFill>
          <a:blip r:embed="rId3">
            <a:alphaModFix/>
          </a:blip>
          <a:stretch>
            <a:fillRect/>
          </a:stretch>
        </p:blipFill>
        <p:spPr>
          <a:xfrm>
            <a:off x="3971525" y="5033737"/>
            <a:ext cx="2342961" cy="1044575"/>
          </a:xfrm>
          <a:prstGeom prst="rect">
            <a:avLst/>
          </a:prstGeom>
          <a:noFill/>
          <a:ln>
            <a:noFill/>
          </a:ln>
        </p:spPr>
      </p:pic>
      <p:pic>
        <p:nvPicPr>
          <p:cNvPr descr="flask-limiter.png" id="261" name="Shape 261"/>
          <p:cNvPicPr preferRelativeResize="0"/>
          <p:nvPr/>
        </p:nvPicPr>
        <p:blipFill>
          <a:blip r:embed="rId4">
            <a:alphaModFix/>
          </a:blip>
          <a:stretch>
            <a:fillRect/>
          </a:stretch>
        </p:blipFill>
        <p:spPr>
          <a:xfrm>
            <a:off x="3031525" y="4841637"/>
            <a:ext cx="1009650" cy="1428750"/>
          </a:xfrm>
          <a:prstGeom prst="rect">
            <a:avLst/>
          </a:prstGeom>
          <a:noFill/>
          <a:ln>
            <a:noFill/>
          </a:ln>
        </p:spPr>
      </p:pic>
      <p:pic>
        <p:nvPicPr>
          <p:cNvPr descr="numpy_logo.png" id="262" name="Shape 262"/>
          <p:cNvPicPr preferRelativeResize="0"/>
          <p:nvPr/>
        </p:nvPicPr>
        <p:blipFill>
          <a:blip r:embed="rId5">
            <a:alphaModFix/>
          </a:blip>
          <a:stretch>
            <a:fillRect/>
          </a:stretch>
        </p:blipFill>
        <p:spPr>
          <a:xfrm>
            <a:off x="6557675" y="5265525"/>
            <a:ext cx="1714500" cy="581025"/>
          </a:xfrm>
          <a:prstGeom prst="rect">
            <a:avLst/>
          </a:prstGeom>
          <a:noFill/>
          <a:ln>
            <a:noFill/>
          </a:ln>
        </p:spPr>
      </p:pic>
      <p:pic>
        <p:nvPicPr>
          <p:cNvPr descr="flask (1).png" id="263" name="Shape 263"/>
          <p:cNvPicPr preferRelativeResize="0"/>
          <p:nvPr/>
        </p:nvPicPr>
        <p:blipFill>
          <a:blip r:embed="rId6">
            <a:alphaModFix/>
          </a:blip>
          <a:stretch>
            <a:fillRect/>
          </a:stretch>
        </p:blipFill>
        <p:spPr>
          <a:xfrm>
            <a:off x="191625" y="5000350"/>
            <a:ext cx="2839897" cy="1111349"/>
          </a:xfrm>
          <a:prstGeom prst="rect">
            <a:avLst/>
          </a:prstGeom>
          <a:noFill/>
          <a:ln>
            <a:noFill/>
          </a:ln>
        </p:spPr>
      </p:pic>
      <p:pic>
        <p:nvPicPr>
          <p:cNvPr descr="leafletlogo.png" id="264" name="Shape 264"/>
          <p:cNvPicPr preferRelativeResize="0"/>
          <p:nvPr/>
        </p:nvPicPr>
        <p:blipFill>
          <a:blip r:embed="rId7">
            <a:alphaModFix/>
          </a:blip>
          <a:stretch>
            <a:fillRect/>
          </a:stretch>
        </p:blipFill>
        <p:spPr>
          <a:xfrm>
            <a:off x="5484775" y="4301262"/>
            <a:ext cx="3049432" cy="808112"/>
          </a:xfrm>
          <a:prstGeom prst="rect">
            <a:avLst/>
          </a:prstGeom>
          <a:noFill/>
          <a:ln>
            <a:noFill/>
          </a:ln>
        </p:spPr>
      </p:pic>
      <p:pic>
        <p:nvPicPr>
          <p:cNvPr descr="mapquest.png" id="265" name="Shape 265"/>
          <p:cNvPicPr preferRelativeResize="0"/>
          <p:nvPr/>
        </p:nvPicPr>
        <p:blipFill>
          <a:blip r:embed="rId8">
            <a:alphaModFix/>
          </a:blip>
          <a:stretch>
            <a:fillRect/>
          </a:stretch>
        </p:blipFill>
        <p:spPr>
          <a:xfrm>
            <a:off x="5535625" y="3421374"/>
            <a:ext cx="2947726" cy="808125"/>
          </a:xfrm>
          <a:prstGeom prst="rect">
            <a:avLst/>
          </a:prstGeom>
          <a:noFill/>
          <a:ln>
            <a:noFill/>
          </a:ln>
        </p:spPr>
      </p:pic>
      <p:pic>
        <p:nvPicPr>
          <p:cNvPr descr="unity-logo.png" id="266" name="Shape 266"/>
          <p:cNvPicPr preferRelativeResize="0"/>
          <p:nvPr/>
        </p:nvPicPr>
        <p:blipFill>
          <a:blip r:embed="rId9">
            <a:alphaModFix/>
          </a:blip>
          <a:stretch>
            <a:fillRect/>
          </a:stretch>
        </p:blipFill>
        <p:spPr>
          <a:xfrm>
            <a:off x="6119473" y="2329275"/>
            <a:ext cx="2414725" cy="8773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342900" lvl="0" marL="457200" marR="0" rtl="0" algn="l">
              <a:lnSpc>
                <a:spcPct val="100000"/>
              </a:lnSpc>
              <a:spcBef>
                <a:spcPts val="2000"/>
              </a:spcBef>
              <a:spcAft>
                <a:spcPts val="0"/>
              </a:spcAft>
              <a:buSzPct val="100000"/>
            </a:pPr>
            <a:r>
              <a:rPr lang="en-US" sz="1800"/>
              <a:t>Provide a service for routing driverless vehicles.</a:t>
            </a:r>
          </a:p>
          <a:p>
            <a:pPr indent="-342900" lvl="0" marL="457200" marR="0" rtl="0" algn="l">
              <a:lnSpc>
                <a:spcPct val="100000"/>
              </a:lnSpc>
              <a:spcBef>
                <a:spcPts val="2000"/>
              </a:spcBef>
              <a:spcAft>
                <a:spcPts val="0"/>
              </a:spcAft>
              <a:buSzPct val="100000"/>
            </a:pPr>
            <a:r>
              <a:rPr lang="en-US" sz="1800"/>
              <a:t>Routing is done through oblivious routing algorithms due to oblivious and/or highly stochastic traffic patterns.</a:t>
            </a:r>
          </a:p>
          <a:p>
            <a:pPr indent="-342900" lvl="0" marL="457200" marR="0" rtl="0" algn="l">
              <a:lnSpc>
                <a:spcPct val="100000"/>
              </a:lnSpc>
              <a:spcBef>
                <a:spcPts val="2000"/>
              </a:spcBef>
              <a:spcAft>
                <a:spcPts val="0"/>
              </a:spcAft>
              <a:buSzPct val="100000"/>
            </a:pPr>
            <a:r>
              <a:rPr lang="en-US" sz="1800"/>
              <a:t>Provide a simulator to test and visualize algorithms</a:t>
            </a:r>
          </a:p>
          <a:p>
            <a:pPr indent="-342900" lvl="0" marL="457200" marR="0" rtl="0" algn="l">
              <a:lnSpc>
                <a:spcPct val="100000"/>
              </a:lnSpc>
              <a:spcBef>
                <a:spcPts val="2000"/>
              </a:spcBef>
              <a:spcAft>
                <a:spcPts val="0"/>
              </a:spcAft>
              <a:buSzPct val="100000"/>
            </a:pPr>
            <a:r>
              <a:rPr lang="en-US" sz="1800"/>
              <a:t>Provide an API for calling the algorithms that have been implemented</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4" name="Shape 164"/>
        <p:cNvGrpSpPr/>
        <p:nvPr/>
      </p:nvGrpSpPr>
      <p:grpSpPr>
        <a:xfrm>
          <a:off x="0" y="0"/>
          <a:ext cx="0" cy="0"/>
          <a:chOff x="0" y="0"/>
          <a:chExt cx="0" cy="0"/>
        </a:xfrm>
      </p:grpSpPr>
      <p:sp>
        <p:nvSpPr>
          <p:cNvPr id="165" name="Shape 16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pic>
        <p:nvPicPr>
          <p:cNvPr descr="trafficsimproto8.png" id="166" name="Shape 166"/>
          <p:cNvPicPr preferRelativeResize="0"/>
          <p:nvPr/>
        </p:nvPicPr>
        <p:blipFill>
          <a:blip r:embed="rId3">
            <a:alphaModFix/>
          </a:blip>
          <a:stretch>
            <a:fillRect/>
          </a:stretch>
        </p:blipFill>
        <p:spPr>
          <a:xfrm>
            <a:off x="4246725" y="1976849"/>
            <a:ext cx="4218824" cy="3526025"/>
          </a:xfrm>
          <a:prstGeom prst="rect">
            <a:avLst/>
          </a:prstGeom>
          <a:noFill/>
          <a:ln>
            <a:noFill/>
          </a:ln>
        </p:spPr>
      </p:pic>
      <p:pic>
        <p:nvPicPr>
          <p:cNvPr descr="unitysimwhite.png" id="167" name="Shape 167"/>
          <p:cNvPicPr preferRelativeResize="0"/>
          <p:nvPr/>
        </p:nvPicPr>
        <p:blipFill>
          <a:blip r:embed="rId4">
            <a:alphaModFix/>
          </a:blip>
          <a:stretch>
            <a:fillRect/>
          </a:stretch>
        </p:blipFill>
        <p:spPr>
          <a:xfrm>
            <a:off x="399750" y="1976850"/>
            <a:ext cx="3649825" cy="3578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descr="UseCaseEntireProject.png" id="174" name="Shape 174"/>
          <p:cNvPicPr preferRelativeResize="0"/>
          <p:nvPr/>
        </p:nvPicPr>
        <p:blipFill>
          <a:blip r:embed="rId3">
            <a:alphaModFix/>
          </a:blip>
          <a:stretch>
            <a:fillRect/>
          </a:stretch>
        </p:blipFill>
        <p:spPr>
          <a:xfrm>
            <a:off x="1582074" y="1708549"/>
            <a:ext cx="5978200" cy="4289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9" name="Shape 179"/>
        <p:cNvGrpSpPr/>
        <p:nvPr/>
      </p:nvGrpSpPr>
      <p:grpSpPr>
        <a:xfrm>
          <a:off x="0" y="0"/>
          <a:ext cx="0" cy="0"/>
          <a:chOff x="0" y="0"/>
          <a:chExt cx="0" cy="0"/>
        </a:xfrm>
      </p:grpSpPr>
      <p:sp>
        <p:nvSpPr>
          <p:cNvPr id="180" name="Shape 18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pic>
        <p:nvPicPr>
          <p:cNvPr descr="System Design.png" id="181" name="Shape 181"/>
          <p:cNvPicPr preferRelativeResize="0"/>
          <p:nvPr/>
        </p:nvPicPr>
        <p:blipFill>
          <a:blip r:embed="rId3">
            <a:alphaModFix/>
          </a:blip>
          <a:stretch>
            <a:fillRect/>
          </a:stretch>
        </p:blipFill>
        <p:spPr>
          <a:xfrm>
            <a:off x="2805175" y="2055675"/>
            <a:ext cx="3638550" cy="37242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6" name="Shape 186"/>
        <p:cNvGrpSpPr/>
        <p:nvPr/>
      </p:nvGrpSpPr>
      <p:grpSpPr>
        <a:xfrm>
          <a:off x="0" y="0"/>
          <a:ext cx="0" cy="0"/>
          <a:chOff x="0" y="0"/>
          <a:chExt cx="0" cy="0"/>
        </a:xfrm>
      </p:grpSpPr>
      <p:sp>
        <p:nvSpPr>
          <p:cNvPr id="187" name="Shape 18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TrafficSimClass.png" id="188" name="Shape 188"/>
          <p:cNvPicPr preferRelativeResize="0"/>
          <p:nvPr/>
        </p:nvPicPr>
        <p:blipFill>
          <a:blip r:embed="rId3">
            <a:alphaModFix/>
          </a:blip>
          <a:stretch>
            <a:fillRect/>
          </a:stretch>
        </p:blipFill>
        <p:spPr>
          <a:xfrm>
            <a:off x="1740412" y="1683799"/>
            <a:ext cx="5663175" cy="4269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3" name="Shape 193"/>
        <p:cNvGrpSpPr/>
        <p:nvPr/>
      </p:nvGrpSpPr>
      <p:grpSpPr>
        <a:xfrm>
          <a:off x="0" y="0"/>
          <a:ext cx="0" cy="0"/>
          <a:chOff x="0" y="0"/>
          <a:chExt cx="0" cy="0"/>
        </a:xfrm>
      </p:grpSpPr>
      <p:sp>
        <p:nvSpPr>
          <p:cNvPr id="194" name="Shape 194"/>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5" name="Shape 195"/>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1.</a:t>
            </a:r>
          </a:p>
          <a:p>
            <a:pPr indent="0" lvl="0" marL="0" marR="0" rtl="0" algn="l">
              <a:spcBef>
                <a:spcPts val="2000"/>
              </a:spcBef>
              <a:spcAft>
                <a:spcPts val="0"/>
              </a:spcAft>
              <a:buNone/>
            </a:pPr>
            <a:r>
              <a:rPr lang="en-US"/>
              <a:t>2.</a:t>
            </a:r>
          </a:p>
          <a:p>
            <a:pPr indent="0" lvl="0" marL="0" marR="0" rtl="0" algn="l">
              <a:spcBef>
                <a:spcPts val="2000"/>
              </a:spcBef>
              <a:spcAft>
                <a:spcPts val="0"/>
              </a:spcAft>
              <a:buNone/>
            </a:pPr>
            <a:r>
              <a:rPr lang="en-US"/>
              <a:t>3. Implement Authorization for Flask API</a:t>
            </a:r>
          </a:p>
          <a:p>
            <a:pPr indent="0" lvl="0" marL="0" marR="0" rtl="0" algn="l">
              <a:spcBef>
                <a:spcPts val="2000"/>
              </a:spcBef>
              <a:spcAft>
                <a:spcPts val="0"/>
              </a:spcAft>
              <a:buNone/>
            </a:pPr>
            <a:r>
              <a:rPr lang="en-US"/>
              <a:t>4. Create Dev Endpoints to Simplify Testing</a:t>
            </a:r>
          </a:p>
          <a:p>
            <a:pPr indent="0" lvl="0" marL="0" marR="0" rtl="0" algn="l">
              <a:spcBef>
                <a:spcPts val="2000"/>
              </a:spcBef>
              <a:spcAft>
                <a:spcPts val="0"/>
              </a:spcAft>
              <a:buNone/>
            </a:pPr>
            <a:r>
              <a:rPr lang="en-US"/>
              <a:t>5.   Randomized HDS Generation</a:t>
            </a:r>
          </a:p>
          <a:p>
            <a:pPr indent="0" lvl="0" marL="0" marR="0" rtl="0" algn="l">
              <a:spcBef>
                <a:spcPts val="2000"/>
              </a:spcBef>
              <a:spcAft>
                <a:spcPts val="0"/>
              </a:spcAft>
              <a:buNone/>
            </a:pPr>
            <a:r>
              <a:rPr lang="en-US"/>
              <a:t>6.   Top-Down Integral Routing Scheme</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0" name="Shape 200"/>
        <p:cNvGrpSpPr/>
        <p:nvPr/>
      </p:nvGrpSpPr>
      <p:grpSpPr>
        <a:xfrm>
          <a:off x="0" y="0"/>
          <a:ext cx="0" cy="0"/>
          <a:chOff x="0" y="0"/>
          <a:chExt cx="0" cy="0"/>
        </a:xfrm>
      </p:grpSpPr>
      <p:sp>
        <p:nvSpPr>
          <p:cNvPr id="201" name="Shape 20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#1</a:t>
            </a:r>
          </a:p>
        </p:txBody>
      </p:sp>
      <p:sp>
        <p:nvSpPr>
          <p:cNvPr id="202" name="Shape 202"/>
          <p:cNvSpPr txBox="1"/>
          <p:nvPr>
            <p:ph idx="1" type="body"/>
          </p:nvPr>
        </p:nvSpPr>
        <p:spPr>
          <a:xfrm>
            <a:off x="779475" y="1425600"/>
            <a:ext cx="7583400" cy="4611600"/>
          </a:xfrm>
          <a:prstGeom prst="rect">
            <a:avLst/>
          </a:prstGeom>
          <a:noFill/>
          <a:ln>
            <a:noFill/>
          </a:ln>
        </p:spPr>
        <p:txBody>
          <a:bodyPr anchorCtr="0" anchor="t" bIns="45700" lIns="91425" rIns="91425" tIns="45700">
            <a:noAutofit/>
          </a:bodyPr>
          <a:lstStyle/>
          <a:p>
            <a:pPr indent="-69850" lvl="0" marL="0" rtl="0">
              <a:lnSpc>
                <a:spcPct val="133636"/>
              </a:lnSpc>
              <a:spcBef>
                <a:spcPts val="400"/>
              </a:spcBef>
              <a:spcAft>
                <a:spcPts val="1200"/>
              </a:spcAft>
              <a:buClr>
                <a:schemeClr val="dk1"/>
              </a:buClr>
              <a:buSzPct val="100000"/>
              <a:buFont typeface="Arial"/>
              <a:buNone/>
            </a:pPr>
            <a:r>
              <a:rPr lang="en-US"/>
              <a:t>Display Leaflet Map</a:t>
            </a:r>
          </a:p>
          <a:p>
            <a:pPr indent="-330200" lvl="0" marL="558800" rtl="0">
              <a:lnSpc>
                <a:spcPct val="133636"/>
              </a:lnSpc>
              <a:spcBef>
                <a:spcPts val="400"/>
              </a:spcBef>
              <a:spcAft>
                <a:spcPts val="1200"/>
              </a:spcAft>
              <a:buClr>
                <a:schemeClr val="dk1"/>
              </a:buClr>
              <a:buSzPct val="100000"/>
              <a:buFont typeface="Arial"/>
              <a:buChar char="●"/>
            </a:pPr>
            <a:r>
              <a:rPr lang="en-US" sz="1600">
                <a:solidFill>
                  <a:schemeClr val="dk1"/>
                </a:solidFill>
                <a:latin typeface="Arial"/>
                <a:ea typeface="Arial"/>
                <a:cs typeface="Arial"/>
                <a:sym typeface="Arial"/>
              </a:rPr>
              <a:t>As a user I would like to be able to see a map similar to google maps in order to better visualize the traffic simulation.</a:t>
            </a:r>
          </a:p>
        </p:txBody>
      </p:sp>
      <p:pic>
        <p:nvPicPr>
          <p:cNvPr descr="displaymapgif.gif" id="203" name="Shape 203"/>
          <p:cNvPicPr preferRelativeResize="0"/>
          <p:nvPr/>
        </p:nvPicPr>
        <p:blipFill>
          <a:blip r:embed="rId3">
            <a:alphaModFix/>
          </a:blip>
          <a:stretch>
            <a:fillRect/>
          </a:stretch>
        </p:blipFill>
        <p:spPr>
          <a:xfrm>
            <a:off x="4777125" y="3043025"/>
            <a:ext cx="3847225" cy="2403050"/>
          </a:xfrm>
          <a:prstGeom prst="rect">
            <a:avLst/>
          </a:prstGeom>
          <a:noFill/>
          <a:ln>
            <a:noFill/>
          </a:ln>
        </p:spPr>
      </p:pic>
      <p:pic>
        <p:nvPicPr>
          <p:cNvPr descr="displaymap.png" id="204" name="Shape 204"/>
          <p:cNvPicPr preferRelativeResize="0"/>
          <p:nvPr/>
        </p:nvPicPr>
        <p:blipFill>
          <a:blip r:embed="rId4">
            <a:alphaModFix/>
          </a:blip>
          <a:stretch>
            <a:fillRect/>
          </a:stretch>
        </p:blipFill>
        <p:spPr>
          <a:xfrm>
            <a:off x="625200" y="3487300"/>
            <a:ext cx="3924300" cy="1343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9" name="Shape 209"/>
        <p:cNvGrpSpPr/>
        <p:nvPr/>
      </p:nvGrpSpPr>
      <p:grpSpPr>
        <a:xfrm>
          <a:off x="0" y="0"/>
          <a:ext cx="0" cy="0"/>
          <a:chOff x="0" y="0"/>
          <a:chExt cx="0" cy="0"/>
        </a:xfrm>
      </p:grpSpPr>
      <p:sp>
        <p:nvSpPr>
          <p:cNvPr id="210" name="Shape 210"/>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a:t>
            </a:r>
            <a:r>
              <a:rPr lang="en-US"/>
              <a:t>y #2</a:t>
            </a:r>
          </a:p>
        </p:txBody>
      </p:sp>
      <p:sp>
        <p:nvSpPr>
          <p:cNvPr id="211" name="Shape 211"/>
          <p:cNvSpPr txBox="1"/>
          <p:nvPr>
            <p:ph idx="1" type="body"/>
          </p:nvPr>
        </p:nvSpPr>
        <p:spPr>
          <a:xfrm>
            <a:off x="779462" y="1425600"/>
            <a:ext cx="7583400" cy="4208400"/>
          </a:xfrm>
          <a:prstGeom prst="rect">
            <a:avLst/>
          </a:prstGeom>
          <a:noFill/>
          <a:ln>
            <a:noFill/>
          </a:ln>
        </p:spPr>
        <p:txBody>
          <a:bodyPr anchorCtr="0" anchor="t" bIns="45700" lIns="91425" rIns="91425" tIns="45700">
            <a:noAutofit/>
          </a:bodyPr>
          <a:lstStyle/>
          <a:p>
            <a:pPr indent="0" lvl="0" marL="0" rtl="0">
              <a:lnSpc>
                <a:spcPct val="133636"/>
              </a:lnSpc>
              <a:spcBef>
                <a:spcPts val="400"/>
              </a:spcBef>
              <a:spcAft>
                <a:spcPts val="1200"/>
              </a:spcAft>
              <a:buNone/>
            </a:pPr>
            <a:r>
              <a:rPr lang="en-US"/>
              <a:t>Run Simulation</a:t>
            </a:r>
          </a:p>
          <a:p>
            <a:pPr indent="-330200" lvl="0" marL="457200" rtl="0">
              <a:lnSpc>
                <a:spcPct val="133636"/>
              </a:lnSpc>
              <a:spcBef>
                <a:spcPts val="400"/>
              </a:spcBef>
              <a:spcAft>
                <a:spcPts val="1200"/>
              </a:spcAft>
              <a:buClr>
                <a:schemeClr val="dk1"/>
              </a:buClr>
              <a:buSzPct val="100000"/>
              <a:buFont typeface="Arial"/>
              <a:buChar char="●"/>
            </a:pPr>
            <a:r>
              <a:rPr lang="en-US" sz="1600">
                <a:solidFill>
                  <a:schemeClr val="dk1"/>
                </a:solidFill>
                <a:latin typeface="Arial"/>
                <a:ea typeface="Arial"/>
                <a:cs typeface="Arial"/>
                <a:sym typeface="Arial"/>
              </a:rPr>
              <a:t>As a user I would like to be able to run the traffic simulation and see the results of the routing API in the form of simulated vehicles following the paths returned by the API on the map.</a:t>
            </a:r>
          </a:p>
        </p:txBody>
      </p:sp>
      <p:pic>
        <p:nvPicPr>
          <p:cNvPr descr="UseCases.png" id="212" name="Shape 212"/>
          <p:cNvPicPr preferRelativeResize="0"/>
          <p:nvPr/>
        </p:nvPicPr>
        <p:blipFill>
          <a:blip r:embed="rId3">
            <a:alphaModFix/>
          </a:blip>
          <a:stretch>
            <a:fillRect/>
          </a:stretch>
        </p:blipFill>
        <p:spPr>
          <a:xfrm>
            <a:off x="590575" y="3510437"/>
            <a:ext cx="3924300" cy="1343025"/>
          </a:xfrm>
          <a:prstGeom prst="rect">
            <a:avLst/>
          </a:prstGeom>
          <a:noFill/>
          <a:ln>
            <a:noFill/>
          </a:ln>
        </p:spPr>
      </p:pic>
      <p:pic>
        <p:nvPicPr>
          <p:cNvPr descr="cb7cddb94cba1dbcd791f26b558f9aa1.gif" id="213" name="Shape 213"/>
          <p:cNvPicPr preferRelativeResize="0"/>
          <p:nvPr/>
        </p:nvPicPr>
        <p:blipFill>
          <a:blip r:embed="rId4">
            <a:alphaModFix/>
          </a:blip>
          <a:stretch>
            <a:fillRect/>
          </a:stretch>
        </p:blipFill>
        <p:spPr>
          <a:xfrm>
            <a:off x="5049900" y="2783248"/>
            <a:ext cx="3312974" cy="3056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