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4352" r:id="rId1"/>
  </p:sldMasterIdLst>
  <p:notesMasterIdLst>
    <p:notesMasterId r:id="rId25"/>
  </p:notesMasterIdLst>
  <p:handoutMasterIdLst>
    <p:handoutMasterId r:id="rId26"/>
  </p:handoutMasterIdLst>
  <p:sldIdLst>
    <p:sldId id="256" r:id="rId2"/>
    <p:sldId id="257" r:id="rId3"/>
    <p:sldId id="258" r:id="rId4"/>
    <p:sldId id="259" r:id="rId5"/>
    <p:sldId id="262" r:id="rId6"/>
    <p:sldId id="260" r:id="rId7"/>
    <p:sldId id="261" r:id="rId8"/>
    <p:sldId id="263" r:id="rId9"/>
    <p:sldId id="264" r:id="rId10"/>
    <p:sldId id="267" r:id="rId11"/>
    <p:sldId id="269" r:id="rId12"/>
    <p:sldId id="268" r:id="rId13"/>
    <p:sldId id="266" r:id="rId14"/>
    <p:sldId id="270" r:id="rId15"/>
    <p:sldId id="271" r:id="rId16"/>
    <p:sldId id="272" r:id="rId17"/>
    <p:sldId id="274" r:id="rId18"/>
    <p:sldId id="278" r:id="rId19"/>
    <p:sldId id="273" r:id="rId20"/>
    <p:sldId id="277" r:id="rId21"/>
    <p:sldId id="275" r:id="rId22"/>
    <p:sldId id="276" r:id="rId23"/>
    <p:sldId id="279"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E1F5"/>
    <a:srgbClr val="1F6FC7"/>
    <a:srgbClr val="83E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5463" autoAdjust="0"/>
  </p:normalViewPr>
  <p:slideViewPr>
    <p:cSldViewPr snapToGrid="0">
      <p:cViewPr varScale="1">
        <p:scale>
          <a:sx n="104" d="100"/>
          <a:sy n="104" d="100"/>
        </p:scale>
        <p:origin x="8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94B048B-5B8A-4690-B49E-55B81C1AD2C0}" type="datetimeFigureOut">
              <a:rPr lang="en-US" smtClean="0"/>
              <a:t>12/1/2016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321EA1E-E7AF-45A7-B512-EFA9863C13EB}" type="slidenum">
              <a:rPr lang="en-US" smtClean="0"/>
              <a:t>‹#›</a:t>
            </a:fld>
            <a:endParaRPr lang="en-US"/>
          </a:p>
        </p:txBody>
      </p:sp>
    </p:spTree>
    <p:extLst>
      <p:ext uri="{BB962C8B-B14F-4D97-AF65-F5344CB8AC3E}">
        <p14:creationId xmlns:p14="http://schemas.microsoft.com/office/powerpoint/2010/main" val="39427381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461AA0-5D7A-4CD8-B8B5-B1EE62A12398}" type="datetimeFigureOut">
              <a:rPr lang="en-US" smtClean="0"/>
              <a:t>12/1/2016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981838-3C49-4707-A2C7-2B22884A4B87}" type="slidenum">
              <a:rPr lang="en-US" smtClean="0"/>
              <a:t>‹#›</a:t>
            </a:fld>
            <a:endParaRPr lang="en-US"/>
          </a:p>
        </p:txBody>
      </p:sp>
    </p:spTree>
    <p:extLst>
      <p:ext uri="{BB962C8B-B14F-4D97-AF65-F5344CB8AC3E}">
        <p14:creationId xmlns:p14="http://schemas.microsoft.com/office/powerpoint/2010/main" val="357073575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1</a:t>
            </a:fld>
            <a:endParaRPr lang="en-US"/>
          </a:p>
        </p:txBody>
      </p:sp>
    </p:spTree>
    <p:extLst>
      <p:ext uri="{BB962C8B-B14F-4D97-AF65-F5344CB8AC3E}">
        <p14:creationId xmlns:p14="http://schemas.microsoft.com/office/powerpoint/2010/main" val="2114650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a look at the print function, which needed to be added to the </a:t>
            </a:r>
            <a:r>
              <a:rPr lang="en-US" dirty="0" err="1" smtClean="0"/>
              <a:t>counseling.controller</a:t>
            </a:r>
            <a:r>
              <a:rPr lang="en-US" dirty="0" smtClean="0"/>
              <a:t> in</a:t>
            </a:r>
            <a:r>
              <a:rPr lang="en-US" baseline="0" dirty="0" smtClean="0"/>
              <a:t> the client tier. Then, the html code to call this was entered into Element 7 (the content window) shown</a:t>
            </a:r>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13</a:t>
            </a:fld>
            <a:endParaRPr lang="en-US"/>
          </a:p>
        </p:txBody>
      </p:sp>
    </p:spTree>
    <p:extLst>
      <p:ext uri="{BB962C8B-B14F-4D97-AF65-F5344CB8AC3E}">
        <p14:creationId xmlns:p14="http://schemas.microsoft.com/office/powerpoint/2010/main" val="2225583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lvl="0" indent="0">
              <a:spcBef>
                <a:spcPts val="2000"/>
              </a:spcBef>
              <a:buNone/>
            </a:pPr>
            <a:r>
              <a:rPr lang="en-US" i="1" dirty="0" err="1"/>
              <a:t>AddElement_Next</a:t>
            </a:r>
            <a:endParaRPr lang="en-US" dirty="0"/>
          </a:p>
          <a:p>
            <a:pPr marL="457200" marR="0" lvl="0" indent="-228600" algn="l" rtl="0">
              <a:spcBef>
                <a:spcPts val="360"/>
              </a:spcBef>
              <a:spcAft>
                <a:spcPts val="0"/>
              </a:spcAft>
              <a:buChar char="-"/>
            </a:pPr>
            <a:r>
              <a:rPr lang="en-US" dirty="0"/>
              <a:t>In order</a:t>
            </a:r>
            <a:r>
              <a:rPr lang="en-US" baseline="0" dirty="0"/>
              <a:t> to create a better way to proceed through content, a button was needed. The system only had an option for Question and answers, which made multiple choice sections appear that looked strange with only one choice bubble. Creating an entirely new element limited the text options, and to work around this</a:t>
            </a:r>
          </a:p>
          <a:p>
            <a:pPr marL="457200" marR="0" lvl="0" indent="-228600" algn="l" rtl="0">
              <a:spcBef>
                <a:spcPts val="360"/>
              </a:spcBef>
              <a:spcAft>
                <a:spcPts val="0"/>
              </a:spcAft>
              <a:buChar char="-"/>
            </a:pPr>
            <a:r>
              <a:rPr lang="en-US" baseline="0" dirty="0"/>
              <a:t>To </a:t>
            </a:r>
            <a:r>
              <a:rPr lang="en-US" baseline="0" dirty="0" err="1"/>
              <a:t>rememdy</a:t>
            </a:r>
            <a:r>
              <a:rPr lang="en-US" baseline="0" dirty="0"/>
              <a:t> the situation, we altered the question and answer element so that a since answer would allow us to create a button instead. That way the content could be changed to display a proper button whenever needed</a:t>
            </a:r>
            <a:r>
              <a:rPr lang="en-US" dirty="0"/>
              <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77740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err="1"/>
              <a:t>EditDCU</a:t>
            </a:r>
            <a:r>
              <a:rPr lang="en-US" baseline="0" dirty="0"/>
              <a:t> Consequences</a:t>
            </a:r>
            <a:endParaRPr lang="en-US" dirty="0"/>
          </a:p>
          <a:p>
            <a:pPr rtl="0" fontAlgn="t"/>
            <a:r>
              <a:rPr lang="en-US" sz="1200" b="0" i="0" u="none" strike="noStrike" kern="1200" cap="none" dirty="0">
                <a:solidFill>
                  <a:schemeClr val="dk1"/>
                </a:solidFill>
                <a:effectLst/>
                <a:latin typeface="Calibri"/>
                <a:ea typeface="Calibri"/>
                <a:cs typeface="Calibri"/>
                <a:sym typeface="Calibri"/>
              </a:rPr>
              <a:t>As part of the delivery of the user’s scores on the various assessments in the results, the counselor will need to relay information about the user’s alcohol-related consequences. The administrator needs to be able to edit this content to elucidate the recent and lifetime consequences of the user’s drinking pattern.</a:t>
            </a:r>
            <a:endParaRPr lang="en-US" b="0" dirty="0">
              <a:effectLst/>
            </a:endParaRPr>
          </a:p>
          <a:p>
            <a:pPr marL="457200" marR="0" lvl="0" indent="-228600" algn="l" rtl="0">
              <a:spcBef>
                <a:spcPts val="360"/>
              </a:spcBef>
              <a:spcAft>
                <a:spcPts val="0"/>
              </a:spcAft>
              <a:buChar char="-"/>
            </a:pPr>
            <a:r>
              <a:rPr lang="en-US" dirty="0"/>
              <a:t>First the </a:t>
            </a:r>
            <a:r>
              <a:rPr lang="en-US" sz="1200" b="0" i="0" u="none" strike="noStrike" kern="1200" cap="none" dirty="0">
                <a:solidFill>
                  <a:schemeClr val="dk1"/>
                </a:solidFill>
                <a:effectLst/>
                <a:latin typeface="Calibri"/>
                <a:ea typeface="Calibri"/>
                <a:cs typeface="Calibri"/>
                <a:sym typeface="Calibri"/>
              </a:rPr>
              <a:t>Administrator clicks on “Edit” on Drinking Consequences</a:t>
            </a:r>
          </a:p>
          <a:p>
            <a:pPr marL="457200" marR="0" lvl="0" indent="-228600" algn="l" rtl="0">
              <a:spcBef>
                <a:spcPts val="360"/>
              </a:spcBef>
              <a:spcAft>
                <a:spcPts val="0"/>
              </a:spcAft>
              <a:buChar char="-"/>
            </a:pPr>
            <a:r>
              <a:rPr lang="en-US" sz="1200" b="0" i="0" u="none" strike="noStrike" kern="1200" cap="none" dirty="0">
                <a:solidFill>
                  <a:schemeClr val="dk1"/>
                </a:solidFill>
                <a:effectLst/>
                <a:latin typeface="Calibri"/>
                <a:ea typeface="Calibri"/>
                <a:cs typeface="Calibri"/>
                <a:sym typeface="Calibri"/>
              </a:rPr>
              <a:t>Then the system </a:t>
            </a:r>
            <a:r>
              <a:rPr lang="en-US" sz="1200" b="0" i="0" u="none" strike="noStrike" kern="1200" cap="none" dirty="0" err="1">
                <a:solidFill>
                  <a:schemeClr val="dk1"/>
                </a:solidFill>
                <a:effectLst/>
                <a:latin typeface="Calibri"/>
                <a:ea typeface="Calibri"/>
                <a:cs typeface="Calibri"/>
                <a:sym typeface="Calibri"/>
              </a:rPr>
              <a:t>surveyView</a:t>
            </a:r>
            <a:r>
              <a:rPr lang="en-US" sz="1200" b="0" i="0" u="none" strike="noStrike" kern="1200" cap="none" dirty="0">
                <a:solidFill>
                  <a:schemeClr val="dk1"/>
                </a:solidFill>
                <a:effectLst/>
                <a:latin typeface="Calibri"/>
                <a:ea typeface="Calibri"/>
                <a:cs typeface="Calibri"/>
                <a:sym typeface="Calibri"/>
              </a:rPr>
              <a:t> registers request and </a:t>
            </a:r>
            <a:r>
              <a:rPr lang="en-US" sz="1200" b="0" i="0" u="none" strike="noStrike" kern="1200" cap="none" dirty="0" err="1">
                <a:solidFill>
                  <a:schemeClr val="dk1"/>
                </a:solidFill>
                <a:effectLst/>
                <a:latin typeface="Calibri"/>
                <a:ea typeface="Calibri"/>
                <a:cs typeface="Calibri"/>
                <a:sym typeface="Calibri"/>
              </a:rPr>
              <a:t>linkToEditor</a:t>
            </a:r>
            <a:r>
              <a:rPr lang="en-US" sz="1200" b="0" i="0" u="none" strike="noStrike" kern="1200" cap="none" dirty="0">
                <a:solidFill>
                  <a:schemeClr val="dk1"/>
                </a:solidFill>
                <a:effectLst/>
                <a:latin typeface="Calibri"/>
                <a:ea typeface="Calibri"/>
                <a:cs typeface="Calibri"/>
                <a:sym typeface="Calibri"/>
              </a:rPr>
              <a:t>(Drinking Consequences) contacts </a:t>
            </a:r>
            <a:r>
              <a:rPr lang="en-US" sz="1200" b="0" i="0" u="none" strike="noStrike" kern="1200" cap="none" dirty="0" err="1">
                <a:solidFill>
                  <a:schemeClr val="dk1"/>
                </a:solidFill>
                <a:effectLst/>
                <a:latin typeface="Calibri"/>
                <a:ea typeface="Calibri"/>
                <a:cs typeface="Calibri"/>
                <a:sym typeface="Calibri"/>
              </a:rPr>
              <a:t>surveyController</a:t>
            </a:r>
            <a:endParaRPr lang="en-US" sz="1200" b="0" i="0" u="none" strike="noStrike" kern="1200" cap="none" dirty="0">
              <a:solidFill>
                <a:schemeClr val="dk1"/>
              </a:solidFill>
              <a:effectLst/>
              <a:latin typeface="Calibri"/>
              <a:ea typeface="Calibri"/>
              <a:cs typeface="Calibri"/>
              <a:sym typeface="Calibri"/>
            </a:endParaRPr>
          </a:p>
          <a:p>
            <a:pPr marL="457200" marR="0" lvl="0" indent="-228600" algn="l" rtl="0">
              <a:spcBef>
                <a:spcPts val="360"/>
              </a:spcBef>
              <a:spcAft>
                <a:spcPts val="0"/>
              </a:spcAft>
              <a:buChar char="-"/>
            </a:pPr>
            <a:r>
              <a:rPr lang="en-US" sz="1200" b="0" i="0" u="none" strike="noStrike" kern="1200" cap="none" dirty="0">
                <a:solidFill>
                  <a:schemeClr val="dk1"/>
                </a:solidFill>
                <a:effectLst/>
                <a:latin typeface="Calibri"/>
                <a:ea typeface="Calibri"/>
                <a:cs typeface="Calibri"/>
                <a:sym typeface="Calibri"/>
              </a:rPr>
              <a:t>Afterwards, Administrator clicks button to add “Content” element , which in the system, </a:t>
            </a:r>
            <a:r>
              <a:rPr lang="en-US" sz="1200" b="0" i="0" u="none" strike="noStrike" kern="1200" cap="none" dirty="0" err="1">
                <a:solidFill>
                  <a:schemeClr val="dk1"/>
                </a:solidFill>
                <a:effectLst/>
                <a:latin typeface="Calibri"/>
                <a:ea typeface="Calibri"/>
                <a:cs typeface="Calibri"/>
                <a:sym typeface="Calibri"/>
              </a:rPr>
              <a:t>surveyView</a:t>
            </a:r>
            <a:r>
              <a:rPr lang="en-US" sz="1200" b="0" i="0" u="none" strike="noStrike" kern="1200" cap="none" dirty="0">
                <a:solidFill>
                  <a:schemeClr val="dk1"/>
                </a:solidFill>
                <a:effectLst/>
                <a:latin typeface="Calibri"/>
                <a:ea typeface="Calibri"/>
                <a:cs typeface="Calibri"/>
                <a:sym typeface="Calibri"/>
              </a:rPr>
              <a:t> registers request and </a:t>
            </a:r>
            <a:r>
              <a:rPr lang="en-US" sz="1200" b="0" i="0" u="none" strike="noStrike" kern="1200" cap="none" dirty="0" err="1">
                <a:solidFill>
                  <a:schemeClr val="dk1"/>
                </a:solidFill>
                <a:effectLst/>
                <a:latin typeface="Calibri"/>
                <a:ea typeface="Calibri"/>
                <a:cs typeface="Calibri"/>
                <a:sym typeface="Calibri"/>
              </a:rPr>
              <a:t>content_create</a:t>
            </a:r>
            <a:r>
              <a:rPr lang="en-US" sz="1200" b="0" i="0" u="none" strike="noStrike" kern="1200" cap="none" dirty="0">
                <a:solidFill>
                  <a:schemeClr val="dk1"/>
                </a:solidFill>
                <a:effectLst/>
                <a:latin typeface="Calibri"/>
                <a:ea typeface="Calibri"/>
                <a:cs typeface="Calibri"/>
                <a:sym typeface="Calibri"/>
              </a:rPr>
              <a:t>() via editor controller and new content box appears in editor view</a:t>
            </a:r>
          </a:p>
          <a:p>
            <a:pPr marL="457200" marR="0" lvl="0" indent="-228600" algn="l" rtl="0">
              <a:spcBef>
                <a:spcPts val="360"/>
              </a:spcBef>
              <a:spcAft>
                <a:spcPts val="0"/>
              </a:spcAft>
              <a:buChar char="-"/>
            </a:pPr>
            <a:r>
              <a:rPr lang="en-US" sz="1200" b="0" i="0" u="none" strike="noStrike" kern="1200" cap="none" dirty="0">
                <a:solidFill>
                  <a:schemeClr val="dk1"/>
                </a:solidFill>
                <a:effectLst/>
                <a:latin typeface="Calibri"/>
                <a:cs typeface="Calibri"/>
                <a:sym typeface="Calibri"/>
              </a:rPr>
              <a:t>Then </a:t>
            </a:r>
            <a:r>
              <a:rPr lang="en-US" sz="1200" b="0" i="0" u="none" strike="noStrike" kern="1200" cap="none" dirty="0">
                <a:solidFill>
                  <a:schemeClr val="dk1"/>
                </a:solidFill>
                <a:effectLst/>
                <a:latin typeface="Calibri"/>
                <a:ea typeface="Calibri"/>
                <a:cs typeface="Calibri"/>
                <a:sym typeface="Calibri"/>
              </a:rPr>
              <a:t>Administrator enters HTML code for “Consequences” in content and the </a:t>
            </a:r>
            <a:r>
              <a:rPr lang="en-US" sz="1200" b="0" i="0" u="none" strike="noStrike" kern="1200" cap="none" dirty="0" err="1">
                <a:solidFill>
                  <a:schemeClr val="dk1"/>
                </a:solidFill>
                <a:effectLst/>
                <a:latin typeface="Calibri"/>
                <a:ea typeface="Calibri"/>
                <a:cs typeface="Calibri"/>
                <a:sym typeface="Calibri"/>
              </a:rPr>
              <a:t>surveyView</a:t>
            </a:r>
            <a:r>
              <a:rPr lang="en-US" sz="1200" b="0" i="0" u="none" strike="noStrike" kern="1200" cap="none" dirty="0">
                <a:solidFill>
                  <a:schemeClr val="dk1"/>
                </a:solidFill>
                <a:effectLst/>
                <a:latin typeface="Calibri"/>
                <a:ea typeface="Calibri"/>
                <a:cs typeface="Calibri"/>
                <a:sym typeface="Calibri"/>
              </a:rPr>
              <a:t> registers request via editor controller </a:t>
            </a:r>
          </a:p>
          <a:p>
            <a:pPr marL="457200" marR="0" lvl="0" indent="-228600" algn="l" rtl="0">
              <a:spcBef>
                <a:spcPts val="360"/>
              </a:spcBef>
              <a:spcAft>
                <a:spcPts val="0"/>
              </a:spcAft>
              <a:buChar char="-"/>
            </a:pPr>
            <a:r>
              <a:rPr lang="en-US" sz="1200" b="0" i="0" u="none" strike="noStrike" kern="1200" cap="none" dirty="0">
                <a:solidFill>
                  <a:schemeClr val="dk1"/>
                </a:solidFill>
                <a:effectLst/>
                <a:latin typeface="Calibri"/>
                <a:cs typeface="Calibri"/>
                <a:sym typeface="Calibri"/>
              </a:rPr>
              <a:t>Finally,</a:t>
            </a:r>
            <a:r>
              <a:rPr lang="en-US" sz="1200" b="0" i="0" u="none" strike="noStrike" kern="1200" cap="none" baseline="0" dirty="0">
                <a:solidFill>
                  <a:schemeClr val="dk1"/>
                </a:solidFill>
                <a:effectLst/>
                <a:latin typeface="Calibri"/>
                <a:cs typeface="Calibri"/>
                <a:sym typeface="Calibri"/>
              </a:rPr>
              <a:t> the </a:t>
            </a:r>
            <a:r>
              <a:rPr lang="en-US" sz="1200" b="0" i="0" u="none" strike="noStrike" kern="1200" cap="none" dirty="0">
                <a:solidFill>
                  <a:schemeClr val="dk1"/>
                </a:solidFill>
                <a:effectLst/>
                <a:latin typeface="Calibri"/>
                <a:ea typeface="Calibri"/>
                <a:cs typeface="Calibri"/>
                <a:sym typeface="Calibri"/>
              </a:rPr>
              <a:t>Administrator clicks “Update” button and</a:t>
            </a:r>
            <a:r>
              <a:rPr lang="en-US" sz="1200" b="0" i="0" u="none" strike="noStrike" kern="1200" cap="none" baseline="0" dirty="0">
                <a:solidFill>
                  <a:schemeClr val="dk1"/>
                </a:solidFill>
                <a:effectLst/>
                <a:latin typeface="Calibri"/>
                <a:ea typeface="Calibri"/>
                <a:cs typeface="Calibri"/>
                <a:sym typeface="Calibri"/>
              </a:rPr>
              <a:t> then in the </a:t>
            </a:r>
            <a:r>
              <a:rPr lang="en-US" sz="1200" b="0" i="0" u="none" strike="noStrike" kern="1200" cap="none" baseline="0" dirty="0" err="1">
                <a:solidFill>
                  <a:schemeClr val="dk1"/>
                </a:solidFill>
                <a:effectLst/>
                <a:latin typeface="Calibri"/>
                <a:ea typeface="Calibri"/>
                <a:cs typeface="Calibri"/>
                <a:sym typeface="Calibri"/>
              </a:rPr>
              <a:t>sytem</a:t>
            </a:r>
            <a:r>
              <a:rPr lang="en-US" sz="1200" b="0" i="0" u="none" strike="noStrike" kern="1200" cap="none" baseline="0" dirty="0">
                <a:solidFill>
                  <a:schemeClr val="dk1"/>
                </a:solidFill>
                <a:effectLst/>
                <a:latin typeface="Calibri"/>
                <a:ea typeface="Calibri"/>
                <a:cs typeface="Calibri"/>
                <a:sym typeface="Calibri"/>
              </a:rPr>
              <a:t>, </a:t>
            </a:r>
            <a:r>
              <a:rPr lang="en-US" sz="1200" b="0" i="0" u="none" strike="noStrike" kern="1200" cap="none" dirty="0" err="1">
                <a:solidFill>
                  <a:schemeClr val="dk1"/>
                </a:solidFill>
                <a:effectLst/>
                <a:latin typeface="Calibri"/>
                <a:ea typeface="Calibri"/>
                <a:cs typeface="Calibri"/>
                <a:sym typeface="Calibri"/>
              </a:rPr>
              <a:t>editorView</a:t>
            </a:r>
            <a:r>
              <a:rPr lang="en-US" sz="1200" b="0" i="0" u="none" strike="noStrike" kern="1200" cap="none" dirty="0">
                <a:solidFill>
                  <a:schemeClr val="dk1"/>
                </a:solidFill>
                <a:effectLst/>
                <a:latin typeface="Calibri"/>
                <a:ea typeface="Calibri"/>
                <a:cs typeface="Calibri"/>
                <a:sym typeface="Calibri"/>
              </a:rPr>
              <a:t> calls submit to </a:t>
            </a:r>
            <a:r>
              <a:rPr lang="en-US" sz="1200" b="0" i="0" u="none" strike="noStrike" kern="1200" cap="none" dirty="0" err="1">
                <a:solidFill>
                  <a:schemeClr val="dk1"/>
                </a:solidFill>
                <a:effectLst/>
                <a:latin typeface="Calibri"/>
                <a:ea typeface="Calibri"/>
                <a:cs typeface="Calibri"/>
                <a:sym typeface="Calibri"/>
              </a:rPr>
              <a:t>editorController</a:t>
            </a:r>
            <a:r>
              <a:rPr lang="en-US" sz="1200" b="0" i="0" u="none" strike="noStrike" kern="1200" cap="none" dirty="0">
                <a:solidFill>
                  <a:schemeClr val="dk1"/>
                </a:solidFill>
                <a:effectLst/>
                <a:latin typeface="Calibri"/>
                <a:ea typeface="Calibri"/>
                <a:cs typeface="Calibri"/>
                <a:sym typeface="Calibri"/>
              </a:rPr>
              <a:t> and </a:t>
            </a:r>
            <a:r>
              <a:rPr lang="en-US" sz="1200" b="0" i="0" u="none" strike="noStrike" kern="1200" cap="none" dirty="0" err="1">
                <a:solidFill>
                  <a:schemeClr val="dk1"/>
                </a:solidFill>
                <a:effectLst/>
                <a:latin typeface="Calibri"/>
                <a:ea typeface="Calibri"/>
                <a:cs typeface="Calibri"/>
                <a:sym typeface="Calibri"/>
              </a:rPr>
              <a:t>editorController</a:t>
            </a:r>
            <a:r>
              <a:rPr lang="en-US" sz="1200" b="0" i="0" u="none" strike="noStrike" kern="1200" cap="none" dirty="0">
                <a:solidFill>
                  <a:schemeClr val="dk1"/>
                </a:solidFill>
                <a:effectLst/>
                <a:latin typeface="Calibri"/>
                <a:ea typeface="Calibri"/>
                <a:cs typeface="Calibri"/>
                <a:sym typeface="Calibri"/>
              </a:rPr>
              <a:t> sends the data via </a:t>
            </a:r>
            <a:r>
              <a:rPr lang="en-US" sz="1200" b="0" i="0" u="none" strike="noStrike" kern="1200" cap="none" dirty="0" err="1">
                <a:solidFill>
                  <a:schemeClr val="dk1"/>
                </a:solidFill>
                <a:effectLst/>
                <a:latin typeface="Calibri"/>
                <a:ea typeface="Calibri"/>
                <a:cs typeface="Calibri"/>
                <a:sym typeface="Calibri"/>
              </a:rPr>
              <a:t>sendData</a:t>
            </a:r>
            <a:r>
              <a:rPr lang="en-US" sz="1200" b="0" i="0" u="none" strike="noStrike" kern="1200" cap="none" dirty="0">
                <a:solidFill>
                  <a:schemeClr val="dk1"/>
                </a:solidFill>
                <a:effectLst/>
                <a:latin typeface="Calibri"/>
                <a:ea typeface="Calibri"/>
                <a:cs typeface="Calibri"/>
                <a:sym typeface="Calibri"/>
              </a:rPr>
              <a:t>(form) to the </a:t>
            </a:r>
            <a:r>
              <a:rPr lang="en-US" sz="1200" b="0" i="0" u="none" strike="noStrike" kern="1200" cap="none" dirty="0" err="1">
                <a:solidFill>
                  <a:schemeClr val="dk1"/>
                </a:solidFill>
                <a:effectLst/>
                <a:latin typeface="Calibri"/>
                <a:ea typeface="Calibri"/>
                <a:cs typeface="Calibri"/>
                <a:sym typeface="Calibri"/>
              </a:rPr>
              <a:t>elementModel</a:t>
            </a:r>
            <a:r>
              <a:rPr lang="en-US" sz="1200" b="0" i="0" u="none" strike="noStrike" kern="1200" cap="none" dirty="0">
                <a:solidFill>
                  <a:schemeClr val="dk1"/>
                </a:solidFill>
                <a:effectLst/>
                <a:latin typeface="Calibri"/>
                <a:ea typeface="Calibri"/>
                <a:cs typeface="Calibri"/>
                <a:sym typeface="Calibri"/>
              </a:rPr>
              <a:t>. Content is updated and editor view stays present</a:t>
            </a:r>
            <a:endParaRPr lang="en-US" b="0" dirty="0">
              <a:effectLst/>
            </a:endParaRPr>
          </a:p>
          <a:p>
            <a:pPr marL="457200" marR="0" lvl="0" indent="-228600" algn="l" rtl="0">
              <a:spcBef>
                <a:spcPts val="360"/>
              </a:spcBef>
              <a:spcAft>
                <a:spcPts val="0"/>
              </a:spcAft>
              <a:buChar char="-"/>
            </a:pPr>
            <a:r>
              <a:rPr lang="en-US" dirty="0"/>
              <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155229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err="1"/>
              <a:t>EditDCU</a:t>
            </a:r>
            <a:r>
              <a:rPr lang="en-US" baseline="0" dirty="0"/>
              <a:t> Consequences</a:t>
            </a:r>
            <a:endParaRPr lang="en-US" dirty="0"/>
          </a:p>
          <a:p>
            <a:pPr rtl="0"/>
            <a:endParaRPr lang="en-US" sz="1200" b="0" i="0" u="none" strike="noStrike" cap="none" dirty="0">
              <a:solidFill>
                <a:schemeClr val="dk1"/>
              </a:solidFill>
              <a:latin typeface="Calibri"/>
              <a:ea typeface="Calibri"/>
              <a:cs typeface="Calibri"/>
              <a:sym typeface="Calibri"/>
            </a:endParaRP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The end result</a:t>
            </a:r>
            <a:r>
              <a:rPr lang="en-US" sz="1200" b="0" i="0" u="none" strike="noStrike" cap="none" baseline="0" dirty="0">
                <a:solidFill>
                  <a:schemeClr val="dk1"/>
                </a:solidFill>
                <a:latin typeface="Calibri"/>
                <a:ea typeface="Calibri"/>
                <a:cs typeface="Calibri"/>
                <a:sym typeface="Calibri"/>
              </a:rPr>
              <a:t> can be viewed here, and f</a:t>
            </a:r>
            <a:r>
              <a:rPr lang="en-US" sz="1200" b="0" i="0" u="none" strike="noStrike" cap="none" dirty="0">
                <a:solidFill>
                  <a:schemeClr val="dk1"/>
                </a:solidFill>
                <a:latin typeface="Calibri"/>
                <a:ea typeface="Calibri"/>
                <a:cs typeface="Calibri"/>
                <a:sym typeface="Calibri"/>
              </a:rPr>
              <a:t>or</a:t>
            </a:r>
            <a:r>
              <a:rPr lang="en-US" sz="1200" b="0" i="0" u="none" strike="noStrike" cap="none" baseline="0" dirty="0">
                <a:solidFill>
                  <a:schemeClr val="dk1"/>
                </a:solidFill>
                <a:latin typeface="Calibri"/>
                <a:ea typeface="Calibri"/>
                <a:cs typeface="Calibri"/>
                <a:sym typeface="Calibri"/>
              </a:rPr>
              <a:t> this user story, we had to find a </a:t>
            </a:r>
            <a:r>
              <a:rPr lang="en-US" sz="1200" b="0" i="0" u="none" strike="noStrike" cap="none" baseline="0" dirty="0" err="1">
                <a:solidFill>
                  <a:schemeClr val="dk1"/>
                </a:solidFill>
                <a:latin typeface="Calibri"/>
                <a:ea typeface="Calibri"/>
                <a:cs typeface="Calibri"/>
                <a:sym typeface="Calibri"/>
              </a:rPr>
              <a:t>Javscript</a:t>
            </a:r>
            <a:r>
              <a:rPr lang="en-US" sz="1200" b="0" i="0" u="none" strike="noStrike" cap="none" baseline="0" dirty="0">
                <a:solidFill>
                  <a:schemeClr val="dk1"/>
                </a:solidFill>
                <a:latin typeface="Calibri"/>
                <a:ea typeface="Calibri"/>
                <a:cs typeface="Calibri"/>
                <a:sym typeface="Calibri"/>
              </a:rPr>
              <a:t> library to display gauges that would be allowed by the system.</a:t>
            </a:r>
            <a:endParaRPr sz="1200" b="0" i="0" u="none" strike="noStrike" cap="none" dirty="0">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85241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smtClean="0"/>
              <a:t>Modify Content Styling</a:t>
            </a:r>
            <a:endParaRPr lang="en-US" dirty="0"/>
          </a:p>
          <a:p>
            <a:pPr marL="457200" marR="0" lvl="0" indent="-228600" algn="l" rtl="0">
              <a:spcBef>
                <a:spcPts val="360"/>
              </a:spcBef>
              <a:spcAft>
                <a:spcPts val="0"/>
              </a:spcAft>
              <a:buChar char="-"/>
            </a:pPr>
            <a:r>
              <a:rPr lang="en-US" dirty="0"/>
              <a:t>Please present and show the complexity of your work, code, algorithms, and technical challenges and technologies you have used. (you could use screenshot if you want. Visual presentations are better than text presentation)</a:t>
            </a:r>
            <a:br>
              <a:rPr lang="en-US" dirty="0"/>
            </a:br>
            <a:r>
              <a:rPr lang="en-US" dirty="0"/>
              <a:t>- Go into the details of the most important/significant tasks using bullet lists or visual graphs or state chart diagram</a:t>
            </a:r>
            <a:br>
              <a:rPr lang="en-US" dirty="0"/>
            </a:br>
            <a:r>
              <a:rPr lang="en-US" dirty="0"/>
              <a:t>- Demo using </a:t>
            </a:r>
            <a:r>
              <a:rPr lang="en-US" b="1" dirty="0"/>
              <a:t>screenshots or GIF</a:t>
            </a:r>
            <a:r>
              <a:rPr lang="en-US" dirty="0"/>
              <a:t> (in another separate page if required)</a:t>
            </a:r>
          </a:p>
          <a:p>
            <a:pPr marL="457200" marR="0" lvl="0" indent="-228600" algn="l" rtl="0">
              <a:spcBef>
                <a:spcPts val="360"/>
              </a:spcBef>
              <a:spcAft>
                <a:spcPts val="0"/>
              </a:spcAft>
              <a:buChar char="-"/>
            </a:pPr>
            <a:r>
              <a:rPr lang="en-US" dirty="0"/>
              <a:t>Sequence Diagram for this user story is optional</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800918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smtClean="0"/>
              <a:t>Modify Content Styling</a:t>
            </a:r>
            <a:endParaRPr lang="en-US" dirty="0"/>
          </a:p>
          <a:p>
            <a:pPr marL="457200" marR="0" lvl="0" indent="-228600" algn="l" rtl="0">
              <a:spcBef>
                <a:spcPts val="360"/>
              </a:spcBef>
              <a:spcAft>
                <a:spcPts val="0"/>
              </a:spcAft>
              <a:buChar char="-"/>
            </a:pPr>
            <a:r>
              <a:rPr lang="en-US" dirty="0"/>
              <a:t>Please present and show the complexity of your work, code, algorithms, and technical challenges and technologies you have used. (you could use screenshot if you want. Visual presentations are better than text presentation)</a:t>
            </a:r>
            <a:br>
              <a:rPr lang="en-US" dirty="0"/>
            </a:br>
            <a:r>
              <a:rPr lang="en-US" dirty="0"/>
              <a:t>- Go into the details of the most important/significant tasks using bullet lists or visual graphs or state chart diagram</a:t>
            </a:r>
            <a:br>
              <a:rPr lang="en-US" dirty="0"/>
            </a:br>
            <a:r>
              <a:rPr lang="en-US" dirty="0"/>
              <a:t>- Demo using </a:t>
            </a:r>
            <a:r>
              <a:rPr lang="en-US" b="1" dirty="0"/>
              <a:t>screenshots or GIF</a:t>
            </a:r>
            <a:r>
              <a:rPr lang="en-US" dirty="0"/>
              <a:t> (in another separate page if required)</a:t>
            </a:r>
          </a:p>
          <a:p>
            <a:pPr marL="457200" marR="0" lvl="0" indent="-228600" algn="l" rtl="0">
              <a:spcBef>
                <a:spcPts val="360"/>
              </a:spcBef>
              <a:spcAft>
                <a:spcPts val="0"/>
              </a:spcAft>
              <a:buChar char="-"/>
            </a:pPr>
            <a:r>
              <a:rPr lang="en-US" dirty="0"/>
              <a:t>Sequence Diagram for this user story is optional</a:t>
            </a:r>
            <a:br>
              <a:rPr lang="en-US" dirty="0"/>
            </a:b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635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err="1" smtClean="0"/>
              <a:t>RiskFutureProblems</a:t>
            </a:r>
            <a:endParaRPr lang="en-US" dirty="0"/>
          </a:p>
          <a:p>
            <a:pPr marL="457200" marR="0" lvl="0" indent="-228600" algn="l" rtl="0">
              <a:spcBef>
                <a:spcPts val="360"/>
              </a:spcBef>
              <a:spcAft>
                <a:spcPts val="0"/>
              </a:spcAft>
              <a:buChar char="-"/>
            </a:pPr>
            <a:r>
              <a:rPr lang="en-US" dirty="0" smtClean="0"/>
              <a:t>We originally included only the content like the basic text-only</a:t>
            </a:r>
            <a:r>
              <a:rPr lang="en-US" baseline="0" dirty="0" smtClean="0"/>
              <a:t> DCU, however, we later decided to improve upon it by adding </a:t>
            </a: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19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55225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dirty="0"/>
              <a:t>20 seconds</a:t>
            </a:r>
          </a:p>
          <a:p>
            <a:pPr marL="0" marR="0" lvl="0" indent="0" algn="l" rtl="0">
              <a:spcBef>
                <a:spcPts val="360"/>
              </a:spcBef>
              <a:spcAft>
                <a:spcPts val="0"/>
              </a:spcAft>
              <a:buSzPct val="25000"/>
              <a:buNone/>
            </a:pPr>
            <a:r>
              <a:rPr lang="en-US" dirty="0" err="1" smtClean="0"/>
              <a:t>RiskFutureProblems</a:t>
            </a:r>
            <a:endParaRPr lang="en-US" dirty="0"/>
          </a:p>
          <a:p>
            <a:pPr marL="457200" marR="0" lvl="0" indent="-228600" algn="l" rtl="0">
              <a:spcBef>
                <a:spcPts val="360"/>
              </a:spcBef>
              <a:spcAft>
                <a:spcPts val="0"/>
              </a:spcAft>
              <a:buChar char="-"/>
            </a:pPr>
            <a:r>
              <a:rPr lang="en-US" dirty="0" smtClean="0"/>
              <a:t>We originally included only the content like the basic text-only</a:t>
            </a:r>
            <a:r>
              <a:rPr lang="en-US" baseline="0" dirty="0" smtClean="0"/>
              <a:t> DCU, however, we later decided to improve upon it by adding </a:t>
            </a:r>
            <a:endParaRPr lang="en-US" dirty="0"/>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42066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dirty="0"/>
          </a:p>
          <a:p>
            <a:pPr marL="0" marR="0" lvl="0" indent="0" algn="l" rtl="0">
              <a:spcBef>
                <a:spcPts val="0"/>
              </a:spcBef>
              <a:spcAft>
                <a:spcPts val="0"/>
              </a:spcAft>
              <a:buSzPct val="25000"/>
              <a:buNone/>
            </a:pPr>
            <a:r>
              <a:rPr lang="en-US" dirty="0"/>
              <a:t>10 seconds</a:t>
            </a:r>
          </a:p>
          <a:p>
            <a:pPr marL="0" marR="0" lvl="0" indent="0" algn="l" rtl="0">
              <a:spcBef>
                <a:spcPts val="0"/>
              </a:spcBef>
              <a:spcAft>
                <a:spcPts val="0"/>
              </a:spcAft>
              <a:buSzPct val="25000"/>
              <a:buNone/>
            </a:pPr>
            <a:r>
              <a:rPr lang="en-US" dirty="0"/>
              <a:t>A description of verification process and </a:t>
            </a:r>
            <a:r>
              <a:rPr lang="en-US" sz="1200" b="0" i="0" u="none" strike="noStrike" cap="none" dirty="0">
                <a:solidFill>
                  <a:schemeClr val="dk1"/>
                </a:solidFill>
                <a:latin typeface="Calibri"/>
                <a:ea typeface="Calibri"/>
                <a:cs typeface="Calibri"/>
                <a:sym typeface="Calibri"/>
              </a:rPr>
              <a:t>Test Suites and Test Cases for </a:t>
            </a:r>
            <a:r>
              <a:rPr lang="en-US" dirty="0"/>
              <a:t>one of the</a:t>
            </a:r>
            <a:r>
              <a:rPr lang="en-US" sz="1200" b="0" i="0" u="none" strike="noStrike" cap="none" dirty="0">
                <a:solidFill>
                  <a:schemeClr val="dk1"/>
                </a:solidFill>
                <a:latin typeface="Calibri"/>
                <a:ea typeface="Calibri"/>
                <a:cs typeface="Calibri"/>
                <a:sym typeface="Calibri"/>
              </a:rPr>
              <a:t> use case</a:t>
            </a:r>
            <a:r>
              <a:rPr lang="en-US" dirty="0"/>
              <a:t>s.</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2 Automated test scripts for the implemented use cases (</a:t>
            </a:r>
            <a:r>
              <a:rPr lang="en-US" dirty="0"/>
              <a:t>if any)</a:t>
            </a:r>
            <a:r>
              <a:rPr lang="en-US" sz="1200" b="0" i="0" u="none" strike="noStrike" cap="none" dirty="0">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94827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10 seconds</a:t>
            </a:r>
          </a:p>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Summarize your contribution, mention your effort for </a:t>
            </a:r>
            <a:r>
              <a:rPr lang="en-US" dirty="0"/>
              <a:t>Scrum, Mingle, </a:t>
            </a:r>
            <a:r>
              <a:rPr lang="en-US" dirty="0" err="1"/>
              <a:t>Github</a:t>
            </a:r>
            <a:r>
              <a:rPr lang="en-US" dirty="0"/>
              <a:t>, Google Drive Documentation and minutes</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lang="en-US" sz="1200" b="0" i="0" u="none" strike="noStrike" cap="none" dirty="0" smtClean="0">
              <a:solidFill>
                <a:schemeClr val="dk1"/>
              </a:solidFill>
              <a:latin typeface="Calibri"/>
              <a:ea typeface="Calibri"/>
              <a:cs typeface="Calibri"/>
              <a:sym typeface="Calibri"/>
            </a:endParaRPr>
          </a:p>
          <a:p>
            <a:pPr>
              <a:spcBef>
                <a:spcPts val="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Please feel free to contact us to discuss this project further:</a:t>
            </a:r>
          </a:p>
          <a:p>
            <a:pPr lvl="1">
              <a:spcBef>
                <a:spcPts val="2000"/>
              </a:spcBef>
              <a:buClr>
                <a:srgbClr val="001D4D"/>
              </a:buClr>
              <a:buSzPct val="100000"/>
              <a:buFont typeface="Wingdings" panose="05000000000000000000" pitchFamily="2" charset="2"/>
              <a:buChar char="Ø"/>
            </a:pPr>
            <a:r>
              <a:rPr lang="en-US" sz="2400" dirty="0" smtClean="0">
                <a:latin typeface="Trebuchet MS"/>
                <a:ea typeface="Trebuchet MS"/>
                <a:cs typeface="Trebuchet MS"/>
                <a:sym typeface="Trebuchet MS"/>
              </a:rPr>
              <a:t>Carlos </a:t>
            </a:r>
            <a:r>
              <a:rPr lang="en-US" sz="2400" dirty="0" err="1" smtClean="0">
                <a:latin typeface="Trebuchet MS"/>
                <a:ea typeface="Trebuchet MS"/>
                <a:cs typeface="Trebuchet MS"/>
                <a:sym typeface="Trebuchet MS"/>
              </a:rPr>
              <a:t>Mestre</a:t>
            </a:r>
            <a:r>
              <a:rPr lang="en-US" sz="2400" dirty="0" smtClean="0">
                <a:latin typeface="Trebuchet MS"/>
                <a:ea typeface="Trebuchet MS"/>
                <a:cs typeface="Trebuchet MS"/>
                <a:sym typeface="Trebuchet MS"/>
              </a:rPr>
              <a:t>: cmest005@fiu.edu</a:t>
            </a:r>
          </a:p>
          <a:p>
            <a:pPr lvl="1">
              <a:spcBef>
                <a:spcPts val="2000"/>
              </a:spcBef>
              <a:buClr>
                <a:srgbClr val="001D4D"/>
              </a:buClr>
              <a:buSzPct val="100000"/>
              <a:buFont typeface="Wingdings" panose="05000000000000000000" pitchFamily="2" charset="2"/>
              <a:buChar char="Ø"/>
            </a:pPr>
            <a:r>
              <a:rPr lang="en-US" sz="2400" dirty="0" smtClean="0">
                <a:latin typeface="Trebuchet MS"/>
                <a:ea typeface="Trebuchet MS"/>
                <a:cs typeface="Trebuchet MS"/>
                <a:sym typeface="Trebuchet MS"/>
              </a:rPr>
              <a:t>Stephanie Lunn: slunn002@fiu.edu</a:t>
            </a:r>
            <a:endParaRPr lang="en-US" sz="2400" b="0" i="0" u="none" strike="noStrike" cap="none" dirty="0" smtClean="0">
              <a:latin typeface="Trebuchet MS"/>
              <a:ea typeface="Trebuchet MS"/>
              <a:cs typeface="Trebuchet MS"/>
              <a:sym typeface="Trebuchet MS"/>
            </a:endParaRPr>
          </a:p>
          <a:p>
            <a:pPr>
              <a:spcBef>
                <a:spcPts val="200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Questions?</a:t>
            </a:r>
          </a:p>
          <a:p>
            <a:pPr>
              <a:spcBef>
                <a:spcPts val="200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Thank You!</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40" name="Shape 24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5613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dirty="0" smtClean="0"/>
              <a:t>10 seconds. Issues with original</a:t>
            </a:r>
            <a:r>
              <a:rPr lang="en-US" baseline="0" dirty="0" smtClean="0"/>
              <a:t> DCU</a:t>
            </a:r>
            <a:endParaRPr lang="en-US" dirty="0" smtClean="0"/>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Many times, heavy drinkers are unaware</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that they have an issue. Brief motivational</a:t>
            </a:r>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interventions have been shown to be</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effective at reducing problem drinking</a:t>
            </a:r>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(Hester, Squires, Delaney, 2005).</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However, the original version of the</a:t>
            </a:r>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Drinker’s Check-Up (DCU) is text only</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(http://drinkerscheckup.com/), and the</a:t>
            </a:r>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results are delivered in dense blocks with</a:t>
            </a:r>
            <a:r>
              <a:rPr lang="en-US" sz="1200" b="0" i="0" u="none" strike="noStrike" cap="none" baseline="0" dirty="0" smtClean="0">
                <a:solidFill>
                  <a:schemeClr val="dk1"/>
                </a:solidFill>
                <a:latin typeface="+mn-lt"/>
                <a:ea typeface="Calibri"/>
                <a:cs typeface="Calibri"/>
                <a:sym typeface="Calibri"/>
              </a:rPr>
              <a:t> </a:t>
            </a:r>
            <a:r>
              <a:rPr lang="en-US" sz="1200" b="0" i="0" u="none" strike="noStrike" cap="none" dirty="0" smtClean="0">
                <a:solidFill>
                  <a:schemeClr val="dk1"/>
                </a:solidFill>
                <a:latin typeface="+mn-lt"/>
                <a:ea typeface="Calibri"/>
                <a:cs typeface="Calibri"/>
                <a:sym typeface="Calibri"/>
              </a:rPr>
              <a:t>no explanations of what they mean.</a:t>
            </a:r>
            <a:endParaRPr lang="en-US" dirty="0" smtClean="0"/>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2</a:t>
            </a:fld>
            <a:endParaRPr lang="en-US"/>
          </a:p>
        </p:txBody>
      </p:sp>
    </p:spTree>
    <p:extLst>
      <p:ext uri="{BB962C8B-B14F-4D97-AF65-F5344CB8AC3E}">
        <p14:creationId xmlns:p14="http://schemas.microsoft.com/office/powerpoint/2010/main" val="1494225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10 seconds</a:t>
            </a:r>
          </a:p>
          <a:p>
            <a:pPr marL="0" marR="0" lvl="0" indent="0" algn="l" rtl="0">
              <a:spcBef>
                <a:spcPts val="0"/>
              </a:spcBef>
              <a:spcAft>
                <a:spcPts val="0"/>
              </a:spcAft>
              <a:buSzPct val="25000"/>
              <a:buNone/>
            </a:pPr>
            <a:r>
              <a:rPr lang="en-US" sz="1200" b="0" i="0" u="none" strike="noStrike" cap="none" dirty="0">
                <a:solidFill>
                  <a:schemeClr val="dk1"/>
                </a:solidFill>
                <a:latin typeface="Calibri"/>
                <a:ea typeface="Calibri"/>
                <a:cs typeface="Calibri"/>
                <a:sym typeface="Calibri"/>
              </a:rPr>
              <a:t>Summarize your contribution, mention your effort for </a:t>
            </a:r>
            <a:r>
              <a:rPr lang="en-US" dirty="0"/>
              <a:t>Scrum, Mingle, </a:t>
            </a:r>
            <a:r>
              <a:rPr lang="en-US" dirty="0" err="1"/>
              <a:t>Github</a:t>
            </a:r>
            <a:r>
              <a:rPr lang="en-US" dirty="0"/>
              <a:t>, Google Drive Documentation and minutes</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dirty="0">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lang="en-US" sz="1200" b="0" i="0" u="none" strike="noStrike" cap="none" dirty="0" smtClean="0">
              <a:solidFill>
                <a:schemeClr val="dk1"/>
              </a:solidFill>
              <a:latin typeface="Calibri"/>
              <a:ea typeface="Calibri"/>
              <a:cs typeface="Calibri"/>
              <a:sym typeface="Calibri"/>
            </a:endParaRPr>
          </a:p>
          <a:p>
            <a:pPr>
              <a:spcBef>
                <a:spcPts val="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Please feel free to contact us to discuss this project further:</a:t>
            </a:r>
          </a:p>
          <a:p>
            <a:pPr lvl="1">
              <a:spcBef>
                <a:spcPts val="2000"/>
              </a:spcBef>
              <a:buClr>
                <a:srgbClr val="001D4D"/>
              </a:buClr>
              <a:buSzPct val="100000"/>
              <a:buFont typeface="Wingdings" panose="05000000000000000000" pitchFamily="2" charset="2"/>
              <a:buChar char="Ø"/>
            </a:pPr>
            <a:r>
              <a:rPr lang="en-US" sz="2400" dirty="0" smtClean="0">
                <a:latin typeface="Trebuchet MS"/>
                <a:ea typeface="Trebuchet MS"/>
                <a:cs typeface="Trebuchet MS"/>
                <a:sym typeface="Trebuchet MS"/>
              </a:rPr>
              <a:t>Carlos </a:t>
            </a:r>
            <a:r>
              <a:rPr lang="en-US" sz="2400" dirty="0" err="1" smtClean="0">
                <a:latin typeface="Trebuchet MS"/>
                <a:ea typeface="Trebuchet MS"/>
                <a:cs typeface="Trebuchet MS"/>
                <a:sym typeface="Trebuchet MS"/>
              </a:rPr>
              <a:t>Mestre</a:t>
            </a:r>
            <a:r>
              <a:rPr lang="en-US" sz="2400" dirty="0" smtClean="0">
                <a:latin typeface="Trebuchet MS"/>
                <a:ea typeface="Trebuchet MS"/>
                <a:cs typeface="Trebuchet MS"/>
                <a:sym typeface="Trebuchet MS"/>
              </a:rPr>
              <a:t>: cmest005@fiu.edu</a:t>
            </a:r>
          </a:p>
          <a:p>
            <a:pPr lvl="1">
              <a:spcBef>
                <a:spcPts val="2000"/>
              </a:spcBef>
              <a:buClr>
                <a:srgbClr val="001D4D"/>
              </a:buClr>
              <a:buSzPct val="100000"/>
              <a:buFont typeface="Wingdings" panose="05000000000000000000" pitchFamily="2" charset="2"/>
              <a:buChar char="Ø"/>
            </a:pPr>
            <a:r>
              <a:rPr lang="en-US" sz="2400" dirty="0" smtClean="0">
                <a:latin typeface="Trebuchet MS"/>
                <a:ea typeface="Trebuchet MS"/>
                <a:cs typeface="Trebuchet MS"/>
                <a:sym typeface="Trebuchet MS"/>
              </a:rPr>
              <a:t>Stephanie Lunn: slunn002@fiu.edu</a:t>
            </a:r>
            <a:endParaRPr lang="en-US" sz="2400" b="0" i="0" u="none" strike="noStrike" cap="none" dirty="0" smtClean="0">
              <a:latin typeface="Trebuchet MS"/>
              <a:ea typeface="Trebuchet MS"/>
              <a:cs typeface="Trebuchet MS"/>
              <a:sym typeface="Trebuchet MS"/>
            </a:endParaRPr>
          </a:p>
          <a:p>
            <a:pPr>
              <a:spcBef>
                <a:spcPts val="200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Questions?</a:t>
            </a:r>
          </a:p>
          <a:p>
            <a:pPr>
              <a:spcBef>
                <a:spcPts val="2000"/>
              </a:spcBef>
              <a:buClr>
                <a:srgbClr val="001D4D"/>
              </a:buClr>
              <a:buSzPct val="100000"/>
              <a:buFont typeface="Wingdings" panose="05000000000000000000" pitchFamily="2" charset="2"/>
              <a:buChar char="Ø"/>
            </a:pPr>
            <a:r>
              <a:rPr lang="en-US" dirty="0" smtClean="0">
                <a:latin typeface="Trebuchet MS"/>
                <a:ea typeface="Trebuchet MS"/>
                <a:cs typeface="Trebuchet MS"/>
                <a:sym typeface="Trebuchet MS"/>
              </a:rPr>
              <a:t>Thank You!</a:t>
            </a:r>
          </a:p>
          <a:p>
            <a:pPr marL="0" marR="0" lvl="0" indent="0" algn="l" rtl="0">
              <a:spcBef>
                <a:spcPts val="360"/>
              </a:spcBef>
              <a:spcAft>
                <a:spcPts val="0"/>
              </a:spcAft>
              <a:buSzPct val="25000"/>
              <a:buNone/>
            </a:pPr>
            <a:endParaRPr sz="1200" b="0" i="0" u="none" strike="noStrike" cap="none" dirty="0">
              <a:solidFill>
                <a:schemeClr val="dk1"/>
              </a:solidFill>
              <a:latin typeface="Calibri"/>
              <a:ea typeface="Calibri"/>
              <a:cs typeface="Calibri"/>
              <a:sym typeface="Calibri"/>
            </a:endParaRPr>
          </a:p>
        </p:txBody>
      </p:sp>
      <p:sp>
        <p:nvSpPr>
          <p:cNvPr id="240" name="Shape 24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t>23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2361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dirty="0" smtClean="0"/>
              <a:t>20 seconds.</a:t>
            </a:r>
          </a:p>
          <a:p>
            <a:pPr lvl="0" rtl="0">
              <a:spcBef>
                <a:spcPts val="0"/>
              </a:spcBef>
              <a:buClr>
                <a:schemeClr val="dk1"/>
              </a:buClr>
              <a:buSzPct val="25000"/>
              <a:buFont typeface="Arial"/>
              <a:buNone/>
            </a:pPr>
            <a:r>
              <a:rPr lang="en-US" dirty="0" smtClean="0"/>
              <a:t>In order to engage</a:t>
            </a:r>
            <a:r>
              <a:rPr lang="en-US" baseline="0" dirty="0" smtClean="0"/>
              <a:t> users, why not design a virtual health agent to administer the questionnaire and deliver results? Should could build a rapport with users and help them to reveal sensitive material. To better describe what the users’ scores mean on the assessments, she can provide better explanations and interactive displays when giving them feedback. In the first version of </a:t>
            </a:r>
            <a:r>
              <a:rPr lang="en-US" baseline="0" dirty="0" err="1" smtClean="0"/>
              <a:t>eEVA</a:t>
            </a:r>
            <a:r>
              <a:rPr lang="en-US" baseline="0" dirty="0" smtClean="0"/>
              <a:t>, the team members worked hard to improve </a:t>
            </a:r>
            <a:r>
              <a:rPr lang="en-US" baseline="0" dirty="0" err="1" smtClean="0"/>
              <a:t>eEVA’s</a:t>
            </a:r>
            <a:r>
              <a:rPr lang="en-US" baseline="0" dirty="0" smtClean="0"/>
              <a:t> implementation, and to begin working on how she will convey the results.</a:t>
            </a:r>
          </a:p>
          <a:p>
            <a:pPr lvl="0" rtl="0">
              <a:spcBef>
                <a:spcPts val="0"/>
              </a:spcBef>
              <a:buClr>
                <a:schemeClr val="dk1"/>
              </a:buClr>
              <a:buSzPct val="25000"/>
              <a:buFont typeface="Arial"/>
              <a:buNone/>
            </a:pPr>
            <a:endParaRPr lang="en-US" baseline="0" dirty="0" smtClean="0"/>
          </a:p>
          <a:p>
            <a:pPr lvl="0">
              <a:spcBef>
                <a:spcPts val="2000"/>
              </a:spcBef>
              <a:buClr>
                <a:srgbClr val="001D4D"/>
              </a:buClr>
              <a:buSzPct val="100000"/>
            </a:pPr>
            <a:r>
              <a:rPr lang="en-US" sz="2400" dirty="0" smtClean="0"/>
              <a:t>Make it more interactive and engaging with an empathic embodied virtual agent (</a:t>
            </a:r>
            <a:r>
              <a:rPr lang="en-US" sz="2400" dirty="0" err="1" smtClean="0"/>
              <a:t>eEVA</a:t>
            </a:r>
            <a:r>
              <a:rPr lang="en-US" sz="2400" dirty="0" smtClean="0"/>
              <a:t>)</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t>Interactive features</a:t>
            </a:r>
          </a:p>
          <a:p>
            <a:pPr marL="800100" lvl="1" indent="-342900">
              <a:spcBef>
                <a:spcPts val="2000"/>
              </a:spcBef>
              <a:buClr>
                <a:schemeClr val="accent2">
                  <a:lumMod val="75000"/>
                </a:schemeClr>
              </a:buClr>
              <a:buSzPct val="100000"/>
              <a:buFont typeface="Arial" panose="020B0604020202020204" pitchFamily="34" charset="0"/>
              <a:buChar char="•"/>
            </a:pPr>
            <a:r>
              <a:rPr lang="en-US" sz="2400" dirty="0" smtClean="0"/>
              <a:t>Tables</a:t>
            </a:r>
          </a:p>
          <a:p>
            <a:pPr marL="800100" lvl="1" indent="-342900">
              <a:spcBef>
                <a:spcPts val="2000"/>
              </a:spcBef>
              <a:buClr>
                <a:schemeClr val="accent2">
                  <a:lumMod val="75000"/>
                </a:schemeClr>
              </a:buClr>
              <a:buSzPct val="100000"/>
              <a:buFont typeface="Arial" panose="020B0604020202020204" pitchFamily="34" charset="0"/>
              <a:buChar char="•"/>
            </a:pPr>
            <a:r>
              <a:rPr lang="en-US" sz="2400" dirty="0" smtClean="0"/>
              <a:t>Checkbox questionnaire</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t>Contextual features</a:t>
            </a:r>
          </a:p>
          <a:p>
            <a:pPr marL="800100" lvl="1" indent="-342900">
              <a:spcBef>
                <a:spcPts val="2000"/>
              </a:spcBef>
              <a:buClr>
                <a:schemeClr val="accent2">
                  <a:lumMod val="75000"/>
                </a:schemeClr>
              </a:buClr>
              <a:buSzPct val="100000"/>
              <a:buFont typeface="Arial" panose="020B0604020202020204" pitchFamily="34" charset="0"/>
              <a:buChar char="•"/>
            </a:pPr>
            <a:r>
              <a:rPr lang="en-US" sz="2400" dirty="0" smtClean="0"/>
              <a:t>Give users meaning behind results</a:t>
            </a:r>
          </a:p>
          <a:p>
            <a:pPr marL="800100" lvl="1" indent="-342900">
              <a:spcBef>
                <a:spcPts val="2000"/>
              </a:spcBef>
              <a:buClr>
                <a:schemeClr val="accent2">
                  <a:lumMod val="75000"/>
                </a:schemeClr>
              </a:buClr>
              <a:buSzPct val="100000"/>
              <a:buFont typeface="Arial" panose="020B0604020202020204" pitchFamily="34" charset="0"/>
              <a:buChar char="•"/>
            </a:pPr>
            <a:r>
              <a:rPr lang="en-US" sz="2400" dirty="0" smtClean="0"/>
              <a:t>Provide exchanges with the counselor regarding test scores </a:t>
            </a:r>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3</a:t>
            </a:fld>
            <a:endParaRPr lang="en-US"/>
          </a:p>
        </p:txBody>
      </p:sp>
    </p:spTree>
    <p:extLst>
      <p:ext uri="{BB962C8B-B14F-4D97-AF65-F5344CB8AC3E}">
        <p14:creationId xmlns:p14="http://schemas.microsoft.com/office/powerpoint/2010/main" val="2895971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dirty="0" smtClean="0"/>
              <a:t>20 seconds</a:t>
            </a:r>
          </a:p>
          <a:p>
            <a:pPr marL="0" marR="0" lvl="0" indent="0" algn="l" rtl="0">
              <a:spcBef>
                <a:spcPts val="0"/>
              </a:spcBef>
              <a:spcAft>
                <a:spcPts val="0"/>
              </a:spcAft>
              <a:buSzPct val="25000"/>
              <a:buNone/>
            </a:pPr>
            <a:r>
              <a:rPr lang="en-US" dirty="0" smtClean="0"/>
              <a:t>While the entire system is quite</a:t>
            </a:r>
            <a:r>
              <a:rPr lang="en-US" baseline="0" dirty="0" smtClean="0"/>
              <a:t> complicated, the basic premise is that an administrator can edit intervention content for drinking or other problem behaviors in the survey editor. Then, the administrator will place these elements into a state machine, while then stores content to a MongoDB. This state machine however, enables the graphic character, allowing her to speak the material she is programmed with. The end result is rendered with </a:t>
            </a:r>
            <a:r>
              <a:rPr lang="en-US" baseline="0" dirty="0" err="1" smtClean="0"/>
              <a:t>WebGL</a:t>
            </a:r>
            <a:r>
              <a:rPr lang="en-US" baseline="0" dirty="0" smtClean="0"/>
              <a:t> to deliver an interactive, and engaging user experience</a:t>
            </a:r>
            <a:endParaRPr lang="en-US" dirty="0" smtClean="0"/>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4</a:t>
            </a:fld>
            <a:endParaRPr lang="en-US"/>
          </a:p>
        </p:txBody>
      </p:sp>
    </p:spTree>
    <p:extLst>
      <p:ext uri="{BB962C8B-B14F-4D97-AF65-F5344CB8AC3E}">
        <p14:creationId xmlns:p14="http://schemas.microsoft.com/office/powerpoint/2010/main" val="2204694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dirty="0" smtClean="0"/>
              <a:t>5 seconds</a:t>
            </a:r>
          </a:p>
          <a:p>
            <a:pPr marL="0" marR="0" lvl="0" indent="0" algn="l" rtl="0">
              <a:spcBef>
                <a:spcPts val="0"/>
              </a:spcBef>
              <a:spcAft>
                <a:spcPts val="0"/>
              </a:spcAft>
              <a:buSzPct val="25000"/>
              <a:buNone/>
            </a:pPr>
            <a:r>
              <a:rPr lang="en-US" dirty="0" smtClean="0"/>
              <a:t>Discuss the Purpose, Actors, entry condition, and then…how</a:t>
            </a:r>
            <a:r>
              <a:rPr lang="en-US" baseline="0" dirty="0" smtClean="0"/>
              <a:t> it is implemented</a:t>
            </a:r>
            <a:endParaRPr lang="en-US" dirty="0" smtClean="0"/>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5</a:t>
            </a:fld>
            <a:endParaRPr lang="en-US"/>
          </a:p>
        </p:txBody>
      </p:sp>
    </p:spTree>
    <p:extLst>
      <p:ext uri="{BB962C8B-B14F-4D97-AF65-F5344CB8AC3E}">
        <p14:creationId xmlns:p14="http://schemas.microsoft.com/office/powerpoint/2010/main" val="1191202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dirty="0" smtClean="0"/>
              <a:t>20 seconds</a:t>
            </a:r>
          </a:p>
          <a:p>
            <a:pPr marL="0" marR="0" lvl="0" indent="0" algn="l" rtl="0">
              <a:spcBef>
                <a:spcPts val="0"/>
              </a:spcBef>
              <a:spcAft>
                <a:spcPts val="0"/>
              </a:spcAft>
              <a:buSzPct val="25000"/>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0"/>
              </a:spcBef>
              <a:spcAft>
                <a:spcPts val="0"/>
              </a:spcAft>
              <a:buSzPct val="25000"/>
              <a:buNone/>
            </a:pPr>
            <a:r>
              <a:rPr lang="en-US" sz="1200" b="0" i="0" u="none" strike="noStrike" cap="none" dirty="0" smtClean="0">
                <a:solidFill>
                  <a:schemeClr val="dk1"/>
                </a:solidFill>
                <a:latin typeface="+mn-lt"/>
                <a:ea typeface="Calibri"/>
                <a:cs typeface="Calibri"/>
                <a:sym typeface="Calibri"/>
              </a:rPr>
              <a:t>The</a:t>
            </a:r>
            <a:r>
              <a:rPr lang="en-US" sz="1200" b="0" i="0" u="none" strike="noStrike" cap="none" baseline="0" dirty="0" smtClean="0">
                <a:solidFill>
                  <a:schemeClr val="dk1"/>
                </a:solidFill>
                <a:latin typeface="+mn-lt"/>
                <a:ea typeface="Calibri"/>
                <a:cs typeface="Calibri"/>
                <a:sym typeface="Calibri"/>
              </a:rPr>
              <a:t> framework for the system was created by the Affective Social Computing Laboratory (ASCL), using a MEAN Stack. Using a Model View Controller architecture, the system is divided into a Mongo database that stores the data in the tables mentioned (added, element, form, intervention and user). Then at the Server tier, Express contains both Routes and Modules. Then Node is used as the framework, consisting of the server </a:t>
            </a:r>
            <a:r>
              <a:rPr lang="en-US" sz="1200" b="0" i="0" u="none" strike="noStrike" cap="none" baseline="0" dirty="0" err="1" smtClean="0">
                <a:solidFill>
                  <a:schemeClr val="dk1"/>
                </a:solidFill>
                <a:latin typeface="+mn-lt"/>
                <a:ea typeface="Calibri"/>
                <a:cs typeface="Calibri"/>
                <a:sym typeface="Calibri"/>
              </a:rPr>
              <a:t>congifuration</a:t>
            </a:r>
            <a:r>
              <a:rPr lang="en-US" sz="1200" b="0" i="0" u="none" strike="noStrike" cap="none" baseline="0" dirty="0" smtClean="0">
                <a:solidFill>
                  <a:schemeClr val="dk1"/>
                </a:solidFill>
                <a:latin typeface="+mn-lt"/>
                <a:ea typeface="Calibri"/>
                <a:cs typeface="Calibri"/>
                <a:sym typeface="Calibri"/>
              </a:rPr>
              <a:t> and dependencies. The client tier is what the user gets to interact with, displaying the views presented. The site can be launched via Chrome or Firefox, and the necessary </a:t>
            </a:r>
            <a:r>
              <a:rPr lang="en-US" sz="1200" b="0" i="0" u="none" strike="noStrike" cap="none" baseline="0" dirty="0" err="1" smtClean="0">
                <a:solidFill>
                  <a:schemeClr val="dk1"/>
                </a:solidFill>
                <a:latin typeface="+mn-lt"/>
                <a:ea typeface="Calibri"/>
                <a:cs typeface="Calibri"/>
                <a:sym typeface="Calibri"/>
              </a:rPr>
              <a:t>Javascript</a:t>
            </a:r>
            <a:r>
              <a:rPr lang="en-US" sz="1200" b="0" i="0" u="none" strike="noStrike" cap="none" baseline="0" dirty="0" smtClean="0">
                <a:solidFill>
                  <a:schemeClr val="dk1"/>
                </a:solidFill>
                <a:latin typeface="+mn-lt"/>
                <a:ea typeface="Calibri"/>
                <a:cs typeface="Calibri"/>
                <a:sym typeface="Calibri"/>
              </a:rPr>
              <a:t> libraries render the </a:t>
            </a:r>
            <a:r>
              <a:rPr lang="en-US" sz="1200" b="0" i="0" u="none" strike="noStrike" cap="none" baseline="0" dirty="0" err="1" smtClean="0">
                <a:solidFill>
                  <a:schemeClr val="dk1"/>
                </a:solidFill>
                <a:latin typeface="+mn-lt"/>
                <a:ea typeface="Calibri"/>
                <a:cs typeface="Calibri"/>
                <a:sym typeface="Calibri"/>
              </a:rPr>
              <a:t>WebGL</a:t>
            </a:r>
            <a:r>
              <a:rPr lang="en-US" sz="1200" b="0" i="0" u="none" strike="noStrike" cap="none" baseline="0" dirty="0" smtClean="0">
                <a:solidFill>
                  <a:schemeClr val="dk1"/>
                </a:solidFill>
                <a:latin typeface="+mn-lt"/>
                <a:ea typeface="Calibri"/>
                <a:cs typeface="Calibri"/>
                <a:sym typeface="Calibri"/>
              </a:rPr>
              <a:t> avatar</a:t>
            </a:r>
            <a:endParaRPr lang="en-US" sz="1200" b="0" i="0" u="none" strike="noStrike" cap="none" dirty="0" smtClean="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6</a:t>
            </a:fld>
            <a:endParaRPr lang="en-US"/>
          </a:p>
        </p:txBody>
      </p:sp>
    </p:spTree>
    <p:extLst>
      <p:ext uri="{BB962C8B-B14F-4D97-AF65-F5344CB8AC3E}">
        <p14:creationId xmlns:p14="http://schemas.microsoft.com/office/powerpoint/2010/main" val="3049671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360"/>
              </a:spcBef>
              <a:spcAft>
                <a:spcPts val="0"/>
              </a:spcAft>
              <a:buSzPct val="25000"/>
              <a:buNone/>
            </a:pPr>
            <a:r>
              <a:rPr lang="en-US" dirty="0" smtClean="0"/>
              <a:t>10 seconds. </a:t>
            </a:r>
            <a:r>
              <a:rPr lang="en-US" sz="1200" b="0" i="0" u="none" strike="noStrike" cap="none" dirty="0" smtClean="0">
                <a:solidFill>
                  <a:schemeClr val="dk1"/>
                </a:solidFill>
                <a:latin typeface="+mn-lt"/>
                <a:ea typeface="Calibri"/>
                <a:cs typeface="Calibri"/>
                <a:sym typeface="Calibri"/>
              </a:rPr>
              <a:t>Minimal class diagram. </a:t>
            </a:r>
          </a:p>
          <a:p>
            <a:pPr marL="0" marR="0" lvl="0" indent="0" algn="l" rtl="0">
              <a:spcBef>
                <a:spcPts val="360"/>
              </a:spcBef>
              <a:spcAft>
                <a:spcPts val="0"/>
              </a:spcAft>
              <a:buSzPct val="25000"/>
              <a:buNone/>
            </a:pPr>
            <a:endParaRPr lang="en-US" sz="1200" b="0" i="0" u="none" strike="noStrike" cap="none" dirty="0" smtClean="0">
              <a:solidFill>
                <a:schemeClr val="dk1"/>
              </a:solidFill>
              <a:latin typeface="+mn-lt"/>
              <a:ea typeface="Calibri"/>
              <a:cs typeface="Calibri"/>
              <a:sym typeface="Calibri"/>
            </a:endParaRPr>
          </a:p>
          <a:p>
            <a:pPr marL="0" marR="0" lvl="0" indent="0" algn="l" rtl="0">
              <a:spcBef>
                <a:spcPts val="360"/>
              </a:spcBef>
              <a:spcAft>
                <a:spcPts val="0"/>
              </a:spcAft>
              <a:buSzPct val="25000"/>
              <a:buNone/>
            </a:pPr>
            <a:r>
              <a:rPr lang="en-US" sz="1200" b="0" i="0" u="none" strike="noStrike" cap="none" dirty="0" smtClean="0">
                <a:solidFill>
                  <a:schemeClr val="dk1"/>
                </a:solidFill>
                <a:latin typeface="+mn-lt"/>
                <a:ea typeface="Calibri"/>
                <a:cs typeface="Calibri"/>
                <a:sym typeface="Calibri"/>
              </a:rPr>
              <a:t>We mostly</a:t>
            </a:r>
            <a:r>
              <a:rPr lang="en-US" sz="1200" b="0" i="0" u="none" strike="noStrike" cap="none" baseline="0" dirty="0" smtClean="0">
                <a:solidFill>
                  <a:schemeClr val="dk1"/>
                </a:solidFill>
                <a:latin typeface="+mn-lt"/>
                <a:ea typeface="Calibri"/>
                <a:cs typeface="Calibri"/>
                <a:sym typeface="Calibri"/>
              </a:rPr>
              <a:t> implemented items in the survey editor and state machine, which were rendered primarily in the </a:t>
            </a:r>
            <a:r>
              <a:rPr lang="en-US" sz="1200" b="0" i="0" u="none" strike="noStrike" cap="none" baseline="0" dirty="0" err="1" smtClean="0">
                <a:solidFill>
                  <a:schemeClr val="dk1"/>
                </a:solidFill>
                <a:latin typeface="+mn-lt"/>
                <a:ea typeface="Calibri"/>
                <a:cs typeface="Calibri"/>
                <a:sym typeface="Calibri"/>
              </a:rPr>
              <a:t>surveyView</a:t>
            </a:r>
            <a:r>
              <a:rPr lang="en-US" sz="1200" b="0" i="0" u="none" strike="noStrike" cap="none" baseline="0" dirty="0" smtClean="0">
                <a:solidFill>
                  <a:schemeClr val="dk1"/>
                </a:solidFill>
                <a:latin typeface="+mn-lt"/>
                <a:ea typeface="Calibri"/>
                <a:cs typeface="Calibri"/>
                <a:sym typeface="Calibri"/>
              </a:rPr>
              <a:t> and </a:t>
            </a:r>
            <a:r>
              <a:rPr lang="en-US" sz="1200" b="0" i="0" u="none" strike="noStrike" cap="none" baseline="0" dirty="0" err="1" smtClean="0">
                <a:solidFill>
                  <a:schemeClr val="dk1"/>
                </a:solidFill>
                <a:latin typeface="+mn-lt"/>
                <a:ea typeface="Calibri"/>
                <a:cs typeface="Calibri"/>
                <a:sym typeface="Calibri"/>
              </a:rPr>
              <a:t>editorView</a:t>
            </a:r>
            <a:r>
              <a:rPr lang="en-US" sz="1200" b="0" i="0" u="none" strike="noStrike" cap="none" baseline="0" dirty="0" smtClean="0">
                <a:solidFill>
                  <a:schemeClr val="dk1"/>
                </a:solidFill>
                <a:latin typeface="+mn-lt"/>
                <a:ea typeface="Calibri"/>
                <a:cs typeface="Calibri"/>
                <a:sym typeface="Calibri"/>
              </a:rPr>
              <a:t>. These were controlled by the respective </a:t>
            </a:r>
            <a:r>
              <a:rPr lang="en-US" sz="1200" b="0" i="0" u="none" strike="noStrike" cap="none" baseline="0" dirty="0" err="1" smtClean="0">
                <a:solidFill>
                  <a:schemeClr val="dk1"/>
                </a:solidFill>
                <a:latin typeface="+mn-lt"/>
                <a:ea typeface="Calibri"/>
                <a:cs typeface="Calibri"/>
                <a:sym typeface="Calibri"/>
              </a:rPr>
              <a:t>surveyController</a:t>
            </a:r>
            <a:r>
              <a:rPr lang="en-US" sz="1200" b="0" i="0" u="none" strike="noStrike" cap="none" baseline="0" dirty="0" smtClean="0">
                <a:solidFill>
                  <a:schemeClr val="dk1"/>
                </a:solidFill>
                <a:latin typeface="+mn-lt"/>
                <a:ea typeface="Calibri"/>
                <a:cs typeface="Calibri"/>
                <a:sym typeface="Calibri"/>
              </a:rPr>
              <a:t> and editor Controller, which used updated the content into the repository. However, the other views mentioned like the counseling View were necessary to display the modified content to system users as well.</a:t>
            </a:r>
            <a:endParaRPr lang="en-US" sz="1200" b="0" i="0" u="none" strike="noStrike" cap="none" dirty="0" smtClean="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7</a:t>
            </a:fld>
            <a:endParaRPr lang="en-US"/>
          </a:p>
        </p:txBody>
      </p:sp>
    </p:spTree>
    <p:extLst>
      <p:ext uri="{BB962C8B-B14F-4D97-AF65-F5344CB8AC3E}">
        <p14:creationId xmlns:p14="http://schemas.microsoft.com/office/powerpoint/2010/main" val="1827006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SzPct val="25000"/>
              <a:buNone/>
            </a:pPr>
            <a:r>
              <a:rPr lang="en-US" dirty="0" smtClean="0"/>
              <a:t>5 seconds.</a:t>
            </a:r>
          </a:p>
          <a:p>
            <a:pPr lvl="0" rtl="0">
              <a:spcBef>
                <a:spcPts val="0"/>
              </a:spcBef>
              <a:buClr>
                <a:schemeClr val="dk1"/>
              </a:buClr>
              <a:buSzPct val="25000"/>
              <a:buFont typeface="Arial"/>
              <a:buNone/>
            </a:pPr>
            <a:r>
              <a:rPr lang="en-US" dirty="0" smtClean="0"/>
              <a:t>List the user stories that you worked on them.(put in order of importance). Stay focused on the parts that you have been working. </a:t>
            </a:r>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8</a:t>
            </a:fld>
            <a:endParaRPr lang="en-US"/>
          </a:p>
        </p:txBody>
      </p:sp>
    </p:spTree>
    <p:extLst>
      <p:ext uri="{BB962C8B-B14F-4D97-AF65-F5344CB8AC3E}">
        <p14:creationId xmlns:p14="http://schemas.microsoft.com/office/powerpoint/2010/main" val="1351839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360"/>
              </a:spcBef>
              <a:spcAft>
                <a:spcPts val="0"/>
              </a:spcAft>
              <a:buSzPct val="25000"/>
              <a:buNone/>
            </a:pPr>
            <a:r>
              <a:rPr lang="en-US" dirty="0" smtClean="0"/>
              <a:t>60 seconds</a:t>
            </a:r>
          </a:p>
          <a:p>
            <a:pPr marL="0" marR="0" lvl="0" indent="0" algn="l" rtl="0">
              <a:spcBef>
                <a:spcPts val="360"/>
              </a:spcBef>
              <a:spcAft>
                <a:spcPts val="0"/>
              </a:spcAft>
              <a:buSzPct val="25000"/>
              <a:buNone/>
            </a:pPr>
            <a:r>
              <a:rPr lang="en-US" dirty="0" smtClean="0"/>
              <a:t>Our</a:t>
            </a:r>
            <a:r>
              <a:rPr lang="en-US" baseline="0" dirty="0" smtClean="0"/>
              <a:t> most ambitious story was the </a:t>
            </a:r>
            <a:r>
              <a:rPr lang="en-US" baseline="0" dirty="0" err="1" smtClean="0"/>
              <a:t>EditDCU_BAC</a:t>
            </a:r>
            <a:r>
              <a:rPr lang="en-US" baseline="0" dirty="0" smtClean="0"/>
              <a:t>, which stands for Blood Alcohol Concentration. This user story was particularly difficult considering there were 3 pages within this section, each of which required implementation of elements we hadn’t yet figured out how to make work with our system.</a:t>
            </a:r>
          </a:p>
          <a:p>
            <a:pPr marL="0" marR="0" lvl="0" indent="0" algn="l" rtl="0">
              <a:spcBef>
                <a:spcPts val="360"/>
              </a:spcBef>
              <a:spcAft>
                <a:spcPts val="0"/>
              </a:spcAft>
              <a:buSzPct val="25000"/>
              <a:buNone/>
            </a:pPr>
            <a:endParaRPr lang="en-US" baseline="0" dirty="0" smtClean="0"/>
          </a:p>
          <a:p>
            <a:pPr marL="0" marR="0" lvl="0" indent="0" algn="l" rtl="0">
              <a:spcBef>
                <a:spcPts val="360"/>
              </a:spcBef>
              <a:spcAft>
                <a:spcPts val="0"/>
              </a:spcAft>
              <a:buSzPct val="25000"/>
              <a:buNone/>
            </a:pPr>
            <a:r>
              <a:rPr lang="en-US" baseline="0" dirty="0" smtClean="0"/>
              <a:t>Since we were using a survey editor and state machine, content had to be entered into the forms. However, the body is injected into an html form, and sometimes addition of certain </a:t>
            </a:r>
            <a:r>
              <a:rPr lang="en-US" baseline="0" dirty="0" err="1" smtClean="0"/>
              <a:t>javascript</a:t>
            </a:r>
            <a:r>
              <a:rPr lang="en-US" baseline="0" dirty="0" smtClean="0"/>
              <a:t> components were met with resistance by the system. </a:t>
            </a:r>
          </a:p>
          <a:p>
            <a:pPr marL="0" marR="0" lvl="0" indent="0" algn="l" rtl="0">
              <a:spcBef>
                <a:spcPts val="360"/>
              </a:spcBef>
              <a:spcAft>
                <a:spcPts val="0"/>
              </a:spcAft>
              <a:buSzPct val="25000"/>
              <a:buNone/>
            </a:pPr>
            <a:endParaRPr lang="en-US" baseline="0" dirty="0" smtClean="0"/>
          </a:p>
          <a:p>
            <a:pPr marL="0" marR="0" lvl="0" indent="0" algn="l" rtl="0">
              <a:spcBef>
                <a:spcPts val="360"/>
              </a:spcBef>
              <a:spcAft>
                <a:spcPts val="0"/>
              </a:spcAft>
              <a:buSzPct val="25000"/>
              <a:buNone/>
            </a:pPr>
            <a:r>
              <a:rPr lang="en-US" baseline="0" dirty="0" smtClean="0"/>
              <a:t>In the BAC2B page, we needed to find a way to display a unique response based on a user’s selection about their reaction to their results. Several attempts that would work in other </a:t>
            </a:r>
            <a:r>
              <a:rPr lang="en-US" baseline="0" dirty="0" err="1" smtClean="0"/>
              <a:t>Javascript</a:t>
            </a:r>
            <a:r>
              <a:rPr lang="en-US" baseline="0" dirty="0" smtClean="0"/>
              <a:t> editors were met with </a:t>
            </a:r>
            <a:r>
              <a:rPr lang="en-US" baseline="0" dirty="0" err="1" smtClean="0"/>
              <a:t>resistence</a:t>
            </a:r>
            <a:r>
              <a:rPr lang="en-US" baseline="0" dirty="0" smtClean="0"/>
              <a:t> inside the content element of </a:t>
            </a:r>
            <a:r>
              <a:rPr lang="en-US" baseline="0" dirty="0" err="1" smtClean="0"/>
              <a:t>eEVA</a:t>
            </a:r>
            <a:r>
              <a:rPr lang="en-US" baseline="0" dirty="0" smtClean="0"/>
              <a:t>.  Finally we were able to get this working, but it took longer when we realized a user could select multiple items and they would all display in one large block. This was resolved so that instead it cleared out when more than one choice was made.</a:t>
            </a:r>
          </a:p>
          <a:p>
            <a:pPr marL="0" marR="0" lvl="0" indent="0" algn="l" rtl="0">
              <a:spcBef>
                <a:spcPts val="360"/>
              </a:spcBef>
              <a:spcAft>
                <a:spcPts val="0"/>
              </a:spcAft>
              <a:buSzPct val="25000"/>
              <a:buNone/>
            </a:pPr>
            <a:endParaRPr lang="en-US" baseline="0" dirty="0" smtClean="0"/>
          </a:p>
          <a:p>
            <a:pPr marL="0" marR="0" lvl="0" indent="0" algn="l" rtl="0">
              <a:spcBef>
                <a:spcPts val="360"/>
              </a:spcBef>
              <a:spcAft>
                <a:spcPts val="0"/>
              </a:spcAft>
              <a:buSzPct val="25000"/>
              <a:buNone/>
            </a:pPr>
            <a:r>
              <a:rPr lang="en-US" baseline="0" dirty="0" smtClean="0"/>
              <a:t>In addition, adding a print function to the third BAC page cause a problem in which the toggled counselor took the entire screen. Since the entire system is actually all in one page, a reset function caused the entire state machine to begin anew, starting the counselor from her first state. To resolve the print we finally had to add a print function into the entire system, to call it from within the html code of the content element so that it could place the particular table in its own div to allow it to be printed properly.</a:t>
            </a:r>
          </a:p>
          <a:p>
            <a:pPr marL="0" marR="0" lvl="0" indent="0" algn="l" rtl="0">
              <a:spcBef>
                <a:spcPts val="360"/>
              </a:spcBef>
              <a:spcAft>
                <a:spcPts val="0"/>
              </a:spcAft>
              <a:buSzPct val="25000"/>
              <a:buNone/>
            </a:pPr>
            <a:endParaRPr lang="en-US" baseline="0" dirty="0" smtClean="0"/>
          </a:p>
          <a:p>
            <a:pPr marL="0" marR="0" lvl="0" indent="0" algn="l" rtl="0">
              <a:spcBef>
                <a:spcPts val="360"/>
              </a:spcBef>
              <a:spcAft>
                <a:spcPts val="0"/>
              </a:spcAft>
              <a:buSzPct val="25000"/>
              <a:buNone/>
            </a:pPr>
            <a:endParaRPr lang="en-US" dirty="0" smtClean="0"/>
          </a:p>
          <a:p>
            <a:pPr marL="457200" marR="0" lvl="0" indent="-228600" algn="l" rtl="0">
              <a:spcBef>
                <a:spcPts val="360"/>
              </a:spcBef>
              <a:spcAft>
                <a:spcPts val="0"/>
              </a:spcAft>
              <a:buChar char="-"/>
            </a:pPr>
            <a:r>
              <a:rPr lang="en-US" dirty="0" smtClean="0"/>
              <a:t>Please present and show the complexity of your work, code, algorithms, and technical challenges and technologies you have used. (you could use screenshot if you want. Visual presentations are better than text presentation)</a:t>
            </a:r>
            <a:br>
              <a:rPr lang="en-US" dirty="0" smtClean="0"/>
            </a:br>
            <a:r>
              <a:rPr lang="en-US" dirty="0" smtClean="0"/>
              <a:t>- Go into the details of the most important/significant tasks using bullet lists or visual graphs or state chart diagram</a:t>
            </a:r>
            <a:br>
              <a:rPr lang="en-US" dirty="0" smtClean="0"/>
            </a:br>
            <a:r>
              <a:rPr lang="en-US" dirty="0" smtClean="0"/>
              <a:t>- Demo using </a:t>
            </a:r>
            <a:r>
              <a:rPr lang="en-US" b="1" dirty="0" smtClean="0"/>
              <a:t>screenshots or GIF</a:t>
            </a:r>
            <a:r>
              <a:rPr lang="en-US" dirty="0" smtClean="0"/>
              <a:t> (in another separate page if required)</a:t>
            </a:r>
          </a:p>
          <a:p>
            <a:pPr marL="457200" marR="0" lvl="0" indent="-228600" algn="l" rtl="0">
              <a:spcBef>
                <a:spcPts val="360"/>
              </a:spcBef>
              <a:spcAft>
                <a:spcPts val="0"/>
              </a:spcAft>
              <a:buChar char="-"/>
            </a:pPr>
            <a:r>
              <a:rPr lang="en-US" dirty="0" smtClean="0"/>
              <a:t>Sequence Diagram for this user story is optional</a:t>
            </a:r>
            <a:br>
              <a:rPr lang="en-US" dirty="0" smtClean="0"/>
            </a:br>
            <a:endParaRPr lang="en-US" dirty="0" smtClean="0"/>
          </a:p>
          <a:p>
            <a:endParaRPr lang="en-US" dirty="0"/>
          </a:p>
        </p:txBody>
      </p:sp>
      <p:sp>
        <p:nvSpPr>
          <p:cNvPr id="4" name="Slide Number Placeholder 3"/>
          <p:cNvSpPr>
            <a:spLocks noGrp="1"/>
          </p:cNvSpPr>
          <p:nvPr>
            <p:ph type="sldNum" sz="quarter" idx="10"/>
          </p:nvPr>
        </p:nvSpPr>
        <p:spPr/>
        <p:txBody>
          <a:bodyPr/>
          <a:lstStyle/>
          <a:p>
            <a:fld id="{1C981838-3C49-4707-A2C7-2B22884A4B87}" type="slidenum">
              <a:rPr lang="en-US" smtClean="0"/>
              <a:t>9</a:t>
            </a:fld>
            <a:endParaRPr lang="en-US"/>
          </a:p>
        </p:txBody>
      </p:sp>
    </p:spTree>
    <p:extLst>
      <p:ext uri="{BB962C8B-B14F-4D97-AF65-F5344CB8AC3E}">
        <p14:creationId xmlns:p14="http://schemas.microsoft.com/office/powerpoint/2010/main" val="304247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lgn="ctr">
              <a:defRPr sz="5400">
                <a:solidFill>
                  <a:schemeClr val="bg1"/>
                </a:solidFill>
                <a:effectLst>
                  <a:outerShdw blurRad="50800" dist="76200" dir="8100000" algn="tr" rotWithShape="0">
                    <a:srgbClr val="1F6FC7">
                      <a:alpha val="38000"/>
                    </a:srgbClr>
                  </a:outerShdw>
                </a:effectLst>
                <a:latin typeface="Trajan Pro" panose="02020502050506020301" pitchFamily="18"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normAutofit/>
          </a:bodyPr>
          <a:lstStyle>
            <a:lvl1pPr marL="0" indent="0" algn="ctr">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013BD60C-2E0F-4594-841E-5809FF91A68C}"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0" name="Slide Number Placeholder 4"/>
          <p:cNvSpPr>
            <a:spLocks noGrp="1"/>
          </p:cNvSpPr>
          <p:nvPr>
            <p:ph type="sldNum" sz="quarter" idx="12"/>
          </p:nvPr>
        </p:nvSpPr>
        <p:spPr>
          <a:xfrm>
            <a:off x="298579" y="6425192"/>
            <a:ext cx="559837" cy="365125"/>
          </a:xfrm>
          <a:prstGeom prst="rect">
            <a:avLst/>
          </a:prstGeo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9657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288E4FF-7024-48B1-B8A6-6FCC28075996}"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a:prstGeom prst="rect">
            <a:avLst/>
          </a:prstGeo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6620013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0EC9A4-4019-41DC-8669-31EDE8433B45}"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a:prstGeom prst="rect">
            <a:avLst/>
          </a:prstGeom>
        </p:spPr>
        <p:txBody>
          <a:bodyPr/>
          <a:lstStyle/>
          <a:p>
            <a:fld id="{6D22F896-40B5-4ADD-8801-0D06FADFA09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7465318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E778677-8CBF-48EC-85EA-DCF51B6A6D3F}" type="datetime1">
              <a:rPr lang="en-US" smtClean="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a:prstGeom prst="rect">
            <a:avLst/>
          </a:prstGeo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11285119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68F25CC9-6827-49E6-9056-5C80B63A1FB5}" type="datetime1">
              <a:rPr lang="en-US" smtClean="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a:prstGeom prst="rect">
            <a:avLst/>
          </a:prstGeom>
        </p:spPr>
        <p:txBody>
          <a:bodyPr/>
          <a:lstStyle/>
          <a:p>
            <a:fld id="{6D22F896-40B5-4ADD-8801-0D06FADFA09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710841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89043251-2230-4DBE-919F-937E727B023C}" type="datetime1">
              <a:rPr lang="en-US" smtClean="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a:prstGeom prst="rect">
            <a:avLst/>
          </a:prstGeo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7483431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DFDD2B5-2CC0-4A5C-95E8-CE386B613620}"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97" y="6389038"/>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2988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11E071-F52D-4904-A95D-DCBA43F6FB35}"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97" y="6389038"/>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4561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noAutofit/>
          </a:bodyPr>
          <a:lstStyle>
            <a:lvl1pPr algn="ctr">
              <a:defRPr sz="5000">
                <a:effectLst>
                  <a:outerShdw blurRad="50800" dist="38100" dir="8100000" algn="tr" rotWithShape="0">
                    <a:srgbClr val="1F6FC7">
                      <a:alpha val="40000"/>
                    </a:srgb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lvl1pPr>
              <a:defRPr sz="2800">
                <a:solidFill>
                  <a:schemeClr val="bg1"/>
                </a:solidFill>
              </a:defRPr>
            </a:lvl1pPr>
            <a:lvl2pPr>
              <a:defRPr sz="2400">
                <a:solidFill>
                  <a:schemeClr val="accent2"/>
                </a:solidFill>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062502D-E28D-42ED-94C6-BD41B8110817}"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Slide Number Placeholder 4"/>
          <p:cNvSpPr>
            <a:spLocks noGrp="1"/>
          </p:cNvSpPr>
          <p:nvPr>
            <p:ph type="sldNum" sz="quarter" idx="12"/>
          </p:nvPr>
        </p:nvSpPr>
        <p:spPr>
          <a:xfrm>
            <a:off x="298579" y="6425192"/>
            <a:ext cx="559837" cy="365125"/>
          </a:xfrm>
          <a:prstGeom prst="rect">
            <a:avLst/>
          </a:prstGeo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32854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825F8E-12CB-4B5F-97F5-628CB9C33555}" type="datetime1">
              <a:rPr lang="en-US" smtClean="0"/>
              <a:t>12/1/2016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userDrawn="1"/>
        </p:nvSpPr>
        <p:spPr bwMode="auto">
          <a:xfrm flipV="1">
            <a:off x="0" y="6130437"/>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6001" y="6196401"/>
            <a:ext cx="779767" cy="365125"/>
          </a:xfrm>
          <a:prstGeom prst="rect">
            <a:avLst/>
          </a:prstGeom>
        </p:spPr>
        <p:txBody>
          <a:bodyPr/>
          <a:lstStyle/>
          <a:p>
            <a:fld id="{6D22F896-40B5-4ADD-8801-0D06FADFA095}" type="slidenum">
              <a:rPr lang="en-US" smtClean="0"/>
              <a:t>‹#›</a:t>
            </a:fld>
            <a:endParaRPr lang="en-US" dirty="0"/>
          </a:p>
        </p:txBody>
      </p:sp>
      <p:cxnSp>
        <p:nvCxnSpPr>
          <p:cNvPr id="8" name="Straight Connector 7"/>
          <p:cNvCxnSpPr/>
          <p:nvPr userDrawn="1"/>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78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A0D08E2-A480-4AD6-A33B-489D9946F3D1}" type="datetime1">
              <a:rPr lang="en-US" smtClean="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98691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A8EBB60-ABCF-435D-9F88-E6A75AEC8C46}" type="datetime1">
              <a:rPr lang="en-US" smtClean="0"/>
              <a:t>12/1/2016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46577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204E001-DD27-462B-9C25-AE1D25AAB72A}" type="datetime1">
              <a:rPr lang="en-US" smtClean="0"/>
              <a:t>12/1/2016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a:xfrm>
            <a:off x="3997" y="6389038"/>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56272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CF35A3-E26A-4D0C-B840-F060E4090C32}" type="datetime1">
              <a:rPr lang="en-US" smtClean="0"/>
              <a:t>12/1/2016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a:xfrm>
            <a:off x="3997" y="6389038"/>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49696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9838F3-C5DF-40D1-B4F8-80FB5764C5F6}" type="datetime1">
              <a:rPr lang="en-US" smtClean="0"/>
              <a:t>12/1/2016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97" y="6389038"/>
            <a:ext cx="779767" cy="365125"/>
          </a:xfrm>
          <a:prstGeom prst="rect">
            <a:avLst/>
          </a:prstGeo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712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994165-E0FA-4207-9F37-6DA35A7D55B7}" type="datetime1">
              <a:rPr lang="en-US" smtClean="0"/>
              <a:t>12/1/2016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a:prstGeom prst="rect">
            <a:avLst/>
          </a:prstGeom>
        </p:spPr>
        <p:txBody>
          <a:bodyPr/>
          <a:lstStyle/>
          <a:p>
            <a:fld id="{6BBE7942-5B1B-4E74-B3CD-25BF9B0ABE25}" type="slidenum">
              <a:rPr lang="en-US" smtClean="0"/>
              <a:t>‹#›</a:t>
            </a:fld>
            <a:endParaRPr lang="en-US"/>
          </a:p>
        </p:txBody>
      </p:sp>
    </p:spTree>
    <p:extLst>
      <p:ext uri="{BB962C8B-B14F-4D97-AF65-F5344CB8AC3E}">
        <p14:creationId xmlns:p14="http://schemas.microsoft.com/office/powerpoint/2010/main" val="202587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1000">
              <a:schemeClr val="tx1">
                <a:lumMod val="85000"/>
                <a:lumOff val="15000"/>
              </a:schemeClr>
            </a:gs>
            <a:gs pos="100000">
              <a:schemeClr val="tx1"/>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D24E40C1-07A7-4447-8F13-C394BF9A1572}" type="datetime1">
              <a:rPr lang="en-US" smtClean="0"/>
              <a:t>12/1/2016</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37" name="Slide Number Placeholder 4"/>
          <p:cNvSpPr>
            <a:spLocks noGrp="1"/>
          </p:cNvSpPr>
          <p:nvPr>
            <p:ph type="sldNum" sz="quarter" idx="4"/>
          </p:nvPr>
        </p:nvSpPr>
        <p:spPr>
          <a:xfrm>
            <a:off x="298579" y="6425192"/>
            <a:ext cx="559837" cy="365125"/>
          </a:xfrm>
          <a:prstGeom prst="rect">
            <a:avLst/>
          </a:prstGeom>
        </p:spPr>
        <p:txBody>
          <a:bodyPr/>
          <a:lstStyle>
            <a:lvl1pPr>
              <a:defRPr>
                <a:solidFill>
                  <a:schemeClr val="bg1"/>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342380275"/>
      </p:ext>
    </p:extLst>
  </p:cSld>
  <p:clrMap bg1="lt1" tx1="dk1" bg2="lt2" tx2="dk2" accent1="accent1" accent2="accent2" accent3="accent3" accent4="accent4" accent5="accent5" accent6="accent6" hlink="hlink" folHlink="folHlink"/>
  <p:sldLayoutIdLst>
    <p:sldLayoutId id="2147484353" r:id="rId1"/>
    <p:sldLayoutId id="2147484354" r:id="rId2"/>
    <p:sldLayoutId id="2147484355" r:id="rId3"/>
    <p:sldLayoutId id="2147484356" r:id="rId4"/>
    <p:sldLayoutId id="2147484357" r:id="rId5"/>
    <p:sldLayoutId id="2147484358" r:id="rId6"/>
    <p:sldLayoutId id="2147484359" r:id="rId7"/>
    <p:sldLayoutId id="2147484360" r:id="rId8"/>
    <p:sldLayoutId id="2147484361" r:id="rId9"/>
    <p:sldLayoutId id="2147484362" r:id="rId10"/>
    <p:sldLayoutId id="2147484363" r:id="rId11"/>
    <p:sldLayoutId id="2147484364" r:id="rId12"/>
    <p:sldLayoutId id="2147484365" r:id="rId13"/>
    <p:sldLayoutId id="2147484366" r:id="rId14"/>
    <p:sldLayoutId id="2147484367" r:id="rId15"/>
    <p:sldLayoutId id="2147484368"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latinLnBrk="0" hangingPunct="1">
        <a:spcBef>
          <a:spcPct val="0"/>
        </a:spcBef>
        <a:buNone/>
        <a:defRPr sz="3600" kern="1200">
          <a:solidFill>
            <a:schemeClr val="bg1"/>
          </a:solidFill>
          <a:latin typeface="Trajan Pro" panose="02020502050506020301" pitchFamily="18"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accent1"/>
          </a:solidFill>
          <a:latin typeface="Tw Cen MT" panose="020B0602020104020603" pitchFamily="34" charset="0"/>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accent1"/>
          </a:solidFill>
          <a:latin typeface="Tw Cen MT" panose="020B0602020104020603" pitchFamily="34" charset="0"/>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accent1"/>
          </a:solidFill>
          <a:latin typeface="Tw Cen MT" panose="020B0602020104020603" pitchFamily="34" charset="0"/>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accent1"/>
          </a:solidFill>
          <a:latin typeface="Tw Cen MT" panose="020B0602020104020603" pitchFamily="34" charset="0"/>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accent1"/>
          </a:solidFill>
          <a:latin typeface="Tw Cen MT" panose="020B0602020104020603" pitchFamily="34" charset="0"/>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hyperlink" Target="mailto:slunn002@fiu.edu" TargetMode="External"/><Relationship Id="rId10" Type="http://schemas.openxmlformats.org/officeDocument/2006/relationships/image" Target="../media/image30.png"/><Relationship Id="rId4" Type="http://schemas.openxmlformats.org/officeDocument/2006/relationships/hyperlink" Target="mailto:cmest005@fiu.edu" TargetMode="External"/><Relationship Id="rId9"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51"/>
          <p:cNvSpPr txBox="1"/>
          <p:nvPr/>
        </p:nvSpPr>
        <p:spPr>
          <a:xfrm>
            <a:off x="1981433" y="395730"/>
            <a:ext cx="8686800" cy="7227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dirty="0">
                <a:solidFill>
                  <a:srgbClr val="C9E1F5"/>
                </a:solidFill>
                <a:latin typeface="+mj-lt"/>
                <a:ea typeface="Trebuchet MS"/>
                <a:cs typeface="Trebuchet MS"/>
                <a:sym typeface="Trebuchet MS"/>
              </a:rPr>
              <a:t>Final Presentation</a:t>
            </a:r>
          </a:p>
          <a:p>
            <a:pPr lvl="0" algn="ctr" rtl="0">
              <a:spcBef>
                <a:spcPts val="0"/>
              </a:spcBef>
              <a:buClr>
                <a:schemeClr val="dk1"/>
              </a:buClr>
              <a:buSzPct val="25000"/>
              <a:buFont typeface="Arial"/>
              <a:buNone/>
            </a:pPr>
            <a:r>
              <a:rPr lang="en-US" sz="2600" dirty="0">
                <a:solidFill>
                  <a:srgbClr val="C9E1F5"/>
                </a:solidFill>
                <a:latin typeface="+mj-lt"/>
                <a:ea typeface="Trebuchet MS"/>
                <a:cs typeface="Trebuchet MS"/>
                <a:sym typeface="Trebuchet MS"/>
              </a:rPr>
              <a:t>Senior Project- Fall 2016</a:t>
            </a:r>
          </a:p>
        </p:txBody>
      </p:sp>
      <p:sp>
        <p:nvSpPr>
          <p:cNvPr id="5" name="Shape 149"/>
          <p:cNvSpPr txBox="1">
            <a:spLocks noGrp="1"/>
          </p:cNvSpPr>
          <p:nvPr>
            <p:ph type="ctrTitle"/>
          </p:nvPr>
        </p:nvSpPr>
        <p:spPr>
          <a:xfrm>
            <a:off x="1350419" y="1680220"/>
            <a:ext cx="9948829" cy="2054794"/>
          </a:xfrm>
          <a:prstGeom prst="rect">
            <a:avLst/>
          </a:prstGeom>
          <a:noFill/>
          <a:ln>
            <a:noFill/>
          </a:ln>
          <a:effectLst>
            <a:outerShdw blurRad="50800" dist="38100" dir="13500000" algn="br" rotWithShape="0">
              <a:prstClr val="black">
                <a:alpha val="40000"/>
              </a:prstClr>
            </a:outerShdw>
          </a:effectLst>
          <a:scene3d>
            <a:camera prst="orthographicFront"/>
            <a:lightRig rig="threePt" dir="t"/>
          </a:scene3d>
          <a:sp3d>
            <a:bevelT/>
          </a:sp3d>
        </p:spPr>
        <p:txBody>
          <a:bodyPr lIns="91425" tIns="45700" rIns="91425" bIns="45700" anchor="b" anchorCtr="0">
            <a:noAutofit/>
          </a:bodyPr>
          <a:lstStyle/>
          <a:p>
            <a:pPr marL="0" marR="0" lvl="0" indent="0" algn="ctr" rtl="0">
              <a:spcBef>
                <a:spcPts val="0"/>
              </a:spcBef>
              <a:spcAft>
                <a:spcPts val="0"/>
              </a:spcAft>
              <a:buSzPct val="25000"/>
              <a:buNone/>
            </a:pPr>
            <a:r>
              <a:rPr lang="en-US" sz="5400" b="1" dirty="0">
                <a:cs typeface="DilleniaUPC" panose="02020603050405020304" pitchFamily="18" charset="-34"/>
              </a:rPr>
              <a:t>e</a:t>
            </a:r>
            <a:r>
              <a:rPr lang="en-US" sz="5400" b="1" dirty="0" smtClean="0">
                <a:cs typeface="DilleniaUPC" panose="02020603050405020304" pitchFamily="18" charset="-34"/>
              </a:rPr>
              <a:t>EVA </a:t>
            </a:r>
            <a:r>
              <a:rPr lang="en-US" sz="5400" b="1" dirty="0">
                <a:cs typeface="DilleniaUPC" panose="02020603050405020304" pitchFamily="18" charset="-34"/>
              </a:rPr>
              <a:t>Data Generation and User Results Analysis </a:t>
            </a:r>
            <a:r>
              <a:rPr lang="en-US" sz="5400" b="1" dirty="0" smtClean="0">
                <a:cs typeface="DilleniaUPC" panose="02020603050405020304" pitchFamily="18" charset="-34"/>
              </a:rPr>
              <a:t>v1.0</a:t>
            </a:r>
            <a:endParaRPr lang="en-US" sz="5400" b="1" dirty="0">
              <a:cs typeface="DilleniaUPC" panose="02020603050405020304" pitchFamily="18" charset="-34"/>
            </a:endParaRPr>
          </a:p>
        </p:txBody>
      </p:sp>
      <p:sp>
        <p:nvSpPr>
          <p:cNvPr id="6" name="TextBox 5"/>
          <p:cNvSpPr txBox="1"/>
          <p:nvPr/>
        </p:nvSpPr>
        <p:spPr>
          <a:xfrm>
            <a:off x="1773588" y="3862335"/>
            <a:ext cx="9453048" cy="1569660"/>
          </a:xfrm>
          <a:prstGeom prst="rect">
            <a:avLst/>
          </a:prstGeom>
          <a:noFill/>
        </p:spPr>
        <p:txBody>
          <a:bodyPr wrap="square" rtlCol="0">
            <a:spAutoFit/>
          </a:bodyPr>
          <a:lstStyle/>
          <a:p>
            <a:pPr lvl="0" algn="ctr">
              <a:buSzPct val="25000"/>
            </a:pPr>
            <a:r>
              <a:rPr lang="en-US" sz="2400" b="1" dirty="0">
                <a:solidFill>
                  <a:schemeClr val="accent1"/>
                </a:solidFill>
                <a:latin typeface="Trajan Pro" panose="02020502050506020301" pitchFamily="18" charset="0"/>
                <a:ea typeface="Trebuchet MS"/>
                <a:cs typeface="Trebuchet MS"/>
                <a:sym typeface="Trebuchet MS"/>
              </a:rPr>
              <a:t>Team Members: </a:t>
            </a:r>
            <a:r>
              <a:rPr lang="en-US" sz="2400" b="1" dirty="0">
                <a:solidFill>
                  <a:schemeClr val="accent1"/>
                </a:solidFill>
                <a:latin typeface="Trajan Pro" panose="02020502050506020301" pitchFamily="18" charset="0"/>
              </a:rPr>
              <a:t>Carlos </a:t>
            </a:r>
            <a:r>
              <a:rPr lang="en-US" sz="2400" b="1" dirty="0" err="1">
                <a:solidFill>
                  <a:schemeClr val="accent1"/>
                </a:solidFill>
                <a:latin typeface="Trajan Pro" panose="02020502050506020301" pitchFamily="18" charset="0"/>
              </a:rPr>
              <a:t>Mestre</a:t>
            </a:r>
            <a:r>
              <a:rPr lang="en-US" sz="2400" b="1" dirty="0">
                <a:solidFill>
                  <a:schemeClr val="accent1"/>
                </a:solidFill>
                <a:latin typeface="Trajan Pro" panose="02020502050506020301" pitchFamily="18" charset="0"/>
              </a:rPr>
              <a:t>, Stephanie Lunn</a:t>
            </a:r>
            <a:r>
              <a:rPr lang="en-US" sz="2400" b="1" dirty="0">
                <a:solidFill>
                  <a:schemeClr val="accent1"/>
                </a:solidFill>
                <a:latin typeface="Trajan Pro" panose="02020502050506020301" pitchFamily="18" charset="0"/>
                <a:ea typeface="Trebuchet MS"/>
                <a:cs typeface="Trebuchet MS"/>
                <a:sym typeface="Trebuchet MS"/>
              </a:rPr>
              <a:t/>
            </a:r>
            <a:br>
              <a:rPr lang="en-US" sz="2400" b="1" dirty="0">
                <a:solidFill>
                  <a:schemeClr val="accent1"/>
                </a:solidFill>
                <a:latin typeface="Trajan Pro" panose="02020502050506020301" pitchFamily="18" charset="0"/>
                <a:ea typeface="Trebuchet MS"/>
                <a:cs typeface="Trebuchet MS"/>
                <a:sym typeface="Trebuchet MS"/>
              </a:rPr>
            </a:br>
            <a:r>
              <a:rPr lang="en-US" sz="2400" b="1" dirty="0">
                <a:solidFill>
                  <a:schemeClr val="accent1"/>
                </a:solidFill>
                <a:latin typeface="Trajan Pro" panose="02020502050506020301" pitchFamily="18" charset="0"/>
                <a:ea typeface="Trebuchet MS"/>
                <a:cs typeface="Trebuchet MS"/>
                <a:sym typeface="Trebuchet MS"/>
              </a:rPr>
              <a:t>Product Owner:  </a:t>
            </a:r>
            <a:r>
              <a:rPr lang="en-US" sz="2400" b="1" dirty="0">
                <a:solidFill>
                  <a:schemeClr val="accent1"/>
                </a:solidFill>
                <a:latin typeface="Trajan Pro" panose="02020502050506020301" pitchFamily="18" charset="0"/>
                <a:sym typeface="Trebuchet MS"/>
              </a:rPr>
              <a:t>Christine </a:t>
            </a:r>
            <a:r>
              <a:rPr lang="en-US" sz="2400" b="1" dirty="0" err="1">
                <a:solidFill>
                  <a:schemeClr val="accent1"/>
                </a:solidFill>
                <a:latin typeface="Trajan Pro" panose="02020502050506020301" pitchFamily="18" charset="0"/>
                <a:sym typeface="Trebuchet MS"/>
              </a:rPr>
              <a:t>L</a:t>
            </a:r>
            <a:r>
              <a:rPr lang="en-US" sz="2400" b="1" dirty="0" err="1">
                <a:solidFill>
                  <a:schemeClr val="accent1"/>
                </a:solidFill>
                <a:latin typeface="Trajan Pro" panose="02020502050506020301" pitchFamily="18" charset="0"/>
              </a:rPr>
              <a:t>isetti</a:t>
            </a:r>
            <a:endParaRPr lang="en-US" sz="2400" b="1" dirty="0">
              <a:solidFill>
                <a:schemeClr val="accent1"/>
              </a:solidFill>
              <a:latin typeface="Trajan Pro" panose="02020502050506020301" pitchFamily="18" charset="0"/>
            </a:endParaRPr>
          </a:p>
          <a:p>
            <a:pPr lvl="0" algn="ctr">
              <a:spcBef>
                <a:spcPts val="0"/>
              </a:spcBef>
              <a:buSzPct val="25000"/>
            </a:pPr>
            <a:r>
              <a:rPr lang="en-US" sz="2400" b="1" dirty="0">
                <a:solidFill>
                  <a:schemeClr val="accent1"/>
                </a:solidFill>
                <a:latin typeface="Trajan Pro" panose="02020502050506020301" pitchFamily="18" charset="0"/>
                <a:ea typeface="Trebuchet MS"/>
                <a:cs typeface="Trebuchet MS"/>
                <a:sym typeface="Trebuchet MS"/>
              </a:rPr>
              <a:t>Mentor:</a:t>
            </a:r>
            <a:r>
              <a:rPr lang="en-US" sz="2400" b="1" dirty="0">
                <a:solidFill>
                  <a:schemeClr val="accent1"/>
                </a:solidFill>
                <a:latin typeface="Trajan Pro" panose="02020502050506020301" pitchFamily="18" charset="0"/>
              </a:rPr>
              <a:t>  Mohsen Taheri</a:t>
            </a:r>
          </a:p>
          <a:p>
            <a:pPr lvl="0" algn="ctr">
              <a:spcBef>
                <a:spcPts val="0"/>
              </a:spcBef>
              <a:buSzPct val="25000"/>
            </a:pPr>
            <a:r>
              <a:rPr lang="en-US" sz="2400" b="1" dirty="0">
                <a:solidFill>
                  <a:schemeClr val="accent1"/>
                </a:solidFill>
                <a:latin typeface="Trajan Pro" panose="02020502050506020301" pitchFamily="18" charset="0"/>
                <a:ea typeface="Trebuchet MS"/>
                <a:cs typeface="Trebuchet MS"/>
                <a:sym typeface="Trebuchet MS"/>
              </a:rPr>
              <a:t> </a:t>
            </a:r>
            <a:r>
              <a:rPr lang="en-US" sz="2400" b="1" dirty="0" smtClean="0">
                <a:solidFill>
                  <a:schemeClr val="accent1"/>
                </a:solidFill>
                <a:latin typeface="Trajan Pro" panose="02020502050506020301" pitchFamily="18" charset="0"/>
                <a:ea typeface="Trebuchet MS"/>
                <a:cs typeface="Trebuchet MS"/>
                <a:sym typeface="Trebuchet MS"/>
              </a:rPr>
              <a:t>Instructor: </a:t>
            </a:r>
            <a:r>
              <a:rPr lang="en-US" sz="2400" b="1" dirty="0" err="1" smtClean="0">
                <a:solidFill>
                  <a:schemeClr val="accent1"/>
                </a:solidFill>
                <a:latin typeface="Trajan Pro" panose="02020502050506020301" pitchFamily="18" charset="0"/>
              </a:rPr>
              <a:t>Masoud</a:t>
            </a:r>
            <a:r>
              <a:rPr lang="en-US" sz="2400" b="1" dirty="0" smtClean="0">
                <a:solidFill>
                  <a:schemeClr val="accent1"/>
                </a:solidFill>
                <a:latin typeface="Trajan Pro" panose="02020502050506020301" pitchFamily="18" charset="0"/>
              </a:rPr>
              <a:t> </a:t>
            </a:r>
            <a:r>
              <a:rPr lang="en-US" sz="2400" b="1" dirty="0" err="1">
                <a:solidFill>
                  <a:schemeClr val="accent1"/>
                </a:solidFill>
                <a:latin typeface="Trajan Pro" panose="02020502050506020301" pitchFamily="18" charset="0"/>
              </a:rPr>
              <a:t>Sadjadi</a:t>
            </a:r>
            <a:endParaRPr lang="en-US" sz="2400" b="1" dirty="0">
              <a:solidFill>
                <a:schemeClr val="accent1"/>
              </a:solidFill>
              <a:latin typeface="Trajan Pro" panose="02020502050506020301"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6973" y="5793450"/>
            <a:ext cx="3579663" cy="623653"/>
          </a:xfrm>
          <a:prstGeom prst="rect">
            <a:avLst/>
          </a:prstGeom>
        </p:spPr>
      </p:pic>
      <p:pic>
        <p:nvPicPr>
          <p:cNvPr id="1030" name="Picture 6" descr="http://vip.fiu.edu/img/FIU_VI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433" y="5697709"/>
            <a:ext cx="2598591" cy="815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651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pic>
        <p:nvPicPr>
          <p:cNvPr id="7" name="Picture 6"/>
          <p:cNvPicPr/>
          <p:nvPr/>
        </p:nvPicPr>
        <p:blipFill>
          <a:blip r:embed="rId3"/>
          <a:stretch>
            <a:fillRect/>
          </a:stretch>
        </p:blipFill>
        <p:spPr>
          <a:xfrm>
            <a:off x="955040" y="924560"/>
            <a:ext cx="10427230" cy="5384800"/>
          </a:xfrm>
          <a:prstGeom prst="rect">
            <a:avLst/>
          </a:prstGeom>
        </p:spPr>
      </p:pic>
      <p:sp>
        <p:nvSpPr>
          <p:cNvPr id="5" name="Rectangle 4"/>
          <p:cNvSpPr/>
          <p:nvPr/>
        </p:nvSpPr>
        <p:spPr>
          <a:xfrm>
            <a:off x="1020546" y="124341"/>
            <a:ext cx="10296217"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User Story #166_EditDCU_BAC</a:t>
            </a:r>
            <a:endParaRPr lang="en-US" sz="4600" b="1" dirty="0">
              <a:solidFill>
                <a:schemeClr val="bg1"/>
              </a:solidFill>
              <a:latin typeface="Trajan Pro" panose="02020502050506020301" pitchFamily="18"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10</a:t>
            </a:fld>
            <a:endParaRPr lang="en-US" dirty="0"/>
          </a:p>
        </p:txBody>
      </p:sp>
    </p:spTree>
    <p:extLst>
      <p:ext uri="{BB962C8B-B14F-4D97-AF65-F5344CB8AC3E}">
        <p14:creationId xmlns:p14="http://schemas.microsoft.com/office/powerpoint/2010/main" val="4268636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pic>
        <p:nvPicPr>
          <p:cNvPr id="5" name="Picture 2" descr="https://lh5.googleusercontent.com/z38GVOXcPBx_r_rv8noOpVQeqTYL1RDvKh1lAGURxjWCRX8E5iAu3D7v-lHhsAuUjGC0CObG77Lw1eSR5D1eDOAGzQ0-UJUx1v-pZNjkerkadajh-JGben1VpHKxxBEeM0dVpUI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5200" y="941197"/>
            <a:ext cx="10417071" cy="535383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6D22F896-40B5-4ADD-8801-0D06FADFA095}" type="slidenum">
              <a:rPr lang="en-US" smtClean="0"/>
              <a:t>11</a:t>
            </a:fld>
            <a:endParaRPr lang="en-US" dirty="0"/>
          </a:p>
        </p:txBody>
      </p:sp>
      <p:sp>
        <p:nvSpPr>
          <p:cNvPr id="9" name="Rectangle 8"/>
          <p:cNvSpPr/>
          <p:nvPr/>
        </p:nvSpPr>
        <p:spPr>
          <a:xfrm>
            <a:off x="1020546" y="124341"/>
            <a:ext cx="10296217"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User Story #166_EditDCU_BAC</a:t>
            </a:r>
            <a:endParaRPr lang="en-US" sz="4600" b="1" dirty="0">
              <a:solidFill>
                <a:schemeClr val="bg1"/>
              </a:solidFill>
              <a:latin typeface="Trajan Pro" panose="02020502050506020301" pitchFamily="18" charset="0"/>
            </a:endParaRPr>
          </a:p>
        </p:txBody>
      </p:sp>
    </p:spTree>
    <p:extLst>
      <p:ext uri="{BB962C8B-B14F-4D97-AF65-F5344CB8AC3E}">
        <p14:creationId xmlns:p14="http://schemas.microsoft.com/office/powerpoint/2010/main" val="603122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pic>
        <p:nvPicPr>
          <p:cNvPr id="9" name="Picture 4" descr="https://lh5.googleusercontent.com/dtjh7ildZ9gS13cqxzuqKKgtixsbwuzvtbCkTcu_XIISBXyPxKm_EO0Vh7YYEkK7tWZ7dmWe2MBa5nWwMMIwsTpCJ-Kw4UvfBwvfXyWyM61U4hWBwDsaoATLyLTuPoW9gc4bZc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361" y="944495"/>
            <a:ext cx="10406910" cy="535355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6D22F896-40B5-4ADD-8801-0D06FADFA095}" type="slidenum">
              <a:rPr lang="en-US" smtClean="0"/>
              <a:t>12</a:t>
            </a:fld>
            <a:endParaRPr lang="en-US" dirty="0"/>
          </a:p>
        </p:txBody>
      </p:sp>
      <p:sp>
        <p:nvSpPr>
          <p:cNvPr id="8" name="Rectangle 7"/>
          <p:cNvSpPr/>
          <p:nvPr/>
        </p:nvSpPr>
        <p:spPr>
          <a:xfrm>
            <a:off x="1020546" y="124341"/>
            <a:ext cx="10296217"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User Story #166_EditDCU_BAC</a:t>
            </a:r>
            <a:endParaRPr lang="en-US" sz="4600" b="1" dirty="0">
              <a:solidFill>
                <a:schemeClr val="bg1"/>
              </a:solidFill>
              <a:latin typeface="Trajan Pro" panose="02020502050506020301" pitchFamily="18" charset="0"/>
            </a:endParaRPr>
          </a:p>
        </p:txBody>
      </p:sp>
    </p:spTree>
    <p:extLst>
      <p:ext uri="{BB962C8B-B14F-4D97-AF65-F5344CB8AC3E}">
        <p14:creationId xmlns:p14="http://schemas.microsoft.com/office/powerpoint/2010/main" val="2222665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3312934" y="38503"/>
            <a:ext cx="11692718" cy="800219"/>
          </a:xfrm>
          <a:prstGeom prst="rect">
            <a:avLst/>
          </a:prstGeom>
        </p:spPr>
        <p:txBody>
          <a:bodyPr wrap="square">
            <a:spAutoFit/>
          </a:bodyPr>
          <a:lstStyle/>
          <a:p>
            <a:r>
              <a:rPr lang="en-US" sz="4600" b="1" dirty="0" smtClean="0">
                <a:solidFill>
                  <a:schemeClr val="bg1"/>
                </a:solidFill>
                <a:latin typeface="Trajan Pro" panose="02020502050506020301" pitchFamily="18" charset="0"/>
                <a:ea typeface="Trebuchet MS"/>
                <a:cs typeface="Trebuchet MS"/>
                <a:sym typeface="Trebuchet MS"/>
              </a:rPr>
              <a:t>Print Function</a:t>
            </a:r>
            <a:endParaRPr lang="en-US" sz="4600" b="1" dirty="0">
              <a:solidFill>
                <a:schemeClr val="bg1"/>
              </a:solidFill>
              <a:latin typeface="Trajan Pro" panose="02020502050506020301" pitchFamily="18" charset="0"/>
            </a:endParaRPr>
          </a:p>
        </p:txBody>
      </p:sp>
      <p:pic>
        <p:nvPicPr>
          <p:cNvPr id="2" name="Picture 1"/>
          <p:cNvPicPr>
            <a:picLocks noChangeAspect="1"/>
          </p:cNvPicPr>
          <p:nvPr/>
        </p:nvPicPr>
        <p:blipFill>
          <a:blip r:embed="rId4"/>
          <a:stretch>
            <a:fillRect/>
          </a:stretch>
        </p:blipFill>
        <p:spPr>
          <a:xfrm>
            <a:off x="1452523" y="1008172"/>
            <a:ext cx="10344693" cy="2017832"/>
          </a:xfrm>
          <a:prstGeom prst="rect">
            <a:avLst/>
          </a:prstGeom>
        </p:spPr>
      </p:pic>
      <p:pic>
        <p:nvPicPr>
          <p:cNvPr id="3" name="Picture 2"/>
          <p:cNvPicPr>
            <a:picLocks noChangeAspect="1"/>
          </p:cNvPicPr>
          <p:nvPr/>
        </p:nvPicPr>
        <p:blipFill>
          <a:blip r:embed="rId5"/>
          <a:stretch>
            <a:fillRect/>
          </a:stretch>
        </p:blipFill>
        <p:spPr>
          <a:xfrm>
            <a:off x="625631" y="3421930"/>
            <a:ext cx="9232384" cy="2774965"/>
          </a:xfrm>
          <a:prstGeom prst="rect">
            <a:avLst/>
          </a:prstGeom>
        </p:spPr>
      </p:pic>
      <p:sp>
        <p:nvSpPr>
          <p:cNvPr id="5" name="Slide Number Placeholder 4"/>
          <p:cNvSpPr>
            <a:spLocks noGrp="1"/>
          </p:cNvSpPr>
          <p:nvPr>
            <p:ph type="sldNum" sz="quarter" idx="12"/>
          </p:nvPr>
        </p:nvSpPr>
        <p:spPr/>
        <p:txBody>
          <a:bodyPr/>
          <a:lstStyle/>
          <a:p>
            <a:fld id="{6D22F896-40B5-4ADD-8801-0D06FADFA095}" type="slidenum">
              <a:rPr lang="en-US" smtClean="0"/>
              <a:t>13</a:t>
            </a:fld>
            <a:endParaRPr lang="en-US" dirty="0"/>
          </a:p>
        </p:txBody>
      </p:sp>
    </p:spTree>
    <p:extLst>
      <p:ext uri="{BB962C8B-B14F-4D97-AF65-F5344CB8AC3E}">
        <p14:creationId xmlns:p14="http://schemas.microsoft.com/office/powerpoint/2010/main" val="316923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4098" name="Picture 2" descr="https://lh3.googleusercontent.com/IlBrP-c4WtIsYj-J0VGd1JZcJ0xu-oBOGWvT6a6xjceX-VBaZXFYzUs-25f4O21iBTXMQDAz7CAz4FBR1JPYrfJNsPwMbFFTCU0Zw07U2LIAqA1TYId9zxEOaav2uZzQtkEEin2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8571" y="1599502"/>
            <a:ext cx="6865872" cy="124334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lh3.googleusercontent.com/fMMHjv69fOSVr-72RDxhhnNOUx902-f7ic0iT2_9PJeFbEKn2Bv8WHdjeI-pgCwP3jZtA1dV8_uitPLukmidOR77FbirwHffwkRNWbjS01g6OCpTKBirSZ2Do7MkrXSKB1OiHK7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9193" y="3032449"/>
            <a:ext cx="6942314" cy="359353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7" name="Rectangle 6"/>
          <p:cNvSpPr/>
          <p:nvPr/>
        </p:nvSpPr>
        <p:spPr>
          <a:xfrm>
            <a:off x="3018923" y="91397"/>
            <a:ext cx="6265754"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#133</a:t>
            </a:r>
          </a:p>
          <a:p>
            <a:pPr algn="ctr"/>
            <a:r>
              <a:rPr lang="en-US" sz="4600" b="1" dirty="0" err="1" smtClean="0">
                <a:solidFill>
                  <a:schemeClr val="bg1"/>
                </a:solidFill>
                <a:latin typeface="Trajan Pro" panose="02020502050506020301" pitchFamily="18" charset="0"/>
                <a:ea typeface="Trebuchet MS"/>
                <a:cs typeface="Trebuchet MS"/>
                <a:sym typeface="Trebuchet MS"/>
              </a:rPr>
              <a:t>AddElement_Next</a:t>
            </a:r>
            <a:endParaRPr lang="en-US" sz="4600" b="1" dirty="0">
              <a:solidFill>
                <a:schemeClr val="bg1"/>
              </a:solidFill>
              <a:latin typeface="Trajan Pro" panose="02020502050506020301" pitchFamily="18" charset="0"/>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14</a:t>
            </a:fld>
            <a:endParaRPr lang="en-US" dirty="0"/>
          </a:p>
        </p:txBody>
      </p:sp>
    </p:spTree>
    <p:extLst>
      <p:ext uri="{BB962C8B-B14F-4D97-AF65-F5344CB8AC3E}">
        <p14:creationId xmlns:p14="http://schemas.microsoft.com/office/powerpoint/2010/main" val="354712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5122" name="Picture 2" descr="https://lh3.googleusercontent.com/r2xCkf2CtsWI0W-3ZdzEhJDKrD7kog7bT_t1Otmr6KU88iGhGL2ZDn7bmLdap3tAshookuRzWw7IN5odt8urdnIghpdcO5BTM9NqALoJXEQuK0VaTLJF7ANz36BBkOohZdyRvQT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8426" y="1508629"/>
            <a:ext cx="8583805" cy="47183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7" name="Rectangle 6"/>
          <p:cNvSpPr/>
          <p:nvPr/>
        </p:nvSpPr>
        <p:spPr>
          <a:xfrm>
            <a:off x="1968426" y="524"/>
            <a:ext cx="8365047"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#199</a:t>
            </a:r>
          </a:p>
          <a:p>
            <a:pPr algn="ctr"/>
            <a:r>
              <a:rPr lang="en-US" sz="4600" b="1" dirty="0" err="1" smtClean="0">
                <a:solidFill>
                  <a:schemeClr val="bg1"/>
                </a:solidFill>
                <a:latin typeface="Trajan Pro" panose="02020502050506020301" pitchFamily="18" charset="0"/>
                <a:ea typeface="Trebuchet MS"/>
                <a:cs typeface="Trebuchet MS"/>
                <a:sym typeface="Trebuchet MS"/>
              </a:rPr>
              <a:t>EditDCU_Consequences</a:t>
            </a:r>
            <a:endParaRPr lang="en-US" sz="4600" b="1" dirty="0">
              <a:solidFill>
                <a:schemeClr val="bg1"/>
              </a:solidFill>
              <a:latin typeface="Trajan Pro" panose="02020502050506020301" pitchFamily="18"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15</a:t>
            </a:fld>
            <a:endParaRPr lang="en-US" dirty="0"/>
          </a:p>
        </p:txBody>
      </p:sp>
    </p:spTree>
    <p:extLst>
      <p:ext uri="{BB962C8B-B14F-4D97-AF65-F5344CB8AC3E}">
        <p14:creationId xmlns:p14="http://schemas.microsoft.com/office/powerpoint/2010/main" val="165204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6146" name="Picture 2" descr="https://lh5.googleusercontent.com/WuRoKHyJNso02QOAP3hnioCzEVgNGBqmRLcr8WLW3oIT0Sdbpt7yOsYvxPR-hNnha2DACi7Gq_qQJSqPupaFUlMY5ZlEAZ0YGU8-Ez6Jyl2zl2YZHtjzoeATNtwvHv_fP_QuC6T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634" y="1508629"/>
            <a:ext cx="9313630" cy="47911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9" name="Rectangle 8"/>
          <p:cNvSpPr/>
          <p:nvPr/>
        </p:nvSpPr>
        <p:spPr>
          <a:xfrm>
            <a:off x="1968426" y="524"/>
            <a:ext cx="8365047"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#199</a:t>
            </a:r>
          </a:p>
          <a:p>
            <a:pPr algn="ctr"/>
            <a:r>
              <a:rPr lang="en-US" sz="4600" b="1" dirty="0" err="1" smtClean="0">
                <a:solidFill>
                  <a:schemeClr val="bg1"/>
                </a:solidFill>
                <a:latin typeface="Trajan Pro" panose="02020502050506020301" pitchFamily="18" charset="0"/>
                <a:ea typeface="Trebuchet MS"/>
                <a:cs typeface="Trebuchet MS"/>
                <a:sym typeface="Trebuchet MS"/>
              </a:rPr>
              <a:t>EditDCU_Consequences</a:t>
            </a:r>
            <a:endParaRPr lang="en-US" sz="4600" b="1" dirty="0">
              <a:solidFill>
                <a:schemeClr val="bg1"/>
              </a:solidFill>
              <a:latin typeface="Trajan Pro" panose="02020502050506020301" pitchFamily="18"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16</a:t>
            </a:fld>
            <a:endParaRPr lang="en-US" dirty="0"/>
          </a:p>
        </p:txBody>
      </p:sp>
    </p:spTree>
    <p:extLst>
      <p:ext uri="{BB962C8B-B14F-4D97-AF65-F5344CB8AC3E}">
        <p14:creationId xmlns:p14="http://schemas.microsoft.com/office/powerpoint/2010/main" val="2337985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7" name="Rectangle 6"/>
          <p:cNvSpPr/>
          <p:nvPr/>
        </p:nvSpPr>
        <p:spPr>
          <a:xfrm>
            <a:off x="2060054" y="0"/>
            <a:ext cx="8273419"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#234</a:t>
            </a:r>
          </a:p>
          <a:p>
            <a:pPr algn="ctr"/>
            <a:r>
              <a:rPr lang="en-US" sz="4600" b="1" dirty="0" err="1" smtClean="0">
                <a:solidFill>
                  <a:schemeClr val="bg1"/>
                </a:solidFill>
                <a:latin typeface="Trajan Pro" panose="02020502050506020301" pitchFamily="18" charset="0"/>
                <a:ea typeface="Trebuchet MS"/>
                <a:cs typeface="Trebuchet MS"/>
                <a:sym typeface="Trebuchet MS"/>
              </a:rPr>
              <a:t>ModifyContentStyling</a:t>
            </a:r>
            <a:endParaRPr lang="en-US" sz="4600" b="1" dirty="0">
              <a:solidFill>
                <a:schemeClr val="bg1"/>
              </a:solidFill>
              <a:latin typeface="Trajan Pro" panose="02020502050506020301" pitchFamily="18" charset="0"/>
            </a:endParaRPr>
          </a:p>
        </p:txBody>
      </p:sp>
      <p:sp>
        <p:nvSpPr>
          <p:cNvPr id="15" name="Rectangle 14"/>
          <p:cNvSpPr/>
          <p:nvPr/>
        </p:nvSpPr>
        <p:spPr>
          <a:xfrm>
            <a:off x="5359335" y="6122652"/>
            <a:ext cx="1590500" cy="584775"/>
          </a:xfrm>
          <a:prstGeom prst="rect">
            <a:avLst/>
          </a:prstGeom>
        </p:spPr>
        <p:txBody>
          <a:bodyPr wrap="none">
            <a:spAutoFit/>
          </a:bodyPr>
          <a:lstStyle/>
          <a:p>
            <a:r>
              <a:rPr lang="en-US" sz="3200" b="1" dirty="0" smtClean="0">
                <a:solidFill>
                  <a:schemeClr val="bg1"/>
                </a:solidFill>
                <a:latin typeface="Tw Cen MT" panose="020B0602020104020603" pitchFamily="34" charset="0"/>
                <a:ea typeface="Trebuchet MS"/>
                <a:cs typeface="Trebuchet MS"/>
                <a:sym typeface="Trebuchet MS"/>
              </a:rPr>
              <a:t>Original</a:t>
            </a:r>
            <a:endParaRPr lang="en-US" sz="3200" b="1" dirty="0">
              <a:solidFill>
                <a:schemeClr val="bg1"/>
              </a:solidFill>
              <a:latin typeface="Tw Cen MT" panose="020B0602020104020603" pitchFamily="34" charset="0"/>
            </a:endParaRPr>
          </a:p>
        </p:txBody>
      </p:sp>
      <p:pic>
        <p:nvPicPr>
          <p:cNvPr id="19" name="Picture 8" descr="https://lh3.googleusercontent.com/obIoTag3s5Jh6mZHKMPHZBFSPmYOw1G4KzqRoCLRYzVP0naawQ92weaVwztzfYT7EHp2RMDf_hiW7RH7brDaMQjDk_jRKOIoRztKIaG0_QRtRktakorA0ERHlUAHT0DWLxx0i2C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844" y="1528268"/>
            <a:ext cx="8875838" cy="459438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6D22F896-40B5-4ADD-8801-0D06FADFA095}" type="slidenum">
              <a:rPr lang="en-US" smtClean="0"/>
              <a:t>17</a:t>
            </a:fld>
            <a:endParaRPr lang="en-US" dirty="0"/>
          </a:p>
        </p:txBody>
      </p:sp>
    </p:spTree>
    <p:extLst>
      <p:ext uri="{BB962C8B-B14F-4D97-AF65-F5344CB8AC3E}">
        <p14:creationId xmlns:p14="http://schemas.microsoft.com/office/powerpoint/2010/main" val="3266875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9" name="Picture 12" descr="https://lh6.googleusercontent.com/SpHX1WutKTeaMblZpnXE9sjB6PG2Js9c3aGVYJUZeIlZ2b-nwNMrn961ouTbLkGR4vkv7tK3gdPxk9Z17t282wNICzlN7k-19gfOHMMuSB1SWq3ZvHygG7bSIsjM9Qcs9-BSIb6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8844" y="1508105"/>
            <a:ext cx="8931136" cy="459438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11" name="Rectangle 10"/>
          <p:cNvSpPr/>
          <p:nvPr/>
        </p:nvSpPr>
        <p:spPr>
          <a:xfrm>
            <a:off x="2060054" y="0"/>
            <a:ext cx="8273419"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#234</a:t>
            </a:r>
          </a:p>
          <a:p>
            <a:pPr algn="ctr"/>
            <a:r>
              <a:rPr lang="en-US" sz="4600" b="1" dirty="0" err="1" smtClean="0">
                <a:solidFill>
                  <a:schemeClr val="bg1"/>
                </a:solidFill>
                <a:latin typeface="Trajan Pro" panose="02020502050506020301" pitchFamily="18" charset="0"/>
                <a:ea typeface="Trebuchet MS"/>
                <a:cs typeface="Trebuchet MS"/>
                <a:sym typeface="Trebuchet MS"/>
              </a:rPr>
              <a:t>ModifyContentStyling</a:t>
            </a:r>
            <a:endParaRPr lang="en-US" sz="4600" b="1" dirty="0">
              <a:solidFill>
                <a:schemeClr val="bg1"/>
              </a:solidFill>
              <a:latin typeface="Trajan Pro" panose="02020502050506020301" pitchFamily="18" charset="0"/>
            </a:endParaRPr>
          </a:p>
        </p:txBody>
      </p:sp>
      <p:sp>
        <p:nvSpPr>
          <p:cNvPr id="12" name="Rectangle 11"/>
          <p:cNvSpPr/>
          <p:nvPr/>
        </p:nvSpPr>
        <p:spPr>
          <a:xfrm>
            <a:off x="4681059" y="6150877"/>
            <a:ext cx="2794739" cy="584775"/>
          </a:xfrm>
          <a:prstGeom prst="rect">
            <a:avLst/>
          </a:prstGeom>
        </p:spPr>
        <p:txBody>
          <a:bodyPr wrap="none">
            <a:spAutoFit/>
          </a:bodyPr>
          <a:lstStyle/>
          <a:p>
            <a:r>
              <a:rPr lang="en-US" sz="3200" b="1" dirty="0" smtClean="0">
                <a:solidFill>
                  <a:schemeClr val="bg1"/>
                </a:solidFill>
                <a:latin typeface="Tw Cen MT" panose="020B0602020104020603" pitchFamily="34" charset="0"/>
                <a:ea typeface="Trebuchet MS"/>
                <a:cs typeface="Trebuchet MS"/>
                <a:sym typeface="Trebuchet MS"/>
              </a:rPr>
              <a:t>Revised Styling</a:t>
            </a:r>
            <a:endParaRPr lang="en-US" sz="3200" b="1" dirty="0">
              <a:solidFill>
                <a:schemeClr val="bg1"/>
              </a:solidFill>
              <a:latin typeface="Tw Cen MT" panose="020B0602020104020603" pitchFamily="34"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18</a:t>
            </a:fld>
            <a:endParaRPr lang="en-US" dirty="0"/>
          </a:p>
        </p:txBody>
      </p:sp>
    </p:spTree>
    <p:extLst>
      <p:ext uri="{BB962C8B-B14F-4D97-AF65-F5344CB8AC3E}">
        <p14:creationId xmlns:p14="http://schemas.microsoft.com/office/powerpoint/2010/main" val="3628179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1028" name="Picture 4" descr="https://lh5.googleusercontent.com/RCqheIFQR5MJCN6rpY4WFav7URkZR6FTE-HF0Ua9OyiPIARVFIUhk5JRUkfiRFgOR2e1PW13VbIS4xj_0hXgmWBEdaQy0IleoxZkeP-Pd548WAQ1erLHxn88s7n37K6Cdbo3DWt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7303" y="1528268"/>
            <a:ext cx="8954563" cy="460643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1222735" y="8112"/>
            <a:ext cx="10374378"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#198</a:t>
            </a:r>
          </a:p>
          <a:p>
            <a:pPr algn="ctr"/>
            <a:r>
              <a:rPr lang="en-US" sz="4600" b="1" dirty="0" err="1" smtClean="0">
                <a:solidFill>
                  <a:schemeClr val="bg1"/>
                </a:solidFill>
                <a:latin typeface="Trajan Pro" panose="02020502050506020301" pitchFamily="18" charset="0"/>
                <a:ea typeface="Trebuchet MS"/>
                <a:cs typeface="Trebuchet MS"/>
                <a:sym typeface="Trebuchet MS"/>
              </a:rPr>
              <a:t>EditDCU_RiskFutureProblems</a:t>
            </a:r>
            <a:endParaRPr lang="en-US" sz="4600" b="1" dirty="0">
              <a:solidFill>
                <a:schemeClr val="bg1"/>
              </a:solidFill>
              <a:latin typeface="Trajan Pro" panose="02020502050506020301" pitchFamily="18" charset="0"/>
            </a:endParaRPr>
          </a:p>
        </p:txBody>
      </p:sp>
      <p:sp>
        <p:nvSpPr>
          <p:cNvPr id="21" name="Rectangle 20"/>
          <p:cNvSpPr/>
          <p:nvPr/>
        </p:nvSpPr>
        <p:spPr>
          <a:xfrm>
            <a:off x="5359335" y="6122652"/>
            <a:ext cx="1590500" cy="584775"/>
          </a:xfrm>
          <a:prstGeom prst="rect">
            <a:avLst/>
          </a:prstGeom>
        </p:spPr>
        <p:txBody>
          <a:bodyPr wrap="none">
            <a:spAutoFit/>
          </a:bodyPr>
          <a:lstStyle/>
          <a:p>
            <a:r>
              <a:rPr lang="en-US" sz="3200" b="1" dirty="0" smtClean="0">
                <a:solidFill>
                  <a:schemeClr val="bg1"/>
                </a:solidFill>
                <a:latin typeface="Tw Cen MT" panose="020B0602020104020603" pitchFamily="34" charset="0"/>
                <a:ea typeface="Trebuchet MS"/>
                <a:cs typeface="Trebuchet MS"/>
                <a:sym typeface="Trebuchet MS"/>
              </a:rPr>
              <a:t>Original</a:t>
            </a:r>
            <a:endParaRPr lang="en-US" sz="3200" b="1" dirty="0">
              <a:solidFill>
                <a:schemeClr val="bg1"/>
              </a:solidFill>
              <a:latin typeface="Tw Cen MT" panose="020B0602020104020603" pitchFamily="34" charset="0"/>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19</a:t>
            </a:fld>
            <a:endParaRPr lang="en-US" dirty="0"/>
          </a:p>
        </p:txBody>
      </p:sp>
    </p:spTree>
    <p:extLst>
      <p:ext uri="{BB962C8B-B14F-4D97-AF65-F5344CB8AC3E}">
        <p14:creationId xmlns:p14="http://schemas.microsoft.com/office/powerpoint/2010/main" val="4177300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30807" y="1234227"/>
            <a:ext cx="4141672" cy="5357230"/>
          </a:xfrm>
          <a:prstGeom prst="rect">
            <a:avLst/>
          </a:prstGeom>
        </p:spPr>
      </p:pic>
      <p:pic>
        <p:nvPicPr>
          <p:cNvPr id="5" name="Picture 4"/>
          <p:cNvPicPr>
            <a:picLocks noChangeAspect="1"/>
          </p:cNvPicPr>
          <p:nvPr/>
        </p:nvPicPr>
        <p:blipFill>
          <a:blip r:embed="rId4"/>
          <a:stretch>
            <a:fillRect/>
          </a:stretch>
        </p:blipFill>
        <p:spPr>
          <a:xfrm>
            <a:off x="5642484" y="2121471"/>
            <a:ext cx="6009150" cy="4097539"/>
          </a:xfrm>
          <a:prstGeom prst="rect">
            <a:avLst/>
          </a:prstGeom>
        </p:spPr>
      </p:pic>
      <p:sp>
        <p:nvSpPr>
          <p:cNvPr id="6" name="Rectangle 5"/>
          <p:cNvSpPr/>
          <p:nvPr/>
        </p:nvSpPr>
        <p:spPr>
          <a:xfrm>
            <a:off x="1230807" y="81496"/>
            <a:ext cx="10038967" cy="800219"/>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Original Drinker’s </a:t>
            </a:r>
            <a:r>
              <a:rPr lang="en-US" sz="4600" b="1" dirty="0">
                <a:solidFill>
                  <a:schemeClr val="bg1"/>
                </a:solidFill>
                <a:latin typeface="Trajan Pro" panose="02020502050506020301" pitchFamily="18" charset="0"/>
                <a:ea typeface="Trebuchet MS"/>
                <a:cs typeface="Trebuchet MS"/>
                <a:sym typeface="Trebuchet MS"/>
              </a:rPr>
              <a:t>Check-Up</a:t>
            </a:r>
            <a:endParaRPr lang="en-US" sz="4600" b="1" dirty="0">
              <a:solidFill>
                <a:schemeClr val="bg1"/>
              </a:solidFill>
              <a:latin typeface="Trajan Pro" panose="02020502050506020301" pitchFamily="18" charset="0"/>
            </a:endParaRPr>
          </a:p>
        </p:txBody>
      </p:sp>
      <p:sp>
        <p:nvSpPr>
          <p:cNvPr id="7" name="Shape 159"/>
          <p:cNvSpPr txBox="1">
            <a:spLocks noGrp="1"/>
          </p:cNvSpPr>
          <p:nvPr>
            <p:ph idx="1"/>
          </p:nvPr>
        </p:nvSpPr>
        <p:spPr>
          <a:xfrm>
            <a:off x="482453" y="81496"/>
            <a:ext cx="11535673" cy="42084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None/>
            </a:pPr>
            <a:endParaRPr dirty="0"/>
          </a:p>
          <a:p>
            <a:pPr marL="0" lvl="0" indent="0" algn="ctr">
              <a:buNone/>
            </a:pPr>
            <a:r>
              <a:rPr lang="en-US" dirty="0" smtClean="0"/>
              <a:t>(</a:t>
            </a:r>
            <a:r>
              <a:rPr lang="en-US" dirty="0"/>
              <a:t>Hester, Squires, Delaney, 2005</a:t>
            </a:r>
            <a:r>
              <a:rPr lang="en-US" dirty="0" smtClean="0"/>
              <a:t>)</a:t>
            </a:r>
            <a:endParaRPr lang="en-US" dirty="0"/>
          </a:p>
          <a:p>
            <a:pPr marL="0" lvl="0" indent="0">
              <a:buNone/>
            </a:pPr>
            <a:endParaRPr lang="en-US" sz="2000" b="1"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2" name="Slide Number Placeholder 1"/>
          <p:cNvSpPr>
            <a:spLocks noGrp="1"/>
          </p:cNvSpPr>
          <p:nvPr>
            <p:ph type="sldNum" sz="quarter" idx="12"/>
          </p:nvPr>
        </p:nvSpPr>
        <p:spPr/>
        <p:txBody>
          <a:bodyPr/>
          <a:lstStyle/>
          <a:p>
            <a:fld id="{6D22F896-40B5-4ADD-8801-0D06FADFA095}" type="slidenum">
              <a:rPr lang="en-US" smtClean="0"/>
              <a:t>2</a:t>
            </a:fld>
            <a:endParaRPr lang="en-US" dirty="0"/>
          </a:p>
        </p:txBody>
      </p:sp>
    </p:spTree>
    <p:extLst>
      <p:ext uri="{BB962C8B-B14F-4D97-AF65-F5344CB8AC3E}">
        <p14:creationId xmlns:p14="http://schemas.microsoft.com/office/powerpoint/2010/main" val="109789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1032" name="Picture 8" descr="https://lh4.googleusercontent.com/CwJD8D_GFJUkeYkJMlI6ZiTJy6kqnXdtgl8hzc0G8buIGJ1Gbf2ZiNqpR3uEofoK-dZAIRvMuBPARRKb1ICt5Gug1onsOfNsyY5EH9jXecMu_7SqT7O0puhkcFec5JYsBt6Bhu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8845" y="1508103"/>
            <a:ext cx="8931136" cy="45943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16" name="Rectangle 15"/>
          <p:cNvSpPr/>
          <p:nvPr/>
        </p:nvSpPr>
        <p:spPr>
          <a:xfrm>
            <a:off x="1222735" y="8112"/>
            <a:ext cx="10374378"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User Story #198</a:t>
            </a:r>
          </a:p>
          <a:p>
            <a:pPr algn="ctr"/>
            <a:r>
              <a:rPr lang="en-US" sz="4600" b="1" dirty="0" err="1" smtClean="0">
                <a:solidFill>
                  <a:schemeClr val="bg1"/>
                </a:solidFill>
                <a:latin typeface="Trajan Pro" panose="02020502050506020301" pitchFamily="18" charset="0"/>
                <a:ea typeface="Trebuchet MS"/>
                <a:cs typeface="Trebuchet MS"/>
                <a:sym typeface="Trebuchet MS"/>
              </a:rPr>
              <a:t>EditDCU_RiskFutureProblems</a:t>
            </a:r>
            <a:endParaRPr lang="en-US" sz="4600" b="1" dirty="0">
              <a:solidFill>
                <a:schemeClr val="bg1"/>
              </a:solidFill>
              <a:latin typeface="Trajan Pro" panose="02020502050506020301" pitchFamily="18" charset="0"/>
            </a:endParaRPr>
          </a:p>
        </p:txBody>
      </p:sp>
      <p:sp>
        <p:nvSpPr>
          <p:cNvPr id="18" name="Rectangle 17"/>
          <p:cNvSpPr/>
          <p:nvPr/>
        </p:nvSpPr>
        <p:spPr>
          <a:xfrm>
            <a:off x="4681059" y="6150877"/>
            <a:ext cx="2794739" cy="584775"/>
          </a:xfrm>
          <a:prstGeom prst="rect">
            <a:avLst/>
          </a:prstGeom>
        </p:spPr>
        <p:txBody>
          <a:bodyPr wrap="none">
            <a:spAutoFit/>
          </a:bodyPr>
          <a:lstStyle/>
          <a:p>
            <a:r>
              <a:rPr lang="en-US" sz="3200" b="1" dirty="0" smtClean="0">
                <a:solidFill>
                  <a:schemeClr val="bg1"/>
                </a:solidFill>
                <a:latin typeface="Tw Cen MT" panose="020B0602020104020603" pitchFamily="34" charset="0"/>
                <a:ea typeface="Trebuchet MS"/>
                <a:cs typeface="Trebuchet MS"/>
                <a:sym typeface="Trebuchet MS"/>
              </a:rPr>
              <a:t>Revised Styling</a:t>
            </a:r>
            <a:endParaRPr lang="en-US" sz="3200" b="1" dirty="0">
              <a:solidFill>
                <a:schemeClr val="bg1"/>
              </a:solidFill>
              <a:latin typeface="Tw Cen MT" panose="020B0602020104020603" pitchFamily="34"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20</a:t>
            </a:fld>
            <a:endParaRPr lang="en-US" dirty="0"/>
          </a:p>
        </p:txBody>
      </p:sp>
    </p:spTree>
    <p:extLst>
      <p:ext uri="{BB962C8B-B14F-4D97-AF65-F5344CB8AC3E}">
        <p14:creationId xmlns:p14="http://schemas.microsoft.com/office/powerpoint/2010/main" val="323025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81450" y="1387718"/>
            <a:ext cx="5445795" cy="2909232"/>
          </a:xfrm>
          <a:prstGeom prst="rect">
            <a:avLst/>
          </a:prstGeom>
        </p:spPr>
      </p:pic>
      <p:pic>
        <p:nvPicPr>
          <p:cNvPr id="6" name="Picture 5"/>
          <p:cNvPicPr>
            <a:picLocks noChangeAspect="1"/>
          </p:cNvPicPr>
          <p:nvPr/>
        </p:nvPicPr>
        <p:blipFill>
          <a:blip r:embed="rId4"/>
          <a:stretch>
            <a:fillRect/>
          </a:stretch>
        </p:blipFill>
        <p:spPr>
          <a:xfrm>
            <a:off x="6167860" y="3376774"/>
            <a:ext cx="5876907" cy="290923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8" name="Rectangle 7"/>
          <p:cNvSpPr/>
          <p:nvPr/>
        </p:nvSpPr>
        <p:spPr>
          <a:xfrm>
            <a:off x="3886796" y="783915"/>
            <a:ext cx="11031234" cy="954107"/>
          </a:xfrm>
          <a:prstGeom prst="rect">
            <a:avLst/>
          </a:prstGeom>
        </p:spPr>
        <p:txBody>
          <a:bodyPr wrap="square">
            <a:spAutoFit/>
          </a:bodyPr>
          <a:lstStyle/>
          <a:p>
            <a:r>
              <a:rPr lang="en-US" sz="2800" dirty="0" smtClean="0">
                <a:solidFill>
                  <a:schemeClr val="bg1"/>
                </a:solidFill>
                <a:latin typeface="Tw Cen MT" panose="020B0602020104020603" pitchFamily="34" charset="0"/>
                <a:ea typeface="Trebuchet MS"/>
                <a:cs typeface="Trebuchet MS"/>
                <a:sym typeface="Trebuchet MS"/>
              </a:rPr>
              <a:t>Unit </a:t>
            </a:r>
            <a:r>
              <a:rPr lang="en-US" sz="2800" dirty="0">
                <a:solidFill>
                  <a:schemeClr val="bg1"/>
                </a:solidFill>
                <a:latin typeface="Tw Cen MT" panose="020B0602020104020603" pitchFamily="34" charset="0"/>
                <a:ea typeface="Trebuchet MS"/>
                <a:cs typeface="Trebuchet MS"/>
                <a:sym typeface="Trebuchet MS"/>
              </a:rPr>
              <a:t>Testing and Integration Testing</a:t>
            </a:r>
          </a:p>
          <a:p>
            <a:endParaRPr lang="en-US" sz="2800" b="1" dirty="0">
              <a:solidFill>
                <a:schemeClr val="bg1"/>
              </a:solidFill>
              <a:latin typeface="Tw Cen MT" panose="020B0602020104020603" pitchFamily="34" charset="0"/>
            </a:endParaRPr>
          </a:p>
        </p:txBody>
      </p:sp>
      <p:sp>
        <p:nvSpPr>
          <p:cNvPr id="11" name="Rectangle 10"/>
          <p:cNvSpPr/>
          <p:nvPr/>
        </p:nvSpPr>
        <p:spPr>
          <a:xfrm>
            <a:off x="4216970" y="151408"/>
            <a:ext cx="4527073"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Testing </a:t>
            </a:r>
            <a:r>
              <a:rPr lang="en-US" sz="4600" b="1" dirty="0" err="1" smtClean="0">
                <a:solidFill>
                  <a:schemeClr val="bg1"/>
                </a:solidFill>
                <a:latin typeface="Trajan Pro" panose="02020502050506020301" pitchFamily="18" charset="0"/>
                <a:ea typeface="Trebuchet MS"/>
                <a:cs typeface="Trebuchet MS"/>
                <a:sym typeface="Trebuchet MS"/>
              </a:rPr>
              <a:t>eEVA</a:t>
            </a:r>
            <a:endParaRPr lang="en-US" sz="4600" b="1" dirty="0">
              <a:solidFill>
                <a:schemeClr val="bg1"/>
              </a:solidFill>
              <a:latin typeface="Trajan Pro" panose="02020502050506020301" pitchFamily="18" charset="0"/>
            </a:endParaRPr>
          </a:p>
        </p:txBody>
      </p:sp>
      <p:sp>
        <p:nvSpPr>
          <p:cNvPr id="10" name="Slide Number Placeholder 9"/>
          <p:cNvSpPr>
            <a:spLocks noGrp="1"/>
          </p:cNvSpPr>
          <p:nvPr>
            <p:ph type="sldNum" sz="quarter" idx="12"/>
          </p:nvPr>
        </p:nvSpPr>
        <p:spPr/>
        <p:txBody>
          <a:bodyPr/>
          <a:lstStyle/>
          <a:p>
            <a:fld id="{6D22F896-40B5-4ADD-8801-0D06FADFA095}" type="slidenum">
              <a:rPr lang="en-US" smtClean="0"/>
              <a:t>21</a:t>
            </a:fld>
            <a:endParaRPr lang="en-US" dirty="0"/>
          </a:p>
        </p:txBody>
      </p:sp>
    </p:spTree>
    <p:extLst>
      <p:ext uri="{BB962C8B-B14F-4D97-AF65-F5344CB8AC3E}">
        <p14:creationId xmlns:p14="http://schemas.microsoft.com/office/powerpoint/2010/main" val="235474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Shape 243"/>
          <p:cNvSpPr txBox="1">
            <a:spLocks noGrp="1"/>
          </p:cNvSpPr>
          <p:nvPr>
            <p:ph idx="1"/>
          </p:nvPr>
        </p:nvSpPr>
        <p:spPr>
          <a:xfrm>
            <a:off x="1926861" y="1540530"/>
            <a:ext cx="9774602" cy="4224651"/>
          </a:xfrm>
          <a:prstGeom prst="rect">
            <a:avLst/>
          </a:prstGeom>
          <a:noFill/>
          <a:ln>
            <a:noFill/>
          </a:ln>
        </p:spPr>
        <p:txBody>
          <a:bodyPr vert="horz" lIns="91425" tIns="45700" rIns="91425" bIns="45700" rtlCol="0" anchor="t" anchorCtr="0">
            <a:noAutofit/>
          </a:bodyPr>
          <a:lstStyle/>
          <a:p>
            <a:pPr marL="0" indent="0">
              <a:spcBef>
                <a:spcPts val="2000"/>
              </a:spcBef>
              <a:buNone/>
            </a:pPr>
            <a:endParaRPr dirty="0"/>
          </a:p>
          <a:p>
            <a:pPr marL="0" indent="0">
              <a:spcBef>
                <a:spcPts val="2000"/>
              </a:spcBef>
              <a:buNone/>
            </a:pPr>
            <a:endParaRPr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11" name="Rectangle 10"/>
          <p:cNvSpPr/>
          <p:nvPr/>
        </p:nvSpPr>
        <p:spPr>
          <a:xfrm>
            <a:off x="2069953" y="887995"/>
            <a:ext cx="10698957" cy="5529719"/>
          </a:xfrm>
          <a:prstGeom prst="rect">
            <a:avLst/>
          </a:prstGeom>
        </p:spPr>
        <p:txBody>
          <a:bodyPr wrap="square">
            <a:spAutoFit/>
          </a:bodyPr>
          <a:lstStyle/>
          <a:p>
            <a:pPr lvl="0">
              <a:spcBef>
                <a:spcPts val="2000"/>
              </a:spcBef>
              <a:buClr>
                <a:srgbClr val="001D4D"/>
              </a:buClr>
              <a:buSzPct val="100000"/>
            </a:pPr>
            <a:r>
              <a:rPr lang="en-US" sz="2800" i="1" dirty="0" smtClean="0">
                <a:solidFill>
                  <a:schemeClr val="accent2"/>
                </a:solidFill>
                <a:latin typeface="Tw Cen MT" panose="020B0602020104020603" pitchFamily="34" charset="0"/>
              </a:rPr>
              <a:t>How Our Project Came Together…</a:t>
            </a:r>
            <a:endParaRPr lang="en-US" sz="2800" i="1" dirty="0">
              <a:solidFill>
                <a:schemeClr val="accent2"/>
              </a:solidFill>
              <a:latin typeface="Tw Cen MT" panose="020B0602020104020603" pitchFamily="34" charset="0"/>
            </a:endParaRPr>
          </a:p>
          <a:p>
            <a:pPr marL="342900" indent="-342900">
              <a:spcBef>
                <a:spcPts val="2000"/>
              </a:spcBef>
              <a:buClr>
                <a:schemeClr val="accent2">
                  <a:lumMod val="75000"/>
                </a:schemeClr>
              </a:buClr>
              <a:buSzPct val="100000"/>
              <a:buFont typeface="Wingdings" panose="05000000000000000000" pitchFamily="2" charset="2"/>
              <a:buChar char="Ø"/>
            </a:pPr>
            <a:r>
              <a:rPr lang="en-US" sz="2400" dirty="0">
                <a:solidFill>
                  <a:schemeClr val="bg1"/>
                </a:solidFill>
                <a:latin typeface="Tw Cen MT" panose="020B0602020104020603" pitchFamily="34" charset="0"/>
              </a:rPr>
              <a:t>MEAN Stack Implementation to produce Survey Editor and State Machine</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a:solidFill>
                  <a:schemeClr val="bg1"/>
                </a:solidFill>
                <a:latin typeface="Tw Cen MT" panose="020B0602020104020603" pitchFamily="34" charset="0"/>
              </a:rPr>
              <a:t>We worked on implementation of the results section for </a:t>
            </a:r>
            <a:r>
              <a:rPr lang="en-US" sz="2400" dirty="0" err="1">
                <a:solidFill>
                  <a:schemeClr val="bg1"/>
                </a:solidFill>
                <a:latin typeface="Tw Cen MT" panose="020B0602020104020603" pitchFamily="34" charset="0"/>
              </a:rPr>
              <a:t>eEVA</a:t>
            </a:r>
            <a:endParaRPr lang="en-US" sz="2400" dirty="0">
              <a:solidFill>
                <a:schemeClr val="bg1"/>
              </a:solidFill>
              <a:latin typeface="Tw Cen MT" panose="020B0602020104020603" pitchFamily="34" charset="0"/>
            </a:endParaRP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a:solidFill>
                  <a:schemeClr val="bg1"/>
                </a:solidFill>
                <a:latin typeface="Tw Cen MT" panose="020B0602020104020603" pitchFamily="34" charset="0"/>
              </a:rPr>
              <a:t>Along the way discovered some additional changes to the system</a:t>
            </a:r>
          </a:p>
          <a:p>
            <a:pPr marL="34290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Utilized </a:t>
            </a:r>
            <a:r>
              <a:rPr lang="en-US" sz="2400" dirty="0">
                <a:solidFill>
                  <a:schemeClr val="bg1"/>
                </a:solidFill>
                <a:latin typeface="Tw Cen MT" panose="020B0602020104020603" pitchFamily="34" charset="0"/>
              </a:rPr>
              <a:t>Agile, with daily Scrum meetings, and </a:t>
            </a:r>
            <a:r>
              <a:rPr lang="en-US" sz="2400" dirty="0" smtClean="0">
                <a:solidFill>
                  <a:schemeClr val="bg1"/>
                </a:solidFill>
                <a:latin typeface="Tw Cen MT" panose="020B0602020104020603" pitchFamily="34" charset="0"/>
              </a:rPr>
              <a:t>biweekly sprints</a:t>
            </a:r>
          </a:p>
          <a:p>
            <a:pPr marL="34290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Additional Programs:</a:t>
            </a:r>
          </a:p>
          <a:p>
            <a:pPr marL="800100" lvl="1" indent="-342900">
              <a:spcBef>
                <a:spcPts val="2000"/>
              </a:spcBef>
              <a:buClr>
                <a:schemeClr val="accent2">
                  <a:lumMod val="75000"/>
                </a:schemeClr>
              </a:buClr>
              <a:buSzPct val="100000"/>
              <a:buFont typeface="Wingdings" panose="05000000000000000000" pitchFamily="2" charset="2"/>
              <a:buChar char="§"/>
            </a:pPr>
            <a:r>
              <a:rPr lang="en-US" sz="2400" dirty="0" smtClean="0">
                <a:solidFill>
                  <a:schemeClr val="bg1"/>
                </a:solidFill>
                <a:latin typeface="Tw Cen MT" panose="020B0602020104020603" pitchFamily="34" charset="0"/>
              </a:rPr>
              <a:t>Mingle used to track progress</a:t>
            </a:r>
          </a:p>
          <a:p>
            <a:pPr marL="800100" lvl="1" indent="-342900">
              <a:spcBef>
                <a:spcPts val="2000"/>
              </a:spcBef>
              <a:buClr>
                <a:schemeClr val="accent2">
                  <a:lumMod val="75000"/>
                </a:schemeClr>
              </a:buClr>
              <a:buSzPct val="100000"/>
              <a:buFont typeface="Wingdings" panose="05000000000000000000" pitchFamily="2" charset="2"/>
              <a:buChar char="§"/>
            </a:pPr>
            <a:r>
              <a:rPr lang="en-US" sz="2400" dirty="0" err="1" smtClean="0">
                <a:solidFill>
                  <a:schemeClr val="bg1"/>
                </a:solidFill>
                <a:latin typeface="Tw Cen MT" panose="020B0602020104020603" pitchFamily="34" charset="0"/>
              </a:rPr>
              <a:t>Github</a:t>
            </a:r>
            <a:r>
              <a:rPr lang="en-US" sz="2400" dirty="0" smtClean="0">
                <a:solidFill>
                  <a:schemeClr val="bg1"/>
                </a:solidFill>
                <a:latin typeface="Tw Cen MT" panose="020B0602020104020603" pitchFamily="34" charset="0"/>
              </a:rPr>
              <a:t> used to share portions of code</a:t>
            </a:r>
          </a:p>
          <a:p>
            <a:pPr marL="800100" lvl="1" indent="-342900">
              <a:spcBef>
                <a:spcPts val="2000"/>
              </a:spcBef>
              <a:buClr>
                <a:schemeClr val="accent2">
                  <a:lumMod val="75000"/>
                </a:schemeClr>
              </a:buClr>
              <a:buSzPct val="100000"/>
              <a:buFont typeface="Wingdings" panose="05000000000000000000" pitchFamily="2" charset="2"/>
              <a:buChar char="§"/>
            </a:pPr>
            <a:r>
              <a:rPr lang="en-US" sz="2400" dirty="0" smtClean="0">
                <a:solidFill>
                  <a:schemeClr val="bg1"/>
                </a:solidFill>
                <a:latin typeface="Tw Cen MT" panose="020B0602020104020603" pitchFamily="34" charset="0"/>
              </a:rPr>
              <a:t>Google Drive used for Feature Documentation and to track Meetings </a:t>
            </a:r>
          </a:p>
        </p:txBody>
      </p:sp>
      <p:sp>
        <p:nvSpPr>
          <p:cNvPr id="13" name="Rectangle 12"/>
          <p:cNvSpPr/>
          <p:nvPr/>
        </p:nvSpPr>
        <p:spPr>
          <a:xfrm>
            <a:off x="4573236" y="62225"/>
            <a:ext cx="3176575"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Summary</a:t>
            </a:r>
            <a:endParaRPr lang="en-US" sz="4600" b="1" dirty="0">
              <a:solidFill>
                <a:schemeClr val="bg1"/>
              </a:solidFill>
              <a:latin typeface="Trajan Pro" panose="02020502050506020301" pitchFamily="18" charset="0"/>
            </a:endParaRPr>
          </a:p>
        </p:txBody>
      </p:sp>
      <p:sp>
        <p:nvSpPr>
          <p:cNvPr id="3" name="Slide Number Placeholder 2"/>
          <p:cNvSpPr>
            <a:spLocks noGrp="1"/>
          </p:cNvSpPr>
          <p:nvPr>
            <p:ph type="sldNum" sz="quarter" idx="12"/>
          </p:nvPr>
        </p:nvSpPr>
        <p:spPr/>
        <p:txBody>
          <a:bodyPr/>
          <a:lstStyle/>
          <a:p>
            <a:fld id="{6D22F896-40B5-4ADD-8801-0D06FADFA095}" type="slidenum">
              <a:rPr lang="en-US" smtClean="0"/>
              <a:t>22</a:t>
            </a:fld>
            <a:endParaRPr lang="en-US" dirty="0"/>
          </a:p>
        </p:txBody>
      </p:sp>
    </p:spTree>
    <p:extLst>
      <p:ext uri="{BB962C8B-B14F-4D97-AF65-F5344CB8AC3E}">
        <p14:creationId xmlns:p14="http://schemas.microsoft.com/office/powerpoint/2010/main" val="358165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Shape 243"/>
          <p:cNvSpPr txBox="1">
            <a:spLocks noGrp="1"/>
          </p:cNvSpPr>
          <p:nvPr>
            <p:ph idx="1"/>
          </p:nvPr>
        </p:nvSpPr>
        <p:spPr>
          <a:xfrm>
            <a:off x="654130" y="1321762"/>
            <a:ext cx="9774602" cy="4224651"/>
          </a:xfrm>
          <a:prstGeom prst="rect">
            <a:avLst/>
          </a:prstGeom>
          <a:noFill/>
          <a:ln>
            <a:noFill/>
          </a:ln>
        </p:spPr>
        <p:txBody>
          <a:bodyPr vert="horz" lIns="91425" tIns="45700" rIns="91425" bIns="45700" rtlCol="0" anchor="t" anchorCtr="0">
            <a:noAutofit/>
          </a:bodyPr>
          <a:lstStyle/>
          <a:p>
            <a:pPr marL="0" indent="0">
              <a:spcBef>
                <a:spcPts val="2000"/>
              </a:spcBef>
              <a:buNone/>
            </a:pPr>
            <a:endParaRPr dirty="0"/>
          </a:p>
          <a:p>
            <a:pPr marL="0" indent="0">
              <a:spcBef>
                <a:spcPts val="2000"/>
              </a:spcBef>
              <a:buNone/>
            </a:pPr>
            <a:endParaRPr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11" name="Rectangle 10"/>
          <p:cNvSpPr/>
          <p:nvPr/>
        </p:nvSpPr>
        <p:spPr>
          <a:xfrm>
            <a:off x="3683467" y="1057485"/>
            <a:ext cx="8275173" cy="3026470"/>
          </a:xfrm>
          <a:prstGeom prst="rect">
            <a:avLst/>
          </a:prstGeom>
        </p:spPr>
        <p:txBody>
          <a:bodyPr wrap="square">
            <a:spAutoFit/>
          </a:bodyPr>
          <a:lstStyle/>
          <a:p>
            <a:pPr lvl="0">
              <a:spcBef>
                <a:spcPts val="2000"/>
              </a:spcBef>
              <a:buClr>
                <a:srgbClr val="001D4D"/>
              </a:buClr>
              <a:buSzPct val="100000"/>
            </a:pPr>
            <a:r>
              <a:rPr lang="en-US" sz="2800" i="1" dirty="0" smtClean="0">
                <a:solidFill>
                  <a:schemeClr val="accent2"/>
                </a:solidFill>
                <a:latin typeface="Tw Cen MT" panose="020B0602020104020603" pitchFamily="34" charset="0"/>
              </a:rPr>
              <a:t>To Contact Us:</a:t>
            </a:r>
          </a:p>
          <a:p>
            <a:pPr marL="34290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ea typeface="Trebuchet MS"/>
                <a:cs typeface="Trebuchet MS"/>
                <a:sym typeface="Trebuchet MS"/>
              </a:rPr>
              <a:t>Carlos </a:t>
            </a:r>
            <a:r>
              <a:rPr lang="en-US" sz="2400" dirty="0" err="1" smtClean="0">
                <a:solidFill>
                  <a:schemeClr val="bg1"/>
                </a:solidFill>
                <a:latin typeface="Tw Cen MT" panose="020B0602020104020603" pitchFamily="34" charset="0"/>
                <a:ea typeface="Trebuchet MS"/>
                <a:cs typeface="Trebuchet MS"/>
                <a:sym typeface="Trebuchet MS"/>
              </a:rPr>
              <a:t>Mestre</a:t>
            </a:r>
            <a:r>
              <a:rPr lang="en-US" sz="2400" dirty="0" smtClean="0">
                <a:solidFill>
                  <a:schemeClr val="bg1"/>
                </a:solidFill>
                <a:latin typeface="Tw Cen MT" panose="020B0602020104020603" pitchFamily="34" charset="0"/>
                <a:ea typeface="Trebuchet MS"/>
                <a:cs typeface="Trebuchet MS"/>
                <a:sym typeface="Trebuchet MS"/>
              </a:rPr>
              <a:t>: </a:t>
            </a:r>
            <a:r>
              <a:rPr lang="en-US" sz="2400" dirty="0" smtClean="0">
                <a:latin typeface="Tw Cen MT" panose="020B0602020104020603" pitchFamily="34" charset="0"/>
                <a:ea typeface="Trebuchet MS"/>
                <a:cs typeface="Trebuchet MS"/>
                <a:sym typeface="Trebuchet MS"/>
                <a:hlinkClick r:id="rId4"/>
              </a:rPr>
              <a:t>cmest005@fiu.edu</a:t>
            </a:r>
            <a:endParaRPr lang="en-US" sz="2400" dirty="0" smtClean="0">
              <a:latin typeface="Tw Cen MT" panose="020B0602020104020603" pitchFamily="34" charset="0"/>
              <a:ea typeface="Trebuchet MS"/>
              <a:cs typeface="Trebuchet MS"/>
              <a:sym typeface="Trebuchet MS"/>
            </a:endParaRPr>
          </a:p>
          <a:p>
            <a:pPr marL="34290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ea typeface="Trebuchet MS"/>
                <a:cs typeface="Trebuchet MS"/>
                <a:sym typeface="Trebuchet MS"/>
              </a:rPr>
              <a:t>Stephanie </a:t>
            </a:r>
            <a:r>
              <a:rPr lang="en-US" sz="2400" dirty="0">
                <a:solidFill>
                  <a:schemeClr val="bg1"/>
                </a:solidFill>
                <a:latin typeface="Tw Cen MT" panose="020B0602020104020603" pitchFamily="34" charset="0"/>
                <a:ea typeface="Trebuchet MS"/>
                <a:cs typeface="Trebuchet MS"/>
                <a:sym typeface="Trebuchet MS"/>
              </a:rPr>
              <a:t>Lunn: </a:t>
            </a:r>
            <a:r>
              <a:rPr lang="en-US" sz="2400" dirty="0" smtClean="0">
                <a:latin typeface="Tw Cen MT" panose="020B0602020104020603" pitchFamily="34" charset="0"/>
                <a:ea typeface="Trebuchet MS"/>
                <a:cs typeface="Trebuchet MS"/>
                <a:sym typeface="Trebuchet MS"/>
                <a:hlinkClick r:id="rId5"/>
              </a:rPr>
              <a:t>slunn002@fiu.edu</a:t>
            </a:r>
            <a:endParaRPr lang="en-US" sz="2400" dirty="0" smtClean="0">
              <a:latin typeface="Tw Cen MT" panose="020B0602020104020603" pitchFamily="34" charset="0"/>
              <a:ea typeface="Trebuchet MS"/>
              <a:cs typeface="Trebuchet MS"/>
              <a:sym typeface="Trebuchet MS"/>
            </a:endParaRPr>
          </a:p>
          <a:p>
            <a:pPr>
              <a:spcBef>
                <a:spcPts val="2000"/>
              </a:spcBef>
              <a:buClr>
                <a:schemeClr val="accent2">
                  <a:lumMod val="75000"/>
                </a:schemeClr>
              </a:buClr>
              <a:buSzPct val="100000"/>
            </a:pPr>
            <a:endParaRPr lang="en-US" sz="2400" dirty="0">
              <a:latin typeface="Trebuchet MS"/>
              <a:ea typeface="Trebuchet MS"/>
              <a:cs typeface="Trebuchet MS"/>
              <a:sym typeface="Trebuchet MS"/>
            </a:endParaRPr>
          </a:p>
          <a:p>
            <a:pPr marL="342900" indent="-342900">
              <a:spcBef>
                <a:spcPts val="2000"/>
              </a:spcBef>
              <a:buClr>
                <a:schemeClr val="accent2">
                  <a:lumMod val="75000"/>
                </a:schemeClr>
              </a:buClr>
              <a:buSzPct val="100000"/>
              <a:buFont typeface="Wingdings" panose="05000000000000000000" pitchFamily="2" charset="2"/>
              <a:buChar char="Ø"/>
            </a:pPr>
            <a:endParaRPr lang="en-US" sz="2400" dirty="0" smtClean="0"/>
          </a:p>
        </p:txBody>
      </p:sp>
      <p:sp>
        <p:nvSpPr>
          <p:cNvPr id="13" name="Rectangle 12"/>
          <p:cNvSpPr/>
          <p:nvPr/>
        </p:nvSpPr>
        <p:spPr>
          <a:xfrm>
            <a:off x="4105680" y="230319"/>
            <a:ext cx="4034951"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Questions?</a:t>
            </a:r>
            <a:endParaRPr lang="en-US" sz="4600" b="1" dirty="0">
              <a:solidFill>
                <a:schemeClr val="bg1"/>
              </a:solidFill>
              <a:latin typeface="Trajan Pro" panose="02020502050506020301" pitchFamily="18" charset="0"/>
            </a:endParaRPr>
          </a:p>
        </p:txBody>
      </p:sp>
      <p:pic>
        <p:nvPicPr>
          <p:cNvPr id="7170" name="Picture 2" descr="http://seeklogo.com/images/U/unity-logo-555C5D1D7E-seeklogo.com.gif"/>
          <p:cNvPicPr>
            <a:picLocks noChangeAspect="1" noChangeArrowheads="1"/>
          </p:cNvPicPr>
          <p:nvPr/>
        </p:nvPicPr>
        <p:blipFill rotWithShape="1">
          <a:blip r:embed="rId6">
            <a:extLst>
              <a:ext uri="{28A0092B-C50C-407E-A947-70E740481C1C}">
                <a14:useLocalDpi xmlns:a14="http://schemas.microsoft.com/office/drawing/2010/main" val="0"/>
              </a:ext>
            </a:extLst>
          </a:blip>
          <a:srcRect t="25968" b="21725"/>
          <a:stretch/>
        </p:blipFill>
        <p:spPr bwMode="auto">
          <a:xfrm>
            <a:off x="5068260" y="4750647"/>
            <a:ext cx="1857375" cy="97155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7"/>
          <a:stretch>
            <a:fillRect/>
          </a:stretch>
        </p:blipFill>
        <p:spPr>
          <a:xfrm>
            <a:off x="8271318" y="5026711"/>
            <a:ext cx="3687322" cy="1008498"/>
          </a:xfrm>
          <a:prstGeom prst="rect">
            <a:avLst/>
          </a:prstGeom>
        </p:spPr>
      </p:pic>
      <p:pic>
        <p:nvPicPr>
          <p:cNvPr id="7172" name="Picture 4" descr="http://thisdavej.com/wp-content/uploads/2016/02/nodejs-logo.png"/>
          <p:cNvPicPr>
            <a:picLocks noChangeAspect="1" noChangeArrowheads="1"/>
          </p:cNvPicPr>
          <p:nvPr/>
        </p:nvPicPr>
        <p:blipFill rotWithShape="1">
          <a:blip r:embed="rId8">
            <a:extLst>
              <a:ext uri="{28A0092B-C50C-407E-A947-70E740481C1C}">
                <a14:useLocalDpi xmlns:a14="http://schemas.microsoft.com/office/drawing/2010/main" val="0"/>
              </a:ext>
            </a:extLst>
          </a:blip>
          <a:srcRect t="6789" b="8607"/>
          <a:stretch/>
        </p:blipFill>
        <p:spPr bwMode="auto">
          <a:xfrm>
            <a:off x="2243395" y="5448495"/>
            <a:ext cx="1844595" cy="10084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9"/>
          <a:stretch>
            <a:fillRect/>
          </a:stretch>
        </p:blipFill>
        <p:spPr>
          <a:xfrm>
            <a:off x="4151151" y="3206859"/>
            <a:ext cx="3981450" cy="1028700"/>
          </a:xfrm>
          <a:prstGeom prst="rect">
            <a:avLst/>
          </a:prstGeom>
        </p:spPr>
      </p:pic>
      <p:pic>
        <p:nvPicPr>
          <p:cNvPr id="4" name="Picture 3"/>
          <p:cNvPicPr>
            <a:picLocks noChangeAspect="1"/>
          </p:cNvPicPr>
          <p:nvPr/>
        </p:nvPicPr>
        <p:blipFill>
          <a:blip r:embed="rId10"/>
          <a:stretch>
            <a:fillRect/>
          </a:stretch>
        </p:blipFill>
        <p:spPr>
          <a:xfrm>
            <a:off x="9109421" y="3372898"/>
            <a:ext cx="2011116" cy="1165016"/>
          </a:xfrm>
          <a:prstGeom prst="rect">
            <a:avLst/>
          </a:prstGeom>
        </p:spPr>
      </p:pic>
      <p:pic>
        <p:nvPicPr>
          <p:cNvPr id="5" name="Picture 4"/>
          <p:cNvPicPr>
            <a:picLocks noChangeAspect="1"/>
          </p:cNvPicPr>
          <p:nvPr/>
        </p:nvPicPr>
        <p:blipFill>
          <a:blip r:embed="rId11"/>
          <a:stretch>
            <a:fillRect/>
          </a:stretch>
        </p:blipFill>
        <p:spPr>
          <a:xfrm>
            <a:off x="706138" y="4083955"/>
            <a:ext cx="2552700" cy="907919"/>
          </a:xfrm>
          <a:prstGeom prst="rect">
            <a:avLst/>
          </a:prstGeom>
        </p:spPr>
      </p:pic>
      <p:sp>
        <p:nvSpPr>
          <p:cNvPr id="6" name="Slide Number Placeholder 5"/>
          <p:cNvSpPr>
            <a:spLocks noGrp="1"/>
          </p:cNvSpPr>
          <p:nvPr>
            <p:ph type="sldNum" sz="quarter" idx="12"/>
          </p:nvPr>
        </p:nvSpPr>
        <p:spPr/>
        <p:txBody>
          <a:bodyPr/>
          <a:lstStyle/>
          <a:p>
            <a:fld id="{6D22F896-40B5-4ADD-8801-0D06FADFA095}" type="slidenum">
              <a:rPr lang="en-US" smtClean="0"/>
              <a:t>23</a:t>
            </a:fld>
            <a:endParaRPr lang="en-US" dirty="0"/>
          </a:p>
        </p:txBody>
      </p:sp>
    </p:spTree>
    <p:extLst>
      <p:ext uri="{BB962C8B-B14F-4D97-AF65-F5344CB8AC3E}">
        <p14:creationId xmlns:p14="http://schemas.microsoft.com/office/powerpoint/2010/main" val="1922944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7" name="Rectangle 6"/>
          <p:cNvSpPr/>
          <p:nvPr/>
        </p:nvSpPr>
        <p:spPr>
          <a:xfrm>
            <a:off x="1125751" y="901039"/>
            <a:ext cx="9731301" cy="3026470"/>
          </a:xfrm>
          <a:prstGeom prst="rect">
            <a:avLst/>
          </a:prstGeom>
        </p:spPr>
        <p:txBody>
          <a:bodyPr wrap="square">
            <a:spAutoFit/>
          </a:bodyPr>
          <a:lstStyle/>
          <a:p>
            <a:pPr lvl="0" algn="ctr">
              <a:spcBef>
                <a:spcPts val="2000"/>
              </a:spcBef>
              <a:buClr>
                <a:srgbClr val="001D4D"/>
              </a:buClr>
              <a:buSzPct val="100000"/>
            </a:pPr>
            <a:r>
              <a:rPr lang="en-US" sz="2800" i="1" dirty="0">
                <a:solidFill>
                  <a:schemeClr val="accent2"/>
                </a:solidFill>
                <a:latin typeface="Tw Cen MT" panose="020B0602020104020603" pitchFamily="34" charset="0"/>
              </a:rPr>
              <a:t>How to improve on the original DCU? </a:t>
            </a:r>
          </a:p>
          <a:p>
            <a:pPr lvl="0">
              <a:spcBef>
                <a:spcPts val="2000"/>
              </a:spcBef>
              <a:buClr>
                <a:srgbClr val="001D4D"/>
              </a:buClr>
              <a:buSzPct val="100000"/>
            </a:pPr>
            <a:r>
              <a:rPr lang="en-US" sz="2400" dirty="0" smtClean="0">
                <a:solidFill>
                  <a:schemeClr val="bg1"/>
                </a:solidFill>
                <a:latin typeface="Tw Cen MT" panose="020B0602020104020603" pitchFamily="34" charset="0"/>
              </a:rPr>
              <a:t>Use an empathic </a:t>
            </a:r>
            <a:r>
              <a:rPr lang="en-US" sz="2400" dirty="0">
                <a:solidFill>
                  <a:schemeClr val="bg1"/>
                </a:solidFill>
                <a:latin typeface="Tw Cen MT" panose="020B0602020104020603" pitchFamily="34" charset="0"/>
              </a:rPr>
              <a:t>embodied virtual agent (</a:t>
            </a:r>
            <a:r>
              <a:rPr lang="en-US" sz="2400" dirty="0" err="1">
                <a:solidFill>
                  <a:schemeClr val="bg1"/>
                </a:solidFill>
                <a:latin typeface="Tw Cen MT" panose="020B0602020104020603" pitchFamily="34" charset="0"/>
              </a:rPr>
              <a:t>eEVA</a:t>
            </a:r>
            <a:r>
              <a:rPr lang="en-US" sz="2400" dirty="0" smtClean="0">
                <a:solidFill>
                  <a:schemeClr val="bg1"/>
                </a:solidFill>
                <a:latin typeface="Tw Cen MT" panose="020B0602020104020603" pitchFamily="34" charset="0"/>
              </a:rPr>
              <a:t>) to make the system:</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latin typeface="Tw Cen MT" panose="020B0602020104020603" pitchFamily="34" charset="0"/>
              </a:rPr>
              <a:t>	</a:t>
            </a:r>
            <a:r>
              <a:rPr lang="en-US" sz="2400" dirty="0" smtClean="0">
                <a:solidFill>
                  <a:schemeClr val="bg1"/>
                </a:solidFill>
                <a:latin typeface="Tw Cen MT" panose="020B0602020104020603" pitchFamily="34" charset="0"/>
              </a:rPr>
              <a:t>Interactive</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	Context Given</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 Engaging Counselor</a:t>
            </a:r>
            <a:r>
              <a:rPr lang="en-US" sz="2400" dirty="0" smtClean="0">
                <a:solidFill>
                  <a:schemeClr val="bg1"/>
                </a:solidFill>
              </a:rPr>
              <a:t>	</a:t>
            </a:r>
            <a:endParaRPr lang="en-US" sz="2400" dirty="0">
              <a:solidFill>
                <a:schemeClr val="bg1"/>
              </a:solidFill>
            </a:endParaRPr>
          </a:p>
        </p:txBody>
      </p:sp>
      <p:sp>
        <p:nvSpPr>
          <p:cNvPr id="8" name="Rectangle 7"/>
          <p:cNvSpPr/>
          <p:nvPr/>
        </p:nvSpPr>
        <p:spPr>
          <a:xfrm>
            <a:off x="2737831" y="218775"/>
            <a:ext cx="6691447"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Project Definition</a:t>
            </a:r>
            <a:endParaRPr lang="en-US" sz="4600" b="1" dirty="0">
              <a:solidFill>
                <a:schemeClr val="bg1"/>
              </a:solidFill>
              <a:latin typeface="Trajan Pro" panose="02020502050506020301" pitchFamily="18" charset="0"/>
            </a:endParaRPr>
          </a:p>
        </p:txBody>
      </p:sp>
      <p:pic>
        <p:nvPicPr>
          <p:cNvPr id="3" name="Picture 2"/>
          <p:cNvPicPr>
            <a:picLocks noChangeAspect="1"/>
          </p:cNvPicPr>
          <p:nvPr/>
        </p:nvPicPr>
        <p:blipFill>
          <a:blip r:embed="rId4"/>
          <a:stretch>
            <a:fillRect/>
          </a:stretch>
        </p:blipFill>
        <p:spPr>
          <a:xfrm>
            <a:off x="4302456" y="2414274"/>
            <a:ext cx="7547255" cy="3708734"/>
          </a:xfrm>
          <a:prstGeom prst="rect">
            <a:avLst/>
          </a:prstGeom>
        </p:spPr>
      </p:pic>
      <p:sp>
        <p:nvSpPr>
          <p:cNvPr id="5" name="Slide Number Placeholder 4"/>
          <p:cNvSpPr>
            <a:spLocks noGrp="1"/>
          </p:cNvSpPr>
          <p:nvPr>
            <p:ph type="sldNum" sz="quarter" idx="12"/>
          </p:nvPr>
        </p:nvSpPr>
        <p:spPr/>
        <p:txBody>
          <a:bodyPr/>
          <a:lstStyle/>
          <a:p>
            <a:fld id="{6D22F896-40B5-4ADD-8801-0D06FADFA095}" type="slidenum">
              <a:rPr lang="en-US" smtClean="0"/>
              <a:t>3</a:t>
            </a:fld>
            <a:endParaRPr lang="en-US" dirty="0"/>
          </a:p>
        </p:txBody>
      </p:sp>
    </p:spTree>
    <p:extLst>
      <p:ext uri="{BB962C8B-B14F-4D97-AF65-F5344CB8AC3E}">
        <p14:creationId xmlns:p14="http://schemas.microsoft.com/office/powerpoint/2010/main" val="174583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2987274" y="72183"/>
            <a:ext cx="6718891"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How does it work?</a:t>
            </a:r>
            <a:endParaRPr lang="en-US" sz="4600" b="1" dirty="0">
              <a:solidFill>
                <a:schemeClr val="bg1"/>
              </a:solidFill>
              <a:latin typeface="Trajan Pro" panose="02020502050506020301" pitchFamily="18"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097" y="361453"/>
            <a:ext cx="11457574" cy="6713422"/>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smtClean="0"/>
              <a:t>4</a:t>
            </a:fld>
            <a:endParaRPr lang="en-US" dirty="0"/>
          </a:p>
        </p:txBody>
      </p:sp>
    </p:spTree>
    <p:extLst>
      <p:ext uri="{BB962C8B-B14F-4D97-AF65-F5344CB8AC3E}">
        <p14:creationId xmlns:p14="http://schemas.microsoft.com/office/powerpoint/2010/main" val="14063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64746" y="32459"/>
            <a:ext cx="12286346" cy="1508105"/>
          </a:xfrm>
          <a:prstGeom prst="rect">
            <a:avLst/>
          </a:prstGeom>
        </p:spPr>
        <p:txBody>
          <a:bodyPr wrap="square">
            <a:spAutoFit/>
          </a:bodyPr>
          <a:lstStyle/>
          <a:p>
            <a:pPr algn="ctr"/>
            <a:r>
              <a:rPr lang="en-US" sz="4600" b="1" dirty="0" smtClean="0">
                <a:solidFill>
                  <a:schemeClr val="bg1"/>
                </a:solidFill>
                <a:latin typeface="Trajan Pro" panose="02020502050506020301" pitchFamily="18" charset="0"/>
                <a:ea typeface="Trebuchet MS"/>
                <a:cs typeface="Trebuchet MS"/>
                <a:sym typeface="Trebuchet MS"/>
              </a:rPr>
              <a:t>Sample Use Case: </a:t>
            </a:r>
          </a:p>
          <a:p>
            <a:pPr algn="ctr"/>
            <a:r>
              <a:rPr lang="en-US" sz="4600" b="1" dirty="0" smtClean="0">
                <a:solidFill>
                  <a:schemeClr val="bg1"/>
                </a:solidFill>
                <a:latin typeface="Trajan Pro" panose="02020502050506020301" pitchFamily="18" charset="0"/>
                <a:ea typeface="Trebuchet MS"/>
                <a:cs typeface="Trebuchet MS"/>
                <a:sym typeface="Trebuchet MS"/>
              </a:rPr>
              <a:t>Blood Alcohol Concentration</a:t>
            </a:r>
            <a:endParaRPr lang="en-US" sz="4600" b="1" dirty="0">
              <a:solidFill>
                <a:schemeClr val="bg1"/>
              </a:solidFill>
              <a:latin typeface="Trajan Pro" panose="02020502050506020301" pitchFamily="18" charset="0"/>
            </a:endParaRPr>
          </a:p>
        </p:txBody>
      </p:sp>
      <p:sp>
        <p:nvSpPr>
          <p:cNvPr id="11" name="Rectangle 10"/>
          <p:cNvSpPr/>
          <p:nvPr/>
        </p:nvSpPr>
        <p:spPr>
          <a:xfrm>
            <a:off x="6207919" y="1540564"/>
            <a:ext cx="5332738" cy="4503797"/>
          </a:xfrm>
          <a:prstGeom prst="rect">
            <a:avLst/>
          </a:prstGeom>
        </p:spPr>
        <p:txBody>
          <a:bodyPr wrap="square">
            <a:spAutoFit/>
          </a:bodyPr>
          <a:lstStyle/>
          <a:p>
            <a:pPr lvl="0">
              <a:spcBef>
                <a:spcPts val="2000"/>
              </a:spcBef>
              <a:buClr>
                <a:srgbClr val="001D4D"/>
              </a:buClr>
              <a:buSzPct val="100000"/>
            </a:pPr>
            <a:r>
              <a:rPr lang="en-US" sz="2800" i="1" dirty="0" smtClean="0">
                <a:solidFill>
                  <a:schemeClr val="accent2"/>
                </a:solidFill>
                <a:latin typeface="Tw Cen MT" panose="020B0602020104020603" pitchFamily="34" charset="0"/>
              </a:rPr>
              <a:t>Use Case Structure  </a:t>
            </a:r>
            <a:endParaRPr lang="en-US" sz="2800" i="1" dirty="0">
              <a:solidFill>
                <a:schemeClr val="accent2"/>
              </a:solidFill>
              <a:latin typeface="Tw Cen MT" panose="020B0602020104020603" pitchFamily="34" charset="0"/>
            </a:endParaRP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Description: detail the objective of the individual use case from the user story</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Participating Actors: who will be the focus of this activity</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Entry condition: what steps are necessary for this action to take place</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Events Flow: how does the Actor engage with the eEVA system</a:t>
            </a:r>
            <a:r>
              <a:rPr lang="en-US" sz="2400" dirty="0">
                <a:solidFill>
                  <a:schemeClr val="bg1"/>
                </a:solidFill>
                <a:latin typeface="Tw Cen MT" panose="020B0602020104020603" pitchFamily="34" charset="0"/>
              </a:rPr>
              <a:t>	</a:t>
            </a:r>
          </a:p>
        </p:txBody>
      </p:sp>
      <p:sp>
        <p:nvSpPr>
          <p:cNvPr id="2" name="Slide Number Placeholder 1"/>
          <p:cNvSpPr>
            <a:spLocks noGrp="1"/>
          </p:cNvSpPr>
          <p:nvPr>
            <p:ph type="sldNum" sz="quarter" idx="12"/>
          </p:nvPr>
        </p:nvSpPr>
        <p:spPr/>
        <p:txBody>
          <a:bodyPr/>
          <a:lstStyle/>
          <a:p>
            <a:fld id="{6D22F896-40B5-4ADD-8801-0D06FADFA095}" type="slidenum">
              <a:rPr lang="en-US" smtClean="0"/>
              <a:t>5</a:t>
            </a:fld>
            <a:endParaRPr lang="en-US" dirty="0"/>
          </a:p>
        </p:txBody>
      </p:sp>
      <p:pic>
        <p:nvPicPr>
          <p:cNvPr id="5" name="Picture 4"/>
          <p:cNvPicPr>
            <a:picLocks noChangeAspect="1"/>
          </p:cNvPicPr>
          <p:nvPr/>
        </p:nvPicPr>
        <p:blipFill>
          <a:blip r:embed="rId4"/>
          <a:stretch>
            <a:fillRect/>
          </a:stretch>
        </p:blipFill>
        <p:spPr>
          <a:xfrm>
            <a:off x="1445635" y="1540564"/>
            <a:ext cx="3856038" cy="4942975"/>
          </a:xfrm>
          <a:prstGeom prst="rect">
            <a:avLst/>
          </a:prstGeom>
        </p:spPr>
      </p:pic>
    </p:spTree>
    <p:extLst>
      <p:ext uri="{BB962C8B-B14F-4D97-AF65-F5344CB8AC3E}">
        <p14:creationId xmlns:p14="http://schemas.microsoft.com/office/powerpoint/2010/main" val="425524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2239347" y="0"/>
            <a:ext cx="7391575"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sym typeface="Trebuchet MS"/>
              </a:rPr>
              <a:t>System Design: </a:t>
            </a:r>
          </a:p>
          <a:p>
            <a:pPr algn="ctr"/>
            <a:r>
              <a:rPr lang="en-US" sz="4600" b="1" dirty="0" smtClean="0">
                <a:solidFill>
                  <a:schemeClr val="bg1"/>
                </a:solidFill>
                <a:latin typeface="Trajan Pro" panose="02020502050506020301" pitchFamily="18" charset="0"/>
                <a:sym typeface="Trebuchet MS"/>
              </a:rPr>
              <a:t>Deployment Diagram</a:t>
            </a:r>
            <a:endParaRPr lang="en-US" sz="4600" b="1" dirty="0">
              <a:solidFill>
                <a:schemeClr val="bg1"/>
              </a:solidFill>
              <a:latin typeface="Trajan Pro" panose="02020502050506020301" pitchFamily="18"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8272" y="1368598"/>
            <a:ext cx="9410495" cy="5158644"/>
          </a:xfrm>
          <a:prstGeom prst="rect">
            <a:avLst/>
          </a:prstGeom>
        </p:spPr>
      </p:pic>
      <p:sp>
        <p:nvSpPr>
          <p:cNvPr id="3" name="Slide Number Placeholder 2"/>
          <p:cNvSpPr>
            <a:spLocks noGrp="1"/>
          </p:cNvSpPr>
          <p:nvPr>
            <p:ph type="sldNum" sz="quarter" idx="12"/>
          </p:nvPr>
        </p:nvSpPr>
        <p:spPr/>
        <p:txBody>
          <a:bodyPr/>
          <a:lstStyle/>
          <a:p>
            <a:fld id="{6D22F896-40B5-4ADD-8801-0D06FADFA095}" type="slidenum">
              <a:rPr lang="en-US" smtClean="0"/>
              <a:t>6</a:t>
            </a:fld>
            <a:endParaRPr lang="en-US" dirty="0"/>
          </a:p>
        </p:txBody>
      </p:sp>
    </p:spTree>
    <p:extLst>
      <p:ext uri="{BB962C8B-B14F-4D97-AF65-F5344CB8AC3E}">
        <p14:creationId xmlns:p14="http://schemas.microsoft.com/office/powerpoint/2010/main" val="131048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8" name="Rectangle 7"/>
          <p:cNvSpPr/>
          <p:nvPr/>
        </p:nvSpPr>
        <p:spPr>
          <a:xfrm>
            <a:off x="1960971" y="0"/>
            <a:ext cx="8130752" cy="1508105"/>
          </a:xfrm>
          <a:prstGeom prst="rect">
            <a:avLst/>
          </a:prstGeom>
        </p:spPr>
        <p:txBody>
          <a:bodyPr wrap="none">
            <a:spAutoFit/>
          </a:bodyPr>
          <a:lstStyle/>
          <a:p>
            <a:pPr algn="ctr"/>
            <a:r>
              <a:rPr lang="en-US" sz="4600" b="1" dirty="0" smtClean="0">
                <a:solidFill>
                  <a:schemeClr val="bg1"/>
                </a:solidFill>
                <a:latin typeface="Trajan Pro" panose="02020502050506020301" pitchFamily="18" charset="0"/>
                <a:sym typeface="Trebuchet MS"/>
              </a:rPr>
              <a:t>System Design: </a:t>
            </a:r>
          </a:p>
          <a:p>
            <a:r>
              <a:rPr lang="en-US" sz="4600" b="1" dirty="0" smtClean="0">
                <a:solidFill>
                  <a:schemeClr val="bg1"/>
                </a:solidFill>
                <a:latin typeface="Trajan Pro" panose="02020502050506020301" pitchFamily="18" charset="0"/>
                <a:sym typeface="Trebuchet MS"/>
              </a:rPr>
              <a:t>Minimal Class Diagram</a:t>
            </a:r>
            <a:endParaRPr lang="en-US" sz="4600" b="1" dirty="0">
              <a:solidFill>
                <a:schemeClr val="bg1"/>
              </a:solidFill>
              <a:latin typeface="Trajan Pro" panose="02020502050506020301" pitchFamily="18"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2932" y="1363986"/>
            <a:ext cx="5755898" cy="5121624"/>
          </a:xfrm>
          <a:prstGeom prst="rect">
            <a:avLst/>
          </a:prstGeom>
        </p:spPr>
      </p:pic>
      <p:sp>
        <p:nvSpPr>
          <p:cNvPr id="10" name="Rectangle 9"/>
          <p:cNvSpPr/>
          <p:nvPr/>
        </p:nvSpPr>
        <p:spPr>
          <a:xfrm>
            <a:off x="1442830" y="1303568"/>
            <a:ext cx="4733115" cy="5242461"/>
          </a:xfrm>
          <a:prstGeom prst="rect">
            <a:avLst/>
          </a:prstGeom>
        </p:spPr>
        <p:txBody>
          <a:bodyPr wrap="square">
            <a:spAutoFit/>
          </a:bodyPr>
          <a:lstStyle/>
          <a:p>
            <a:pPr lvl="0">
              <a:spcBef>
                <a:spcPts val="2000"/>
              </a:spcBef>
              <a:buClr>
                <a:srgbClr val="001D4D"/>
              </a:buClr>
              <a:buSzPct val="100000"/>
            </a:pPr>
            <a:r>
              <a:rPr lang="en-US" sz="2800" i="1" dirty="0" smtClean="0">
                <a:solidFill>
                  <a:schemeClr val="accent2"/>
                </a:solidFill>
                <a:latin typeface="Tw Cen MT" panose="020B0602020104020603" pitchFamily="34" charset="0"/>
              </a:rPr>
              <a:t>Model View Controller</a:t>
            </a:r>
            <a:endParaRPr lang="en-US" sz="2800" i="1" dirty="0">
              <a:solidFill>
                <a:schemeClr val="accent2"/>
              </a:solidFill>
              <a:latin typeface="Tw Cen MT" panose="020B0602020104020603" pitchFamily="34" charset="0"/>
            </a:endParaRP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Model manages the data, logic, and rules of the application</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View generates new output to the user based on changes in the model</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Controller sends commands to the model or the view to update its presentation</a:t>
            </a:r>
          </a:p>
          <a:p>
            <a:pPr marL="342900" lvl="0"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Repository stores the data from the eEVA system</a:t>
            </a:r>
            <a:r>
              <a:rPr lang="en-US" sz="2000" dirty="0">
                <a:latin typeface="Tw Cen MT" panose="020B0602020104020603" pitchFamily="34" charset="0"/>
              </a:rPr>
              <a:t>	</a:t>
            </a:r>
          </a:p>
        </p:txBody>
      </p:sp>
      <p:sp>
        <p:nvSpPr>
          <p:cNvPr id="2" name="Slide Number Placeholder 1"/>
          <p:cNvSpPr>
            <a:spLocks noGrp="1"/>
          </p:cNvSpPr>
          <p:nvPr>
            <p:ph type="sldNum" sz="quarter" idx="12"/>
          </p:nvPr>
        </p:nvSpPr>
        <p:spPr/>
        <p:txBody>
          <a:bodyPr/>
          <a:lstStyle/>
          <a:p>
            <a:fld id="{6D22F896-40B5-4ADD-8801-0D06FADFA095}" type="slidenum">
              <a:rPr lang="en-US" smtClean="0"/>
              <a:t>7</a:t>
            </a:fld>
            <a:endParaRPr lang="en-US" dirty="0"/>
          </a:p>
        </p:txBody>
      </p:sp>
    </p:spTree>
    <p:extLst>
      <p:ext uri="{BB962C8B-B14F-4D97-AF65-F5344CB8AC3E}">
        <p14:creationId xmlns:p14="http://schemas.microsoft.com/office/powerpoint/2010/main" val="412757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6" name="Rectangle 5"/>
          <p:cNvSpPr/>
          <p:nvPr/>
        </p:nvSpPr>
        <p:spPr>
          <a:xfrm>
            <a:off x="3995809" y="140808"/>
            <a:ext cx="4749698" cy="861774"/>
          </a:xfrm>
          <a:prstGeom prst="rect">
            <a:avLst/>
          </a:prstGeom>
        </p:spPr>
        <p:txBody>
          <a:bodyPr wrap="none">
            <a:spAutoFit/>
          </a:bodyPr>
          <a:lstStyle/>
          <a:p>
            <a:r>
              <a:rPr lang="en-US" sz="5000" b="1" dirty="0" smtClean="0">
                <a:solidFill>
                  <a:schemeClr val="bg1"/>
                </a:solidFill>
                <a:latin typeface="Trajan Pro" panose="02020502050506020301" pitchFamily="18" charset="0"/>
                <a:ea typeface="Trebuchet MS"/>
                <a:cs typeface="Trebuchet MS"/>
                <a:sym typeface="Trebuchet MS"/>
              </a:rPr>
              <a:t>User Stories</a:t>
            </a:r>
            <a:endParaRPr lang="en-US" sz="5000" b="1" dirty="0">
              <a:solidFill>
                <a:schemeClr val="bg1"/>
              </a:solidFill>
              <a:latin typeface="Trajan Pro" panose="02020502050506020301" pitchFamily="18" charset="0"/>
            </a:endParaRPr>
          </a:p>
        </p:txBody>
      </p:sp>
      <p:sp>
        <p:nvSpPr>
          <p:cNvPr id="5" name="Rectangle 4"/>
          <p:cNvSpPr/>
          <p:nvPr/>
        </p:nvSpPr>
        <p:spPr>
          <a:xfrm>
            <a:off x="4262227" y="1826004"/>
            <a:ext cx="6220773" cy="3272691"/>
          </a:xfrm>
          <a:prstGeom prst="rect">
            <a:avLst/>
          </a:prstGeom>
        </p:spPr>
        <p:txBody>
          <a:bodyPr wrap="square">
            <a:spAutoFit/>
          </a:bodyPr>
          <a:lstStyle/>
          <a:p>
            <a:pPr marL="457200" lvl="0" indent="-457200">
              <a:spcBef>
                <a:spcPts val="2000"/>
              </a:spcBef>
              <a:buClr>
                <a:schemeClr val="accent2">
                  <a:lumMod val="75000"/>
                </a:schemeClr>
              </a:buClr>
              <a:buSzPct val="100000"/>
              <a:buFont typeface="+mj-lt"/>
              <a:buAutoNum type="arabicPeriod"/>
            </a:pPr>
            <a:r>
              <a:rPr lang="en-US" sz="2800" dirty="0" err="1" smtClean="0">
                <a:solidFill>
                  <a:schemeClr val="bg1"/>
                </a:solidFill>
                <a:latin typeface="Tw Cen MT" panose="020B0602020104020603" pitchFamily="34" charset="0"/>
              </a:rPr>
              <a:t>EditDCU_BAC</a:t>
            </a:r>
            <a:endParaRPr lang="en-US" sz="2800" dirty="0" smtClean="0">
              <a:solidFill>
                <a:schemeClr val="bg1"/>
              </a:solidFill>
              <a:latin typeface="Tw Cen MT" panose="020B0602020104020603" pitchFamily="34" charset="0"/>
            </a:endParaRPr>
          </a:p>
          <a:p>
            <a:pPr marL="457200" lvl="0" indent="-457200">
              <a:spcBef>
                <a:spcPts val="2000"/>
              </a:spcBef>
              <a:buClr>
                <a:schemeClr val="accent2">
                  <a:lumMod val="75000"/>
                </a:schemeClr>
              </a:buClr>
              <a:buSzPct val="100000"/>
              <a:buFont typeface="+mj-lt"/>
              <a:buAutoNum type="arabicPeriod"/>
            </a:pPr>
            <a:r>
              <a:rPr lang="en-US" sz="2800" dirty="0" err="1" smtClean="0">
                <a:solidFill>
                  <a:schemeClr val="bg1"/>
                </a:solidFill>
                <a:latin typeface="Tw Cen MT" panose="020B0602020104020603" pitchFamily="34" charset="0"/>
              </a:rPr>
              <a:t>AddElement_Next</a:t>
            </a:r>
            <a:endParaRPr lang="en-US" sz="2800" dirty="0" smtClean="0">
              <a:solidFill>
                <a:schemeClr val="bg1"/>
              </a:solidFill>
              <a:latin typeface="Tw Cen MT" panose="020B0602020104020603" pitchFamily="34" charset="0"/>
            </a:endParaRPr>
          </a:p>
          <a:p>
            <a:pPr marL="457200" lvl="0" indent="-457200">
              <a:spcBef>
                <a:spcPts val="2000"/>
              </a:spcBef>
              <a:buClr>
                <a:schemeClr val="accent2">
                  <a:lumMod val="75000"/>
                </a:schemeClr>
              </a:buClr>
              <a:buSzPct val="100000"/>
              <a:buFont typeface="+mj-lt"/>
              <a:buAutoNum type="arabicPeriod"/>
            </a:pPr>
            <a:r>
              <a:rPr lang="en-US" sz="2800" dirty="0" err="1" smtClean="0">
                <a:solidFill>
                  <a:schemeClr val="bg1"/>
                </a:solidFill>
                <a:latin typeface="Tw Cen MT" panose="020B0602020104020603" pitchFamily="34" charset="0"/>
              </a:rPr>
              <a:t>EditDCU_Consequences</a:t>
            </a:r>
            <a:endParaRPr lang="en-US" sz="2800" dirty="0" smtClean="0">
              <a:solidFill>
                <a:schemeClr val="bg1"/>
              </a:solidFill>
              <a:latin typeface="Tw Cen MT" panose="020B0602020104020603" pitchFamily="34" charset="0"/>
            </a:endParaRPr>
          </a:p>
          <a:p>
            <a:pPr marL="457200" indent="-457200">
              <a:spcBef>
                <a:spcPts val="2000"/>
              </a:spcBef>
              <a:buClr>
                <a:schemeClr val="accent2">
                  <a:lumMod val="75000"/>
                </a:schemeClr>
              </a:buClr>
              <a:buSzPct val="100000"/>
              <a:buFont typeface="+mj-lt"/>
              <a:buAutoNum type="arabicPeriod"/>
            </a:pPr>
            <a:r>
              <a:rPr lang="en-US" sz="2800" dirty="0" err="1">
                <a:solidFill>
                  <a:schemeClr val="bg1"/>
                </a:solidFill>
                <a:latin typeface="Tw Cen MT" panose="020B0602020104020603" pitchFamily="34" charset="0"/>
              </a:rPr>
              <a:t>ModifiyContentStyling</a:t>
            </a:r>
            <a:r>
              <a:rPr lang="en-US" sz="2800" dirty="0">
                <a:solidFill>
                  <a:schemeClr val="bg1"/>
                </a:solidFill>
                <a:latin typeface="Tw Cen MT" panose="020B0602020104020603" pitchFamily="34" charset="0"/>
              </a:rPr>
              <a:t>	</a:t>
            </a:r>
          </a:p>
          <a:p>
            <a:pPr marL="457200" lvl="0" indent="-457200">
              <a:spcBef>
                <a:spcPts val="2000"/>
              </a:spcBef>
              <a:buClr>
                <a:schemeClr val="accent2">
                  <a:lumMod val="75000"/>
                </a:schemeClr>
              </a:buClr>
              <a:buSzPct val="100000"/>
              <a:buFont typeface="+mj-lt"/>
              <a:buAutoNum type="arabicPeriod"/>
            </a:pPr>
            <a:r>
              <a:rPr lang="en-US" sz="2800" dirty="0" err="1" smtClean="0">
                <a:solidFill>
                  <a:schemeClr val="bg1"/>
                </a:solidFill>
                <a:latin typeface="Tw Cen MT" panose="020B0602020104020603" pitchFamily="34" charset="0"/>
              </a:rPr>
              <a:t>EditDCU_RiskFutureProblems</a:t>
            </a:r>
            <a:endParaRPr lang="en-US" sz="2800" dirty="0" smtClean="0">
              <a:solidFill>
                <a:schemeClr val="bg1"/>
              </a:solidFill>
              <a:latin typeface="Tw Cen MT" panose="020B0602020104020603" pitchFamily="34" charset="0"/>
            </a:endParaRPr>
          </a:p>
        </p:txBody>
      </p:sp>
      <p:sp>
        <p:nvSpPr>
          <p:cNvPr id="2" name="Slide Number Placeholder 1"/>
          <p:cNvSpPr>
            <a:spLocks noGrp="1"/>
          </p:cNvSpPr>
          <p:nvPr>
            <p:ph type="sldNum" sz="quarter" idx="12"/>
          </p:nvPr>
        </p:nvSpPr>
        <p:spPr/>
        <p:txBody>
          <a:bodyPr/>
          <a:lstStyle/>
          <a:p>
            <a:fld id="{6D22F896-40B5-4ADD-8801-0D06FADFA095}" type="slidenum">
              <a:rPr lang="en-US" smtClean="0"/>
              <a:t>8</a:t>
            </a:fld>
            <a:endParaRPr lang="en-US" dirty="0"/>
          </a:p>
        </p:txBody>
      </p:sp>
    </p:spTree>
    <p:extLst>
      <p:ext uri="{BB962C8B-B14F-4D97-AF65-F5344CB8AC3E}">
        <p14:creationId xmlns:p14="http://schemas.microsoft.com/office/powerpoint/2010/main" val="102534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677" y="6443265"/>
            <a:ext cx="2097593" cy="365445"/>
          </a:xfrm>
          <a:prstGeom prst="rect">
            <a:avLst/>
          </a:prstGeom>
        </p:spPr>
      </p:pic>
      <p:sp>
        <p:nvSpPr>
          <p:cNvPr id="11" name="Rectangle 10"/>
          <p:cNvSpPr/>
          <p:nvPr/>
        </p:nvSpPr>
        <p:spPr>
          <a:xfrm>
            <a:off x="1220475" y="2860854"/>
            <a:ext cx="10258040" cy="3765133"/>
          </a:xfrm>
          <a:prstGeom prst="rect">
            <a:avLst/>
          </a:prstGeom>
        </p:spPr>
        <p:txBody>
          <a:bodyPr wrap="square">
            <a:spAutoFit/>
          </a:bodyPr>
          <a:lstStyle/>
          <a:p>
            <a:pPr lvl="0">
              <a:spcBef>
                <a:spcPts val="2000"/>
              </a:spcBef>
              <a:buClr>
                <a:srgbClr val="001D4D"/>
              </a:buClr>
              <a:buSzPct val="100000"/>
            </a:pPr>
            <a:r>
              <a:rPr lang="en-US" sz="2800" i="1" dirty="0" smtClean="0">
                <a:solidFill>
                  <a:schemeClr val="accent2"/>
                </a:solidFill>
                <a:latin typeface="Tw Cen MT" panose="020B0602020104020603" pitchFamily="34" charset="0"/>
              </a:rPr>
              <a:t>Our First Large Scale Conversion:</a:t>
            </a:r>
            <a:endParaRPr lang="en-US" sz="2800" i="1" dirty="0">
              <a:solidFill>
                <a:schemeClr val="accent2"/>
              </a:solidFill>
              <a:latin typeface="Tw Cen MT" panose="020B0602020104020603" pitchFamily="34" charset="0"/>
            </a:endParaRPr>
          </a:p>
          <a:p>
            <a:pPr marL="800100" lvl="1"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Counselor </a:t>
            </a:r>
            <a:r>
              <a:rPr lang="en-US" sz="2400" dirty="0">
                <a:solidFill>
                  <a:schemeClr val="bg1"/>
                </a:solidFill>
                <a:latin typeface="Tw Cen MT" panose="020B0602020104020603" pitchFamily="34" charset="0"/>
              </a:rPr>
              <a:t>spoken introduction </a:t>
            </a:r>
            <a:r>
              <a:rPr lang="en-US" sz="2400" dirty="0" smtClean="0">
                <a:solidFill>
                  <a:schemeClr val="bg1"/>
                </a:solidFill>
                <a:latin typeface="Tw Cen MT" panose="020B0602020104020603" pitchFamily="34" charset="0"/>
              </a:rPr>
              <a:t>to the section</a:t>
            </a:r>
          </a:p>
          <a:p>
            <a:pPr marL="800100" lvl="1"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Results provided from database with graphical representation of health impact</a:t>
            </a:r>
          </a:p>
          <a:p>
            <a:pPr marL="800100" lvl="1" indent="-342900">
              <a:spcBef>
                <a:spcPts val="2000"/>
              </a:spcBef>
              <a:buClr>
                <a:schemeClr val="accent2">
                  <a:lumMod val="75000"/>
                </a:schemeClr>
              </a:buClr>
              <a:buSzPct val="100000"/>
              <a:buFont typeface="Wingdings" panose="05000000000000000000" pitchFamily="2" charset="2"/>
              <a:buChar char="Ø"/>
            </a:pPr>
            <a:r>
              <a:rPr lang="en-US" sz="2400" dirty="0">
                <a:solidFill>
                  <a:schemeClr val="bg1"/>
                </a:solidFill>
                <a:latin typeface="Tw Cen MT" panose="020B0602020104020603" pitchFamily="34" charset="0"/>
              </a:rPr>
              <a:t>Checkbox question to calculate user’s feeling regarding results</a:t>
            </a:r>
          </a:p>
          <a:p>
            <a:pPr marL="800100" lvl="1" indent="-342900">
              <a:spcBef>
                <a:spcPts val="2000"/>
              </a:spcBef>
              <a:buClr>
                <a:schemeClr val="accent2">
                  <a:lumMod val="75000"/>
                </a:schemeClr>
              </a:buClr>
              <a:buSzPct val="100000"/>
              <a:buFont typeface="Wingdings" panose="05000000000000000000" pitchFamily="2" charset="2"/>
              <a:buChar char="Ø"/>
            </a:pPr>
            <a:r>
              <a:rPr lang="en-US" sz="2400" dirty="0" smtClean="0">
                <a:solidFill>
                  <a:schemeClr val="bg1"/>
                </a:solidFill>
                <a:latin typeface="Tw Cen MT" panose="020B0602020104020603" pitchFamily="34" charset="0"/>
              </a:rPr>
              <a:t>Interactive table to calculate user’s common BAC level, allowing printing to occur as well</a:t>
            </a:r>
          </a:p>
        </p:txBody>
      </p:sp>
      <p:pic>
        <p:nvPicPr>
          <p:cNvPr id="4098" name="Picture 2" descr="https://lh3.googleusercontent.com/SuZdRCakYrkSbJo37B9uTEjNAp3ccQ33v5-2nD6DCsaBsGAnCppPkXULaudIWA90E4l-6bHUzsffX9Mx900ZPt47tWKgi0caAbo7Lpco9FPA6DdxWIyJcDnQVGOGnSj6uSx4eax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4999" y="924560"/>
            <a:ext cx="5211764" cy="256412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6D22F896-40B5-4ADD-8801-0D06FADFA095}" type="slidenum">
              <a:rPr lang="en-US" smtClean="0"/>
              <a:t>9</a:t>
            </a:fld>
            <a:endParaRPr lang="en-US" dirty="0"/>
          </a:p>
        </p:txBody>
      </p:sp>
      <p:sp>
        <p:nvSpPr>
          <p:cNvPr id="12" name="Rectangle 11"/>
          <p:cNvSpPr/>
          <p:nvPr/>
        </p:nvSpPr>
        <p:spPr>
          <a:xfrm>
            <a:off x="1020546" y="124341"/>
            <a:ext cx="10296217" cy="800219"/>
          </a:xfrm>
          <a:prstGeom prst="rect">
            <a:avLst/>
          </a:prstGeom>
        </p:spPr>
        <p:txBody>
          <a:bodyPr wrap="none">
            <a:spAutoFit/>
          </a:bodyPr>
          <a:lstStyle/>
          <a:p>
            <a:r>
              <a:rPr lang="en-US" sz="4600" b="1" dirty="0" smtClean="0">
                <a:solidFill>
                  <a:schemeClr val="bg1"/>
                </a:solidFill>
                <a:latin typeface="Trajan Pro" panose="02020502050506020301" pitchFamily="18" charset="0"/>
                <a:ea typeface="Trebuchet MS"/>
                <a:cs typeface="Trebuchet MS"/>
                <a:sym typeface="Trebuchet MS"/>
              </a:rPr>
              <a:t>User Story #166_EditDCU_BAC</a:t>
            </a:r>
            <a:endParaRPr lang="en-US" sz="4600" b="1" dirty="0">
              <a:solidFill>
                <a:schemeClr val="bg1"/>
              </a:solidFill>
              <a:latin typeface="Trajan Pro" panose="02020502050506020301" pitchFamily="18" charset="0"/>
            </a:endParaRPr>
          </a:p>
        </p:txBody>
      </p:sp>
    </p:spTree>
    <p:extLst>
      <p:ext uri="{BB962C8B-B14F-4D97-AF65-F5344CB8AC3E}">
        <p14:creationId xmlns:p14="http://schemas.microsoft.com/office/powerpoint/2010/main" val="942857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Wisp">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TM02892315[[fn=Wisp]]</Template>
  <TotalTime>511</TotalTime>
  <Words>1980</Words>
  <Application>Microsoft Office PowerPoint</Application>
  <PresentationFormat>Widescreen</PresentationFormat>
  <Paragraphs>223</Paragraphs>
  <Slides>23</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Calibri</vt:lpstr>
      <vt:lpstr>Century Gothic</vt:lpstr>
      <vt:lpstr>DilleniaUPC</vt:lpstr>
      <vt:lpstr>Trajan Pro</vt:lpstr>
      <vt:lpstr>Trebuchet MS</vt:lpstr>
      <vt:lpstr>Tw Cen MT</vt:lpstr>
      <vt:lpstr>Wingdings</vt:lpstr>
      <vt:lpstr>Wingdings 3</vt:lpstr>
      <vt:lpstr>Wisp</vt:lpstr>
      <vt:lpstr>eEVA Data Generation and User Results Analysis v1.0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eEVA Data Generation and User Results Analysis v1.0</dc:title>
  <dc:creator>Andy</dc:creator>
  <cp:lastModifiedBy>Stephanie Lunn</cp:lastModifiedBy>
  <cp:revision>65</cp:revision>
  <dcterms:created xsi:type="dcterms:W3CDTF">2016-11-30T08:12:26Z</dcterms:created>
  <dcterms:modified xsi:type="dcterms:W3CDTF">2016-12-01T15:01:47Z</dcterms:modified>
</cp:coreProperties>
</file>