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5648" autoAdjust="0"/>
    <p:restoredTop sz="96433" autoAdjust="0"/>
  </p:normalViewPr>
  <p:slideViewPr>
    <p:cSldViewPr snapToGrid="0">
      <p:cViewPr>
        <p:scale>
          <a:sx n="59" d="100"/>
          <a:sy n="59" d="100"/>
        </p:scale>
        <p:origin x="42" y="-439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4954171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359416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png"/><Relationship Id="rId21" Type="http://schemas.openxmlformats.org/officeDocument/2006/relationships/image" Target="../media/image18.png"/><Relationship Id="rId7" Type="http://schemas.openxmlformats.org/officeDocument/2006/relationships/image" Target="../media/image5.PNG"/><Relationship Id="rId12" Type="http://schemas.openxmlformats.org/officeDocument/2006/relationships/hyperlink" Target="http://ascl.cis.fiu.edu/" TargetMode="External"/><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2.png"/><Relationship Id="rId10" Type="http://schemas.openxmlformats.org/officeDocument/2006/relationships/image" Target="../media/image8.PNG"/><Relationship Id="rId19"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67000"/>
              </a:schemeClr>
            </a:gs>
            <a:gs pos="48000">
              <a:schemeClr val="accent1">
                <a:lumMod val="97000"/>
                <a:lumOff val="3000"/>
              </a:schemeClr>
            </a:gs>
            <a:gs pos="100000">
              <a:schemeClr val="accent1">
                <a:lumMod val="13000"/>
                <a:lumOff val="87000"/>
              </a:schemeClr>
            </a:gs>
          </a:gsLst>
          <a:lin ang="16200000" scaled="1"/>
          <a:tileRect/>
        </a:gradFill>
        <a:effectLst/>
      </p:bgPr>
    </p:bg>
    <p:spTree>
      <p:nvGrpSpPr>
        <p:cNvPr id="1" name="Shape 88"/>
        <p:cNvGrpSpPr/>
        <p:nvPr/>
      </p:nvGrpSpPr>
      <p:grpSpPr>
        <a:xfrm>
          <a:off x="0" y="0"/>
          <a:ext cx="0" cy="0"/>
          <a:chOff x="0" y="0"/>
          <a:chExt cx="0" cy="0"/>
        </a:xfrm>
      </p:grpSpPr>
      <p:sp>
        <p:nvSpPr>
          <p:cNvPr id="89" name="Shape 89"/>
          <p:cNvSpPr txBox="1"/>
          <p:nvPr/>
        </p:nvSpPr>
        <p:spPr>
          <a:xfrm>
            <a:off x="10178863" y="1027108"/>
            <a:ext cx="12444300"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smtClean="0">
                <a:solidFill>
                  <a:schemeClr val="dk1"/>
                </a:solidFill>
                <a:latin typeface="Times New Roman"/>
                <a:ea typeface="Times New Roman"/>
                <a:cs typeface="Times New Roman"/>
                <a:sym typeface="Times New Roman"/>
              </a:rPr>
              <a:t>Senior Project, </a:t>
            </a:r>
            <a:r>
              <a:rPr lang="en-US" sz="7200" b="1" dirty="0">
                <a:solidFill>
                  <a:schemeClr val="dk1"/>
                </a:solidFill>
                <a:latin typeface="Times New Roman"/>
                <a:ea typeface="Times New Roman"/>
                <a:cs typeface="Times New Roman"/>
                <a:sym typeface="Times New Roman"/>
              </a:rPr>
              <a:t>2016</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Fall</a:t>
            </a:r>
          </a:p>
        </p:txBody>
      </p:sp>
      <p:sp>
        <p:nvSpPr>
          <p:cNvPr id="90" name="Shape 90"/>
          <p:cNvSpPr txBox="1"/>
          <p:nvPr/>
        </p:nvSpPr>
        <p:spPr>
          <a:xfrm>
            <a:off x="746266" y="1766548"/>
            <a:ext cx="21624997" cy="2452800"/>
          </a:xfrm>
          <a:prstGeom prst="rect">
            <a:avLst/>
          </a:prstGeom>
          <a:noFill/>
          <a:ln>
            <a:noFill/>
          </a:ln>
        </p:spPr>
        <p:txBody>
          <a:bodyPr lIns="98650" tIns="49325" rIns="98650" bIns="49325" anchor="t" anchorCtr="0">
            <a:noAutofit/>
          </a:bodyPr>
          <a:lstStyle/>
          <a:p>
            <a:pPr marL="0" marR="0" lvl="0" indent="0" rtl="0">
              <a:lnSpc>
                <a:spcPct val="100000"/>
              </a:lnSpc>
              <a:spcBef>
                <a:spcPts val="0"/>
              </a:spcBef>
              <a:spcAft>
                <a:spcPts val="0"/>
              </a:spcAft>
              <a:buClr>
                <a:srgbClr val="3333CC"/>
              </a:buClr>
              <a:buSzPct val="25000"/>
              <a:buFont typeface="Arial"/>
              <a:buNone/>
            </a:pPr>
            <a:r>
              <a:rPr lang="en-US" sz="6400" b="1" i="0" u="none" strike="noStrike" cap="none" dirty="0" smtClean="0">
                <a:solidFill>
                  <a:srgbClr val="002060"/>
                </a:solidFill>
                <a:latin typeface="Arial"/>
                <a:ea typeface="Arial"/>
                <a:cs typeface="Arial"/>
                <a:sym typeface="Arial"/>
              </a:rPr>
              <a:t>eEVA Data Generation and User Results Analysis v1.0</a:t>
            </a:r>
            <a:endParaRPr lang="en-US" sz="6400" b="1" i="0" u="none" strike="noStrike" cap="none" dirty="0">
              <a:solidFill>
                <a:srgbClr val="002060"/>
              </a:solidFill>
              <a:latin typeface="Arial"/>
              <a:ea typeface="Arial"/>
              <a:cs typeface="Arial"/>
              <a:sym typeface="Arial"/>
            </a:endParaRPr>
          </a:p>
          <a:p>
            <a:pPr marL="0" marR="0" lvl="0" indent="0" rtl="0">
              <a:lnSpc>
                <a:spcPct val="100000"/>
              </a:lnSpc>
              <a:spcBef>
                <a:spcPts val="0"/>
              </a:spcBef>
              <a:spcAft>
                <a:spcPts val="0"/>
              </a:spcAft>
              <a:buClr>
                <a:srgbClr val="3333CC"/>
              </a:buClr>
              <a:buSzPct val="25000"/>
              <a:buFont typeface="Arial"/>
              <a:buNone/>
            </a:pPr>
            <a:r>
              <a:rPr lang="en-US" sz="4000" b="1" i="0" u="none" strike="noStrike" cap="none" dirty="0">
                <a:solidFill>
                  <a:srgbClr val="002060"/>
                </a:solidFill>
                <a:sym typeface="Arial"/>
              </a:rPr>
              <a:t>Student: </a:t>
            </a:r>
            <a:r>
              <a:rPr lang="en-US" sz="4000" b="0" i="0" u="none" strike="noStrike" cap="none" dirty="0" smtClean="0">
                <a:solidFill>
                  <a:srgbClr val="002060"/>
                </a:solidFill>
                <a:sym typeface="Arial"/>
              </a:rPr>
              <a:t>Carlos Mestre, </a:t>
            </a:r>
            <a:r>
              <a:rPr lang="en-US" sz="4000" b="0" i="0" u="none" strike="noStrike" cap="none" dirty="0">
                <a:solidFill>
                  <a:srgbClr val="002060"/>
                </a:solidFill>
                <a:sym typeface="Arial"/>
              </a:rPr>
              <a:t>Florida International </a:t>
            </a:r>
            <a:r>
              <a:rPr lang="en-US" sz="4000" b="0" i="0" u="none" strike="noStrike" cap="none" dirty="0" smtClean="0">
                <a:solidFill>
                  <a:srgbClr val="002060"/>
                </a:solidFill>
                <a:sym typeface="Arial"/>
              </a:rPr>
              <a:t>University</a:t>
            </a:r>
          </a:p>
          <a:p>
            <a:pPr marL="0" marR="0" lvl="0" indent="0" rtl="0">
              <a:lnSpc>
                <a:spcPct val="100000"/>
              </a:lnSpc>
              <a:spcBef>
                <a:spcPts val="0"/>
              </a:spcBef>
              <a:spcAft>
                <a:spcPts val="0"/>
              </a:spcAft>
              <a:buClr>
                <a:srgbClr val="3333CC"/>
              </a:buClr>
              <a:buSzPct val="25000"/>
              <a:buFont typeface="Arial"/>
              <a:buNone/>
            </a:pPr>
            <a:r>
              <a:rPr lang="en-US" sz="4000" b="1" dirty="0" smtClean="0">
                <a:solidFill>
                  <a:srgbClr val="002060"/>
                </a:solidFill>
              </a:rPr>
              <a:t>Product Owner:</a:t>
            </a:r>
            <a:r>
              <a:rPr lang="en-US" sz="4000" dirty="0" smtClean="0">
                <a:solidFill>
                  <a:srgbClr val="002060"/>
                </a:solidFill>
              </a:rPr>
              <a:t> Christine Lisetti, Florida International University</a:t>
            </a:r>
            <a:endParaRPr lang="en-US" sz="4000" b="0" i="0" u="none" strike="noStrike" cap="none" dirty="0">
              <a:solidFill>
                <a:srgbClr val="002060"/>
              </a:solidFill>
              <a:sym typeface="Arial"/>
            </a:endParaRPr>
          </a:p>
          <a:p>
            <a:pPr>
              <a:buClr>
                <a:srgbClr val="3333CC"/>
              </a:buClr>
              <a:buSzPct val="25000"/>
            </a:pPr>
            <a:r>
              <a:rPr lang="en-US" sz="4000" b="1" i="0" u="none" strike="noStrike" cap="none" dirty="0">
                <a:solidFill>
                  <a:srgbClr val="002060"/>
                </a:solidFill>
                <a:sym typeface="Arial"/>
              </a:rPr>
              <a:t>Mentor:</a:t>
            </a:r>
            <a:r>
              <a:rPr lang="en-US" sz="4000" b="1" i="1" u="none" strike="noStrike" cap="none" dirty="0">
                <a:solidFill>
                  <a:srgbClr val="002060"/>
                </a:solidFill>
                <a:sym typeface="Arial"/>
              </a:rPr>
              <a:t> </a:t>
            </a:r>
            <a:r>
              <a:rPr lang="en-US" sz="4000" b="0" i="0" u="none" strike="noStrike" cap="none" dirty="0" smtClean="0">
                <a:solidFill>
                  <a:srgbClr val="002060"/>
                </a:solidFill>
                <a:sym typeface="Arial"/>
              </a:rPr>
              <a:t>Mohsen Taheri,</a:t>
            </a:r>
            <a:r>
              <a:rPr lang="en-US" sz="4000" b="0" i="1" u="none" strike="noStrike" cap="none" dirty="0" smtClean="0">
                <a:solidFill>
                  <a:srgbClr val="002060"/>
                </a:solidFill>
                <a:sym typeface="Arial"/>
              </a:rPr>
              <a:t> </a:t>
            </a:r>
            <a:r>
              <a:rPr lang="en-US" sz="4000" dirty="0">
                <a:solidFill>
                  <a:srgbClr val="002060"/>
                </a:solidFill>
              </a:rPr>
              <a:t>Florida International </a:t>
            </a:r>
            <a:r>
              <a:rPr lang="en-US" sz="4000" dirty="0" smtClean="0">
                <a:solidFill>
                  <a:srgbClr val="002060"/>
                </a:solidFill>
              </a:rPr>
              <a:t>University</a:t>
            </a:r>
            <a:endParaRPr lang="en-US" sz="4000" b="0" i="0" u="none" strike="noStrike" cap="none" dirty="0">
              <a:solidFill>
                <a:srgbClr val="002060"/>
              </a:solidFill>
              <a:sym typeface="Arial"/>
            </a:endParaRPr>
          </a:p>
          <a:p>
            <a:pPr marL="0" marR="0" lvl="0" indent="0" rtl="0">
              <a:lnSpc>
                <a:spcPct val="100000"/>
              </a:lnSpc>
              <a:spcBef>
                <a:spcPts val="0"/>
              </a:spcBef>
              <a:spcAft>
                <a:spcPts val="0"/>
              </a:spcAft>
              <a:buClr>
                <a:srgbClr val="3333CC"/>
              </a:buClr>
              <a:buSzPct val="25000"/>
              <a:buFont typeface="Arial"/>
              <a:buNone/>
            </a:pPr>
            <a:r>
              <a:rPr lang="en-US" sz="4000" b="1" i="0" u="none" strike="noStrike" cap="none" dirty="0">
                <a:solidFill>
                  <a:srgbClr val="002060"/>
                </a:solidFill>
                <a:sym typeface="Arial"/>
              </a:rPr>
              <a:t>Instructor:</a:t>
            </a:r>
            <a:r>
              <a:rPr lang="en-US" sz="4000" b="1" i="1" u="none" strike="noStrike" cap="none" dirty="0">
                <a:solidFill>
                  <a:srgbClr val="002060"/>
                </a:solidFill>
                <a:sym typeface="Arial"/>
              </a:rPr>
              <a:t> </a:t>
            </a:r>
            <a:r>
              <a:rPr lang="en-US" sz="4000" b="0" i="0" u="none" strike="noStrike" cap="none" dirty="0">
                <a:solidFill>
                  <a:srgbClr val="002060"/>
                </a:solidFill>
                <a:sym typeface="Arial"/>
              </a:rPr>
              <a:t>Masoud Sadjadi, Florida International University</a:t>
            </a:r>
          </a:p>
        </p:txBody>
      </p:sp>
      <p:sp>
        <p:nvSpPr>
          <p:cNvPr id="92" name="Shape 92"/>
          <p:cNvSpPr txBox="1"/>
          <p:nvPr/>
        </p:nvSpPr>
        <p:spPr>
          <a:xfrm>
            <a:off x="914399" y="5719622"/>
            <a:ext cx="31089600" cy="35683987"/>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93" name="Shape 93"/>
          <p:cNvSpPr txBox="1"/>
          <p:nvPr/>
        </p:nvSpPr>
        <p:spPr>
          <a:xfrm>
            <a:off x="1385931" y="6788621"/>
            <a:ext cx="9601200" cy="5630093"/>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R="0" lvl="0" algn="l" rtl="0">
              <a:lnSpc>
                <a:spcPct val="100000"/>
              </a:lnSpc>
              <a:spcBef>
                <a:spcPts val="0"/>
              </a:spcBef>
              <a:spcAft>
                <a:spcPts val="0"/>
              </a:spcAft>
              <a:buClr>
                <a:srgbClr val="336699"/>
              </a:buClr>
              <a:buSzPct val="100000"/>
            </a:pPr>
            <a:r>
              <a:rPr lang="en-US" sz="4100" b="0" i="0" u="none" strike="noStrike" cap="none" dirty="0" smtClean="0">
                <a:solidFill>
                  <a:srgbClr val="336699"/>
                </a:solidFill>
                <a:latin typeface="Arial"/>
                <a:ea typeface="Arial"/>
                <a:cs typeface="Arial"/>
                <a:sym typeface="Arial"/>
              </a:rPr>
              <a:t>Brief Motivational Intervention </a:t>
            </a:r>
            <a:r>
              <a:rPr lang="en-US" sz="4100" dirty="0" smtClean="0">
                <a:solidFill>
                  <a:srgbClr val="336699"/>
                </a:solidFill>
              </a:rPr>
              <a:t>is a technique used to initiate change for an unhealthy or risky behavior such as alcohol misuse.  </a:t>
            </a:r>
            <a:r>
              <a:rPr lang="en-US" sz="4100" b="0" i="0" u="none" strike="noStrike" cap="none" dirty="0" smtClean="0">
                <a:solidFill>
                  <a:srgbClr val="336699"/>
                </a:solidFill>
                <a:latin typeface="Arial"/>
                <a:ea typeface="Arial"/>
                <a:cs typeface="Arial"/>
                <a:sym typeface="Arial"/>
              </a:rPr>
              <a:t>The current DCU (Drinker’s Check-Up) system is being overhauled to provide a better experience and be a more effective tool for the end user.  </a:t>
            </a:r>
            <a:endParaRPr lang="en-US" sz="4100" b="0" i="0" u="none" strike="noStrike" cap="none" dirty="0">
              <a:solidFill>
                <a:srgbClr val="336699"/>
              </a:solidFill>
              <a:latin typeface="Arial"/>
              <a:ea typeface="Arial"/>
              <a:cs typeface="Arial"/>
              <a:sym typeface="Arial"/>
            </a:endParaRPr>
          </a:p>
        </p:txBody>
      </p:sp>
      <p:sp>
        <p:nvSpPr>
          <p:cNvPr id="94" name="Shape 94"/>
          <p:cNvSpPr txBox="1"/>
          <p:nvPr/>
        </p:nvSpPr>
        <p:spPr>
          <a:xfrm>
            <a:off x="914399" y="42262400"/>
            <a:ext cx="31089599" cy="1371598"/>
          </a:xfrm>
          <a:prstGeom prst="rect">
            <a:avLst/>
          </a:prstGeom>
          <a:solidFill>
            <a:schemeClr val="bg1"/>
          </a:solidFill>
          <a:ln w="63500" cap="flat" cmpd="sng">
            <a:solidFill>
              <a:srgbClr val="0033CC"/>
            </a:solidFill>
            <a:prstDash val="solid"/>
            <a:miter/>
            <a:headEnd type="none" w="med" len="med"/>
            <a:tailEnd type="none" w="med" len="med"/>
          </a:ln>
          <a:effectLst/>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dirty="0">
              <a:solidFill>
                <a:schemeClr val="dk1"/>
              </a:solidFill>
              <a:latin typeface="Arial"/>
              <a:ea typeface="Arial"/>
              <a:cs typeface="Arial"/>
              <a:sym typeface="Arial"/>
            </a:endParaRPr>
          </a:p>
        </p:txBody>
      </p:sp>
      <p:sp>
        <p:nvSpPr>
          <p:cNvPr id="95" name="Shape 95"/>
          <p:cNvSpPr txBox="1"/>
          <p:nvPr/>
        </p:nvSpPr>
        <p:spPr>
          <a:xfrm>
            <a:off x="1380971" y="41787948"/>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Acknowledgement</a:t>
            </a:r>
          </a:p>
        </p:txBody>
      </p:sp>
      <p:sp>
        <p:nvSpPr>
          <p:cNvPr id="96" name="Shape 96"/>
          <p:cNvSpPr txBox="1"/>
          <p:nvPr/>
        </p:nvSpPr>
        <p:spPr>
          <a:xfrm>
            <a:off x="3557040" y="490084"/>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dirty="0">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746266" y="415844"/>
            <a:ext cx="2630400" cy="1219200"/>
          </a:xfrm>
          <a:prstGeom prst="rect">
            <a:avLst/>
          </a:prstGeom>
          <a:noFill/>
          <a:ln>
            <a:noFill/>
          </a:ln>
        </p:spPr>
      </p:pic>
      <p:sp>
        <p:nvSpPr>
          <p:cNvPr id="98" name="Shape 98"/>
          <p:cNvSpPr txBox="1"/>
          <p:nvPr/>
        </p:nvSpPr>
        <p:spPr>
          <a:xfrm>
            <a:off x="11658599" y="6757243"/>
            <a:ext cx="9601200" cy="2992581"/>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b="0" i="0" u="none" strike="noStrike" cap="none" dirty="0" smtClean="0">
                <a:solidFill>
                  <a:srgbClr val="336699"/>
                </a:solidFill>
                <a:latin typeface="Arial"/>
                <a:ea typeface="Arial"/>
                <a:cs typeface="Arial"/>
                <a:sym typeface="Arial"/>
              </a:rPr>
              <a:t>Text based system</a:t>
            </a:r>
          </a:p>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dirty="0" smtClean="0">
                <a:solidFill>
                  <a:srgbClr val="336699"/>
                </a:solidFill>
              </a:rPr>
              <a:t>No interactivity with the user</a:t>
            </a:r>
          </a:p>
          <a:p>
            <a:pPr marL="571500" marR="0" lvl="0" indent="-571500" algn="l" rtl="0">
              <a:lnSpc>
                <a:spcPct val="100000"/>
              </a:lnSpc>
              <a:spcBef>
                <a:spcPts val="0"/>
              </a:spcBef>
              <a:spcAft>
                <a:spcPts val="0"/>
              </a:spcAft>
              <a:buClr>
                <a:srgbClr val="336699"/>
              </a:buClr>
              <a:buSzPct val="75000"/>
              <a:buFont typeface="Wingdings" panose="05000000000000000000" pitchFamily="2" charset="2"/>
              <a:buChar char="§"/>
            </a:pPr>
            <a:r>
              <a:rPr lang="en-US" sz="4100" b="0" i="0" u="none" strike="noStrike" cap="none" dirty="0" smtClean="0">
                <a:solidFill>
                  <a:srgbClr val="336699"/>
                </a:solidFill>
                <a:latin typeface="Arial"/>
                <a:ea typeface="Arial"/>
                <a:cs typeface="Arial"/>
                <a:sym typeface="Arial"/>
              </a:rPr>
              <a:t>No explanation of what the scores or result categories mean</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9" name="Shape 99"/>
          <p:cNvSpPr txBox="1"/>
          <p:nvPr/>
        </p:nvSpPr>
        <p:spPr>
          <a:xfrm>
            <a:off x="21931267" y="6766773"/>
            <a:ext cx="9601200" cy="7360707"/>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571500" lvl="0" indent="-571500">
              <a:buClr>
                <a:srgbClr val="336699"/>
              </a:buClr>
              <a:buSzPct val="75000"/>
              <a:buFont typeface="Wingdings" panose="05000000000000000000" pitchFamily="2" charset="2"/>
              <a:buChar char="§"/>
            </a:pPr>
            <a:r>
              <a:rPr lang="en-US" sz="4100" b="0" i="0" u="none" strike="noStrike" cap="none" dirty="0" smtClean="0">
                <a:solidFill>
                  <a:srgbClr val="336699"/>
                </a:solidFill>
                <a:latin typeface="Arial"/>
                <a:ea typeface="Arial"/>
                <a:cs typeface="Arial"/>
                <a:sym typeface="Arial"/>
              </a:rPr>
              <a:t>Im</a:t>
            </a:r>
            <a:r>
              <a:rPr lang="en-US" sz="4100" dirty="0" smtClean="0">
                <a:solidFill>
                  <a:srgbClr val="336699"/>
                </a:solidFill>
              </a:rPr>
              <a:t>plement a summary section in which the counselor interacts with the user using both text and speech  </a:t>
            </a:r>
          </a:p>
          <a:p>
            <a:pPr marL="571500" lvl="0" indent="-571500">
              <a:buClr>
                <a:srgbClr val="336699"/>
              </a:buClr>
              <a:buSzPct val="75000"/>
              <a:buFont typeface="Wingdings" panose="05000000000000000000" pitchFamily="2" charset="2"/>
              <a:buChar char="§"/>
            </a:pPr>
            <a:r>
              <a:rPr lang="en-US" sz="4100" dirty="0" smtClean="0">
                <a:solidFill>
                  <a:srgbClr val="336699"/>
                </a:solidFill>
              </a:rPr>
              <a:t>Use up to date HTML/CSS/JS features such as interactive tables and graphs to engage the user into his/her results</a:t>
            </a:r>
          </a:p>
          <a:p>
            <a:pPr marL="571500" indent="-571500">
              <a:buClr>
                <a:srgbClr val="336699"/>
              </a:buClr>
              <a:buSzPct val="75000"/>
              <a:buFont typeface="Wingdings" panose="05000000000000000000" pitchFamily="2" charset="2"/>
              <a:buChar char="§"/>
            </a:pPr>
            <a:r>
              <a:rPr lang="en-US" sz="4100" dirty="0">
                <a:solidFill>
                  <a:srgbClr val="336699"/>
                </a:solidFill>
              </a:rPr>
              <a:t>Provide users instant feedback dependent on their </a:t>
            </a:r>
            <a:r>
              <a:rPr lang="en-US" sz="4100" dirty="0" smtClean="0">
                <a:solidFill>
                  <a:srgbClr val="336699"/>
                </a:solidFill>
              </a:rPr>
              <a:t>scores</a:t>
            </a:r>
          </a:p>
          <a:p>
            <a:pPr marL="571500" indent="-571500">
              <a:buClr>
                <a:srgbClr val="336699"/>
              </a:buClr>
              <a:buSzPct val="75000"/>
              <a:buFont typeface="Wingdings" panose="05000000000000000000" pitchFamily="2" charset="2"/>
              <a:buChar char="§"/>
            </a:pPr>
            <a:r>
              <a:rPr lang="en-US" sz="4100" b="0" i="0" u="none" strike="noStrike" cap="none" dirty="0" smtClean="0">
                <a:solidFill>
                  <a:srgbClr val="336699"/>
                </a:solidFill>
                <a:latin typeface="Arial"/>
                <a:ea typeface="Arial"/>
                <a:cs typeface="Arial"/>
                <a:sym typeface="Arial"/>
              </a:rPr>
              <a:t>Implement a Printer Friendly version of content</a:t>
            </a:r>
            <a:endParaRPr lang="en-US" sz="4100" b="0" i="0" u="none" strike="noStrike" cap="none" dirty="0">
              <a:solidFill>
                <a:srgbClr val="336699"/>
              </a:solidFill>
              <a:latin typeface="Arial"/>
              <a:ea typeface="Arial"/>
              <a:cs typeface="Arial"/>
              <a:sym typeface="Arial"/>
            </a:endParaRPr>
          </a:p>
        </p:txBody>
      </p:sp>
      <p:sp>
        <p:nvSpPr>
          <p:cNvPr id="100" name="Shape 100"/>
          <p:cNvSpPr txBox="1"/>
          <p:nvPr/>
        </p:nvSpPr>
        <p:spPr>
          <a:xfrm>
            <a:off x="1383963" y="13019681"/>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tx2">
                    <a:lumMod val="20000"/>
                    <a:lumOff val="80000"/>
                  </a:schemeClr>
                </a:solidFill>
                <a:latin typeface="Arial"/>
                <a:ea typeface="Arial"/>
                <a:cs typeface="Arial"/>
                <a:sym typeface="Arial"/>
              </a:rPr>
              <a:t>System </a:t>
            </a:r>
            <a:r>
              <a:rPr lang="en-US" sz="4100" b="1" i="0" u="none" strike="noStrike" cap="none" dirty="0" smtClean="0">
                <a:solidFill>
                  <a:schemeClr val="tx2">
                    <a:lumMod val="20000"/>
                    <a:lumOff val="80000"/>
                  </a:schemeClr>
                </a:solidFill>
                <a:latin typeface="Arial"/>
                <a:ea typeface="Arial"/>
                <a:cs typeface="Arial"/>
                <a:sym typeface="Arial"/>
              </a:rPr>
              <a:t>Design</a:t>
            </a:r>
            <a:endParaRPr lang="en-US" sz="4100" b="1" i="0" u="none" strike="noStrike" cap="none" dirty="0">
              <a:solidFill>
                <a:schemeClr val="tx2">
                  <a:lumMod val="20000"/>
                  <a:lumOff val="80000"/>
                </a:schemeClr>
              </a:solidFill>
              <a:latin typeface="Arial"/>
              <a:ea typeface="Arial"/>
              <a:cs typeface="Arial"/>
              <a:sym typeface="Arial"/>
            </a:endParaRPr>
          </a:p>
        </p:txBody>
      </p:sp>
      <p:sp>
        <p:nvSpPr>
          <p:cNvPr id="101" name="Shape 101"/>
          <p:cNvSpPr txBox="1"/>
          <p:nvPr/>
        </p:nvSpPr>
        <p:spPr>
          <a:xfrm>
            <a:off x="1380971" y="36217306"/>
            <a:ext cx="9601200" cy="4939871"/>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571500" marR="0" lvl="0" indent="-571500" rtl="0">
              <a:lnSpc>
                <a:spcPct val="100000"/>
              </a:lnSpc>
              <a:spcBef>
                <a:spcPts val="0"/>
              </a:spcBef>
              <a:spcAft>
                <a:spcPts val="0"/>
              </a:spcAft>
              <a:buClr>
                <a:srgbClr val="336699"/>
              </a:buClr>
              <a:buSzPct val="75000"/>
              <a:buFont typeface="Wingdings" panose="05000000000000000000" pitchFamily="2" charset="2"/>
              <a:buChar char="§"/>
            </a:pPr>
            <a:r>
              <a:rPr lang="en-US" sz="4100" i="0" u="none" strike="noStrike" cap="none" dirty="0" smtClean="0">
                <a:solidFill>
                  <a:srgbClr val="336699"/>
                </a:solidFill>
                <a:latin typeface="Arial"/>
                <a:ea typeface="Arial"/>
                <a:cs typeface="Arial"/>
                <a:sym typeface="Arial"/>
              </a:rPr>
              <a:t>HTML design of webpages</a:t>
            </a:r>
          </a:p>
          <a:p>
            <a:pPr marL="571500" marR="0" lvl="0" indent="-571500" rtl="0">
              <a:lnSpc>
                <a:spcPct val="100000"/>
              </a:lnSpc>
              <a:spcBef>
                <a:spcPts val="0"/>
              </a:spcBef>
              <a:spcAft>
                <a:spcPts val="0"/>
              </a:spcAft>
              <a:buClr>
                <a:srgbClr val="336699"/>
              </a:buClr>
              <a:buSzPct val="75000"/>
              <a:buFont typeface="Wingdings" panose="05000000000000000000" pitchFamily="2" charset="2"/>
              <a:buChar char="§"/>
            </a:pPr>
            <a:r>
              <a:rPr lang="en-US" sz="4100" dirty="0" smtClean="0">
                <a:solidFill>
                  <a:srgbClr val="336699"/>
                </a:solidFill>
              </a:rPr>
              <a:t>Build dynamic table using JavaScript functions interacting with user entered data</a:t>
            </a:r>
          </a:p>
          <a:p>
            <a:pPr marL="571500" marR="0" lvl="0" indent="-571500" rtl="0">
              <a:lnSpc>
                <a:spcPct val="100000"/>
              </a:lnSpc>
              <a:spcBef>
                <a:spcPts val="0"/>
              </a:spcBef>
              <a:spcAft>
                <a:spcPts val="0"/>
              </a:spcAft>
              <a:buClr>
                <a:srgbClr val="336699"/>
              </a:buClr>
              <a:buSzPct val="75000"/>
              <a:buFont typeface="Wingdings" panose="05000000000000000000" pitchFamily="2" charset="2"/>
              <a:buChar char="§"/>
            </a:pPr>
            <a:r>
              <a:rPr lang="en-US" sz="4100" dirty="0" smtClean="0">
                <a:solidFill>
                  <a:srgbClr val="336699"/>
                </a:solidFill>
              </a:rPr>
              <a:t>Design an interactive checkbox feature which responds depending on user’s feelings about their scores</a:t>
            </a:r>
            <a:endParaRPr lang="en-US" sz="4100" i="0" u="none" strike="noStrike" cap="none" dirty="0">
              <a:solidFill>
                <a:srgbClr val="336699"/>
              </a:solidFill>
              <a:latin typeface="Arial"/>
              <a:ea typeface="Arial"/>
              <a:cs typeface="Arial"/>
              <a:sym typeface="Arial"/>
            </a:endParaRPr>
          </a:p>
        </p:txBody>
      </p:sp>
      <p:sp>
        <p:nvSpPr>
          <p:cNvPr id="102" name="Shape 102"/>
          <p:cNvSpPr txBox="1"/>
          <p:nvPr/>
        </p:nvSpPr>
        <p:spPr>
          <a:xfrm>
            <a:off x="21931267" y="15526573"/>
            <a:ext cx="9601200" cy="14715025"/>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571500" lvl="0" indent="-571500">
              <a:buClr>
                <a:srgbClr val="336699"/>
              </a:buClr>
              <a:buSzPct val="75000"/>
              <a:buFont typeface="Wingdings" panose="05000000000000000000" pitchFamily="2" charset="2"/>
              <a:buChar char="§"/>
            </a:pPr>
            <a:r>
              <a:rPr lang="en-US" sz="4100" dirty="0" smtClean="0">
                <a:solidFill>
                  <a:srgbClr val="336699"/>
                </a:solidFill>
              </a:rPr>
              <a:t>System was designed by means of MEAN Stack</a:t>
            </a:r>
            <a:endParaRPr lang="en-US" sz="4100" dirty="0">
              <a:solidFill>
                <a:srgbClr val="336699"/>
              </a:solidFill>
            </a:endParaRPr>
          </a:p>
          <a:p>
            <a:pPr marL="571500" lvl="0" indent="-571500">
              <a:buClr>
                <a:srgbClr val="336699"/>
              </a:buClr>
              <a:buSzPct val="75000"/>
              <a:buFont typeface="Wingdings" panose="05000000000000000000" pitchFamily="2" charset="2"/>
              <a:buChar char="§"/>
            </a:pPr>
            <a:r>
              <a:rPr lang="en-US" sz="4100" dirty="0" smtClean="0">
                <a:solidFill>
                  <a:srgbClr val="336699"/>
                </a:solidFill>
              </a:rPr>
              <a:t>The </a:t>
            </a:r>
            <a:r>
              <a:rPr lang="en-US" sz="4100" dirty="0">
                <a:solidFill>
                  <a:srgbClr val="336699"/>
                </a:solidFill>
              </a:rPr>
              <a:t>web app </a:t>
            </a:r>
            <a:r>
              <a:rPr lang="en-US" sz="4100" dirty="0" smtClean="0">
                <a:solidFill>
                  <a:srgbClr val="336699"/>
                </a:solidFill>
              </a:rPr>
              <a:t>interface was made </a:t>
            </a:r>
            <a:r>
              <a:rPr lang="en-US" sz="4100" dirty="0">
                <a:solidFill>
                  <a:srgbClr val="336699"/>
                </a:solidFill>
              </a:rPr>
              <a:t>using HTML, </a:t>
            </a:r>
            <a:r>
              <a:rPr lang="en-US" sz="4100" dirty="0" smtClean="0">
                <a:solidFill>
                  <a:srgbClr val="336699"/>
                </a:solidFill>
              </a:rPr>
              <a:t>CSS, JQuery, Node.js, and  Angular.js</a:t>
            </a:r>
            <a:endParaRPr lang="en-US" sz="4100" dirty="0">
              <a:solidFill>
                <a:srgbClr val="336699"/>
              </a:solidFill>
            </a:endParaRPr>
          </a:p>
          <a:p>
            <a:pPr marL="571500" lvl="0" indent="-571500">
              <a:buClr>
                <a:srgbClr val="336699"/>
              </a:buClr>
              <a:buSzPct val="75000"/>
              <a:buFont typeface="Wingdings" panose="05000000000000000000" pitchFamily="2" charset="2"/>
              <a:buChar char="§"/>
            </a:pPr>
            <a:r>
              <a:rPr lang="en-US" sz="4100" dirty="0" smtClean="0">
                <a:solidFill>
                  <a:srgbClr val="336699"/>
                </a:solidFill>
              </a:rPr>
              <a:t>To create content, the user interacts with 2 main systems, Survey Editor and State Machine.</a:t>
            </a:r>
          </a:p>
          <a:p>
            <a:pPr marL="571500" lvl="0" indent="-571500">
              <a:buClr>
                <a:srgbClr val="336699"/>
              </a:buClr>
              <a:buSzPct val="75000"/>
              <a:buFont typeface="Wingdings" panose="05000000000000000000" pitchFamily="2" charset="2"/>
              <a:buChar char="§"/>
            </a:pPr>
            <a:r>
              <a:rPr lang="en-US" sz="4100" b="0" i="0" u="none" strike="noStrike" cap="none" dirty="0" smtClean="0">
                <a:solidFill>
                  <a:srgbClr val="336699"/>
                </a:solidFill>
                <a:latin typeface="Arial"/>
                <a:ea typeface="Arial"/>
                <a:cs typeface="Arial"/>
                <a:sym typeface="Arial"/>
              </a:rPr>
              <a:t>Those systems inject content into Webstorm and store it in the database</a:t>
            </a:r>
            <a:endParaRPr lang="en-US" sz="4100" b="0" i="0" u="none" strike="noStrike" cap="none" dirty="0">
              <a:solidFill>
                <a:srgbClr val="336699"/>
              </a:solidFill>
              <a:latin typeface="Arial"/>
              <a:ea typeface="Arial"/>
              <a:cs typeface="Arial"/>
              <a:sym typeface="Arial"/>
            </a:endParaRPr>
          </a:p>
        </p:txBody>
      </p:sp>
      <p:sp>
        <p:nvSpPr>
          <p:cNvPr id="103" name="Shape 103"/>
          <p:cNvSpPr txBox="1"/>
          <p:nvPr/>
        </p:nvSpPr>
        <p:spPr>
          <a:xfrm>
            <a:off x="1380971" y="24658592"/>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chemeClr val="tx2">
                    <a:lumMod val="20000"/>
                    <a:lumOff val="80000"/>
                  </a:schemeClr>
                </a:solidFill>
                <a:latin typeface="Arial"/>
                <a:ea typeface="Arial"/>
                <a:cs typeface="Arial"/>
                <a:sym typeface="Arial"/>
              </a:rPr>
              <a:t>Verification</a:t>
            </a:r>
          </a:p>
        </p:txBody>
      </p:sp>
      <p:sp>
        <p:nvSpPr>
          <p:cNvPr id="104" name="Shape 104"/>
          <p:cNvSpPr txBox="1"/>
          <p:nvPr/>
        </p:nvSpPr>
        <p:spPr>
          <a:xfrm>
            <a:off x="11656631" y="22538772"/>
            <a:ext cx="9601200" cy="749808"/>
          </a:xfrm>
          <a:prstGeom prst="rect">
            <a:avLst/>
          </a:prstGeom>
          <a:solidFill>
            <a:schemeClr val="accent6">
              <a:lumMod val="75000"/>
            </a:schemeClr>
          </a:solidFill>
          <a:ln w="3175" cap="flat" cmpd="sng">
            <a:solidFill>
              <a:schemeClr val="accent2"/>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chemeClr val="tx2">
                    <a:lumMod val="20000"/>
                    <a:lumOff val="80000"/>
                  </a:schemeClr>
                </a:solidFill>
                <a:latin typeface="Arial"/>
                <a:ea typeface="Arial"/>
                <a:cs typeface="Arial"/>
                <a:sym typeface="Arial"/>
              </a:rPr>
              <a:t>Screenshots</a:t>
            </a:r>
          </a:p>
          <a:p>
            <a:pPr marL="0" marR="0" lvl="0" indent="0" algn="ctr" rtl="0">
              <a:lnSpc>
                <a:spcPct val="15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ctr" rtl="0">
              <a:lnSpc>
                <a:spcPct val="15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ctr" rtl="0">
              <a:lnSpc>
                <a:spcPct val="15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ctr" rtl="0">
              <a:lnSpc>
                <a:spcPct val="15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ctr" rtl="0">
              <a:spcBef>
                <a:spcPts val="0"/>
              </a:spcBef>
              <a:spcAft>
                <a:spcPts val="0"/>
              </a:spcAft>
              <a:buClr>
                <a:srgbClr val="336699"/>
              </a:buClr>
              <a:buSzPct val="25000"/>
              <a:buFont typeface="Arial"/>
              <a:buNone/>
            </a:pPr>
            <a:endParaRPr lang="en-US" sz="3600" dirty="0" smtClean="0">
              <a:solidFill>
                <a:srgbClr val="336699"/>
              </a:solidFill>
            </a:endParaRPr>
          </a:p>
          <a:p>
            <a:pPr marL="0" marR="0" lvl="0" indent="0" algn="ctr" rtl="0">
              <a:spcBef>
                <a:spcPts val="0"/>
              </a:spcBef>
              <a:spcAft>
                <a:spcPts val="0"/>
              </a:spcAft>
              <a:buClr>
                <a:srgbClr val="336699"/>
              </a:buClr>
              <a:buSzPct val="25000"/>
              <a:buFont typeface="Arial"/>
              <a:buNone/>
            </a:pPr>
            <a:endParaRPr lang="en-US" sz="32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sp>
        <p:nvSpPr>
          <p:cNvPr id="105" name="Shape 105"/>
          <p:cNvSpPr txBox="1"/>
          <p:nvPr/>
        </p:nvSpPr>
        <p:spPr>
          <a:xfrm>
            <a:off x="21931267" y="31557961"/>
            <a:ext cx="9601200" cy="9599216"/>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0" marR="0" lvl="0" indent="0" algn="l" rtl="0">
              <a:lnSpc>
                <a:spcPct val="100000"/>
              </a:lnSpc>
              <a:spcBef>
                <a:spcPts val="0"/>
              </a:spcBef>
              <a:spcAft>
                <a:spcPts val="0"/>
              </a:spcAft>
              <a:buClr>
                <a:srgbClr val="336699"/>
              </a:buClr>
              <a:buSzPct val="25000"/>
              <a:buFont typeface="Arial"/>
              <a:buNone/>
            </a:pPr>
            <a:r>
              <a:rPr lang="en-US" sz="4100" dirty="0" smtClean="0">
                <a:solidFill>
                  <a:srgbClr val="336699"/>
                </a:solidFill>
              </a:rPr>
              <a:t>eEVA Data Generation and User Result Analysis Version 1.0 is now set so that the counselor can interact with the user regarding their results.  The operator can visit different pages using either voice commands or by clicking buttons which were implemented throughout the application.  The system is now set up to allow printer friendly pages.  We did encounter issues with the system, which our team has debugged.  Team Mestre/Lunn leaves the system in a good place for future work and wish the best of luck to upcoming teams.  </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71263" y="479113"/>
            <a:ext cx="2565019" cy="3005979"/>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55599" y="3876912"/>
            <a:ext cx="4403587" cy="1241743"/>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068032" y="948803"/>
            <a:ext cx="3303135" cy="1776214"/>
          </a:xfrm>
          <a:prstGeom prst="rect">
            <a:avLst/>
          </a:prstGeom>
        </p:spPr>
      </p:pic>
      <p:sp>
        <p:nvSpPr>
          <p:cNvPr id="15" name="Rectangle 14"/>
          <p:cNvSpPr/>
          <p:nvPr/>
        </p:nvSpPr>
        <p:spPr>
          <a:xfrm>
            <a:off x="11656631" y="23291074"/>
            <a:ext cx="9601200" cy="17866103"/>
          </a:xfrm>
          <a:prstGeom prst="rect">
            <a:avLst/>
          </a:prstGeom>
          <a:solidFill>
            <a:schemeClr val="bg1"/>
          </a:solidFill>
          <a:ln w="3175">
            <a:solidFill>
              <a:schemeClr val="accent2"/>
            </a:solidFill>
          </a:ln>
          <a:effectLst>
            <a:outerShdw blurRad="635000" dist="381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Shape 105"/>
          <p:cNvSpPr txBox="1"/>
          <p:nvPr/>
        </p:nvSpPr>
        <p:spPr>
          <a:xfrm>
            <a:off x="1380971" y="25422629"/>
            <a:ext cx="9601200" cy="9435466"/>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0" marR="0" lvl="0" indent="0" rtl="0">
              <a:lnSpc>
                <a:spcPct val="100000"/>
              </a:lnSpc>
              <a:spcBef>
                <a:spcPts val="0"/>
              </a:spcBef>
              <a:spcAft>
                <a:spcPts val="0"/>
              </a:spcAft>
              <a:buClr>
                <a:srgbClr val="336699"/>
              </a:buClr>
              <a:buFont typeface="Arial"/>
              <a:buNone/>
            </a:pPr>
            <a:r>
              <a:rPr lang="en-US" sz="4100" dirty="0" smtClean="0">
                <a:solidFill>
                  <a:srgbClr val="336699"/>
                </a:solidFill>
              </a:rPr>
              <a:t>Functionality Testing:</a:t>
            </a:r>
          </a:p>
          <a:p>
            <a:pPr marL="571500" marR="0" lvl="0" indent="-571500" rtl="0">
              <a:lnSpc>
                <a:spcPct val="100000"/>
              </a:lnSpc>
              <a:spcBef>
                <a:spcPts val="0"/>
              </a:spcBef>
              <a:spcAft>
                <a:spcPts val="0"/>
              </a:spcAft>
              <a:buClr>
                <a:srgbClr val="336699"/>
              </a:buClr>
              <a:buSzPct val="75000"/>
              <a:buFont typeface="Wingdings" panose="05000000000000000000" pitchFamily="2" charset="2"/>
              <a:buChar char="§"/>
            </a:pPr>
            <a:r>
              <a:rPr lang="en-US" sz="4100" dirty="0" smtClean="0">
                <a:solidFill>
                  <a:srgbClr val="336699"/>
                </a:solidFill>
              </a:rPr>
              <a:t>The main goal for using Functionality Testing was for the results pages to be serviceable throughout the system by verifying that the links worked correctly, and the interactive objects inserted responded as intended</a:t>
            </a:r>
          </a:p>
          <a:p>
            <a:pPr marL="571500" marR="0" lvl="0" indent="-571500" rtl="0">
              <a:lnSpc>
                <a:spcPct val="100000"/>
              </a:lnSpc>
              <a:spcBef>
                <a:spcPts val="0"/>
              </a:spcBef>
              <a:spcAft>
                <a:spcPts val="0"/>
              </a:spcAft>
              <a:buClr>
                <a:srgbClr val="336699"/>
              </a:buClr>
              <a:buSzPct val="75000"/>
              <a:buFont typeface="Wingdings" panose="05000000000000000000" pitchFamily="2" charset="2"/>
              <a:buChar char="§"/>
            </a:pPr>
            <a:r>
              <a:rPr lang="en-US" sz="4100" dirty="0" smtClean="0">
                <a:solidFill>
                  <a:srgbClr val="336699"/>
                </a:solidFill>
              </a:rPr>
              <a:t>Issues were found where certain HTML, CSS, and JS commands would not function in our system</a:t>
            </a:r>
          </a:p>
          <a:p>
            <a:pPr marL="571500" marR="0" lvl="0" indent="-571500" rtl="0">
              <a:lnSpc>
                <a:spcPct val="100000"/>
              </a:lnSpc>
              <a:spcBef>
                <a:spcPts val="0"/>
              </a:spcBef>
              <a:spcAft>
                <a:spcPts val="0"/>
              </a:spcAft>
              <a:buClr>
                <a:srgbClr val="336699"/>
              </a:buClr>
              <a:buSzPct val="75000"/>
              <a:buFont typeface="Wingdings" panose="05000000000000000000" pitchFamily="2" charset="2"/>
              <a:buChar char="§"/>
            </a:pPr>
            <a:r>
              <a:rPr lang="en-US" sz="4100" dirty="0" smtClean="0">
                <a:solidFill>
                  <a:srgbClr val="336699"/>
                </a:solidFill>
              </a:rPr>
              <a:t>Angular.js graphs needed to respond correctly to data being passed into/from the server</a:t>
            </a:r>
            <a:endParaRPr lang="en-US" sz="2400" dirty="0">
              <a:solidFill>
                <a:schemeClr val="tx2">
                  <a:lumMod val="20000"/>
                  <a:lumOff val="80000"/>
                </a:schemeClr>
              </a:solidFill>
            </a:endParaRPr>
          </a:p>
        </p:txBody>
      </p:sp>
      <p:sp>
        <p:nvSpPr>
          <p:cNvPr id="45" name="Shape 105"/>
          <p:cNvSpPr txBox="1"/>
          <p:nvPr/>
        </p:nvSpPr>
        <p:spPr>
          <a:xfrm>
            <a:off x="1383963" y="13755190"/>
            <a:ext cx="9601200" cy="10331060"/>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182880" rIns="98650" bIns="49325" anchor="t" anchorCtr="0">
            <a:noAutofit/>
          </a:bodyPr>
          <a:lstStyle/>
          <a:p>
            <a:pPr marL="0" marR="0" lvl="0" indent="0" algn="ctr" rtl="0">
              <a:lnSpc>
                <a:spcPct val="100000"/>
              </a:lnSpc>
              <a:spcBef>
                <a:spcPts val="0"/>
              </a:spcBef>
              <a:spcAft>
                <a:spcPts val="0"/>
              </a:spcAft>
              <a:buClr>
                <a:srgbClr val="336699"/>
              </a:buClr>
              <a:buFont typeface="Arial"/>
              <a:buNone/>
            </a:pPr>
            <a:r>
              <a:rPr lang="en-US" sz="3200" b="1" dirty="0" smtClean="0">
                <a:solidFill>
                  <a:srgbClr val="336699"/>
                </a:solidFill>
              </a:rPr>
              <a:t>eEVA v1.0 class-min-view</a:t>
            </a:r>
            <a:endParaRPr sz="3200" b="1" i="0" u="none" strike="noStrike" cap="none" dirty="0">
              <a:solidFill>
                <a:srgbClr val="336699"/>
              </a:solidFill>
              <a:sym typeface="Arial"/>
            </a:endParaRPr>
          </a:p>
        </p:txBody>
      </p:sp>
      <p:sp>
        <p:nvSpPr>
          <p:cNvPr id="48" name="Shape 100"/>
          <p:cNvSpPr txBox="1"/>
          <p:nvPr/>
        </p:nvSpPr>
        <p:spPr>
          <a:xfrm>
            <a:off x="21931267" y="14762537"/>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chemeClr val="tx2">
                    <a:lumMod val="20000"/>
                    <a:lumOff val="80000"/>
                  </a:schemeClr>
                </a:solidFill>
                <a:latin typeface="Arial"/>
                <a:ea typeface="Arial"/>
                <a:cs typeface="Arial"/>
                <a:sym typeface="Arial"/>
              </a:rPr>
              <a:t>Implementation</a:t>
            </a:r>
            <a:endParaRPr lang="en-US" sz="4100" b="1" i="0" u="none" strike="noStrike" cap="none" dirty="0">
              <a:solidFill>
                <a:schemeClr val="tx2">
                  <a:lumMod val="20000"/>
                  <a:lumOff val="80000"/>
                </a:schemeClr>
              </a:solidFill>
              <a:latin typeface="Arial"/>
              <a:ea typeface="Arial"/>
              <a:cs typeface="Arial"/>
              <a:sym typeface="Arial"/>
            </a:endParaRPr>
          </a:p>
        </p:txBody>
      </p:sp>
      <p:pic>
        <p:nvPicPr>
          <p:cNvPr id="49" name="Picture 4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763668" y="24428324"/>
            <a:ext cx="4825145" cy="5853578"/>
          </a:xfrm>
          <a:prstGeom prst="rect">
            <a:avLst/>
          </a:prstGeom>
        </p:spPr>
      </p:pic>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588813" y="27264494"/>
            <a:ext cx="4532098" cy="3030852"/>
          </a:xfrm>
          <a:prstGeom prst="rect">
            <a:avLst/>
          </a:prstGeom>
        </p:spPr>
      </p:pic>
      <p:pic>
        <p:nvPicPr>
          <p:cNvPr id="51" name="Picture 5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855686" y="31370318"/>
            <a:ext cx="9284815" cy="4702886"/>
          </a:xfrm>
          <a:prstGeom prst="rect">
            <a:avLst/>
          </a:prstGeom>
        </p:spPr>
      </p:pic>
      <p:pic>
        <p:nvPicPr>
          <p:cNvPr id="52" name="Picture 5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822393" y="36267078"/>
            <a:ext cx="9351399" cy="4736612"/>
          </a:xfrm>
          <a:prstGeom prst="rect">
            <a:avLst/>
          </a:prstGeom>
        </p:spPr>
      </p:pic>
      <p:sp>
        <p:nvSpPr>
          <p:cNvPr id="19" name="TextBox 18"/>
          <p:cNvSpPr txBox="1"/>
          <p:nvPr/>
        </p:nvSpPr>
        <p:spPr>
          <a:xfrm>
            <a:off x="15018015" y="30651930"/>
            <a:ext cx="2500206" cy="646331"/>
          </a:xfrm>
          <a:prstGeom prst="rect">
            <a:avLst/>
          </a:prstGeom>
          <a:noFill/>
        </p:spPr>
        <p:txBody>
          <a:bodyPr wrap="square" rtlCol="0">
            <a:spAutoFit/>
          </a:bodyPr>
          <a:lstStyle/>
          <a:p>
            <a:r>
              <a:rPr lang="en-US" sz="3600" b="1" dirty="0" smtClean="0">
                <a:solidFill>
                  <a:schemeClr val="accent6">
                    <a:lumMod val="75000"/>
                  </a:schemeClr>
                </a:solidFill>
              </a:rPr>
              <a:t>eEVA v1.0</a:t>
            </a:r>
            <a:endParaRPr lang="en-US" sz="3600" b="1" dirty="0">
              <a:solidFill>
                <a:schemeClr val="accent6">
                  <a:lumMod val="75000"/>
                </a:schemeClr>
              </a:solidFill>
            </a:endParaRPr>
          </a:p>
        </p:txBody>
      </p:sp>
      <p:sp>
        <p:nvSpPr>
          <p:cNvPr id="54" name="TextBox 53"/>
          <p:cNvSpPr txBox="1"/>
          <p:nvPr/>
        </p:nvSpPr>
        <p:spPr>
          <a:xfrm>
            <a:off x="13357165" y="23599587"/>
            <a:ext cx="6051667" cy="646331"/>
          </a:xfrm>
          <a:prstGeom prst="rect">
            <a:avLst/>
          </a:prstGeom>
          <a:noFill/>
        </p:spPr>
        <p:txBody>
          <a:bodyPr wrap="square" rtlCol="0">
            <a:spAutoFit/>
          </a:bodyPr>
          <a:lstStyle/>
          <a:p>
            <a:r>
              <a:rPr lang="en-US" sz="3600" b="1" dirty="0" smtClean="0">
                <a:solidFill>
                  <a:schemeClr val="accent6">
                    <a:lumMod val="75000"/>
                  </a:schemeClr>
                </a:solidFill>
              </a:rPr>
              <a:t>Current text-based system</a:t>
            </a:r>
            <a:endParaRPr lang="en-US" sz="3600" b="1" dirty="0">
              <a:solidFill>
                <a:schemeClr val="accent6">
                  <a:lumMod val="75000"/>
                </a:schemeClr>
              </a:solidFill>
            </a:endParaRPr>
          </a:p>
        </p:txBody>
      </p:sp>
      <p:sp>
        <p:nvSpPr>
          <p:cNvPr id="55" name="Shape 104"/>
          <p:cNvSpPr txBox="1"/>
          <p:nvPr/>
        </p:nvSpPr>
        <p:spPr>
          <a:xfrm>
            <a:off x="11658599" y="6012833"/>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smtClean="0">
                <a:solidFill>
                  <a:schemeClr val="tx2">
                    <a:lumMod val="20000"/>
                    <a:lumOff val="80000"/>
                  </a:schemeClr>
                </a:solidFill>
              </a:rPr>
              <a:t>Current System</a:t>
            </a: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sp>
        <p:nvSpPr>
          <p:cNvPr id="56" name="Shape 104"/>
          <p:cNvSpPr txBox="1"/>
          <p:nvPr/>
        </p:nvSpPr>
        <p:spPr>
          <a:xfrm>
            <a:off x="1385931" y="6014722"/>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smtClean="0">
                <a:solidFill>
                  <a:schemeClr val="tx2">
                    <a:lumMod val="20000"/>
                    <a:lumOff val="80000"/>
                  </a:schemeClr>
                </a:solidFill>
              </a:rPr>
              <a:t>Problem</a:t>
            </a:r>
            <a:endParaRPr lang="en-US" sz="4100" dirty="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smtClean="0">
              <a:solidFill>
                <a:srgbClr val="336699"/>
              </a:solidFill>
            </a:endParaRPr>
          </a:p>
          <a:p>
            <a:pPr marL="0" marR="0" lvl="0" indent="0" algn="l" rtl="0">
              <a:lnSpc>
                <a:spcPct val="100000"/>
              </a:lnSpc>
              <a:spcBef>
                <a:spcPts val="0"/>
              </a:spcBef>
              <a:spcAft>
                <a:spcPts val="0"/>
              </a:spcAft>
              <a:buClr>
                <a:srgbClr val="336699"/>
              </a:buClr>
              <a:buSzPct val="25000"/>
              <a:buFont typeface="Arial"/>
              <a:buNone/>
            </a:pPr>
            <a:endParaRPr lang="en-US" sz="4100" dirty="0">
              <a:solidFill>
                <a:srgbClr val="336699"/>
              </a:solidFill>
            </a:endParaRPr>
          </a:p>
        </p:txBody>
      </p:sp>
      <p:sp>
        <p:nvSpPr>
          <p:cNvPr id="42" name="Shape 100"/>
          <p:cNvSpPr txBox="1"/>
          <p:nvPr/>
        </p:nvSpPr>
        <p:spPr>
          <a:xfrm>
            <a:off x="21933667" y="6007435"/>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smtClean="0">
                <a:solidFill>
                  <a:schemeClr val="tx2">
                    <a:lumMod val="20000"/>
                    <a:lumOff val="80000"/>
                  </a:schemeClr>
                </a:solidFill>
              </a:rPr>
              <a:t>Requirements</a:t>
            </a:r>
            <a:endParaRPr lang="en-US" sz="4100" b="1" i="0" u="none" strike="noStrike" cap="none" dirty="0">
              <a:solidFill>
                <a:schemeClr val="tx2">
                  <a:lumMod val="20000"/>
                  <a:lumOff val="80000"/>
                </a:schemeClr>
              </a:solidFill>
              <a:latin typeface="Arial"/>
              <a:ea typeface="Arial"/>
              <a:cs typeface="Arial"/>
              <a:sym typeface="Arial"/>
            </a:endParaRPr>
          </a:p>
        </p:txBody>
      </p:sp>
      <p:sp>
        <p:nvSpPr>
          <p:cNvPr id="43" name="Shape 100"/>
          <p:cNvSpPr txBox="1"/>
          <p:nvPr/>
        </p:nvSpPr>
        <p:spPr>
          <a:xfrm>
            <a:off x="21931267" y="30808154"/>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dirty="0" smtClean="0">
                <a:solidFill>
                  <a:schemeClr val="tx2">
                    <a:lumMod val="20000"/>
                    <a:lumOff val="80000"/>
                  </a:schemeClr>
                </a:solidFill>
              </a:rPr>
              <a:t>Summary</a:t>
            </a:r>
            <a:endParaRPr lang="en-US" sz="4100" b="1" i="0" u="none" strike="noStrike" cap="none" dirty="0">
              <a:solidFill>
                <a:schemeClr val="tx2">
                  <a:lumMod val="20000"/>
                  <a:lumOff val="80000"/>
                </a:schemeClr>
              </a:solidFill>
              <a:latin typeface="Arial"/>
              <a:ea typeface="Arial"/>
              <a:cs typeface="Arial"/>
              <a:sym typeface="Arial"/>
            </a:endParaRPr>
          </a:p>
        </p:txBody>
      </p:sp>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240970" y="22514858"/>
            <a:ext cx="7664441" cy="7683089"/>
          </a:xfrm>
          <a:prstGeom prst="rect">
            <a:avLst/>
          </a:prstGeom>
        </p:spPr>
      </p:pic>
      <p:sp>
        <p:nvSpPr>
          <p:cNvPr id="46" name="Shape 91"/>
          <p:cNvSpPr txBox="1"/>
          <p:nvPr/>
        </p:nvSpPr>
        <p:spPr>
          <a:xfrm>
            <a:off x="914399" y="42519601"/>
            <a:ext cx="30937201" cy="496451"/>
          </a:xfrm>
          <a:prstGeom prst="rect">
            <a:avLst/>
          </a:prstGeom>
          <a:noFill/>
          <a:ln>
            <a:noFill/>
          </a:ln>
        </p:spPr>
        <p:txBody>
          <a:bodyPr lIns="98650" tIns="49325" rIns="98650" bIns="49325" anchor="t" anchorCtr="0">
            <a:noAutofit/>
          </a:bodyPr>
          <a:lstStyle/>
          <a:p>
            <a:pPr marL="493712" lvl="0" indent="-493712" algn="ctr">
              <a:buClr>
                <a:schemeClr val="dk1"/>
              </a:buClr>
              <a:buSzPct val="25000"/>
            </a:pPr>
            <a:r>
              <a:rPr lang="en-US" sz="3200" dirty="0" smtClean="0">
                <a:solidFill>
                  <a:srgbClr val="336699"/>
                </a:solidFill>
              </a:rPr>
              <a:t>The material presented in this poster is based upon the work supported by my product owner Christine Lisetti and the Affective Social Computing Laboratory (</a:t>
            </a:r>
            <a:r>
              <a:rPr lang="en-US" sz="3200" dirty="0" smtClean="0">
                <a:solidFill>
                  <a:srgbClr val="336699"/>
                </a:solidFill>
                <a:hlinkClick r:id="rId12"/>
              </a:rPr>
              <a:t>http://ascl.cis.fiu.edu/</a:t>
            </a:r>
            <a:r>
              <a:rPr lang="en-US" sz="3200" dirty="0" smtClean="0">
                <a:solidFill>
                  <a:srgbClr val="336699"/>
                </a:solidFill>
              </a:rPr>
              <a:t>).  I am thankful for the help that I have received from my group member Stephanie Lunn and the ASCL lab team.</a:t>
            </a:r>
            <a:endParaRPr lang="en-US" sz="3000" b="0" i="0" u="none" strike="noStrike" cap="none" dirty="0">
              <a:solidFill>
                <a:schemeClr val="dk1"/>
              </a:solidFill>
              <a:latin typeface="Arial"/>
              <a:ea typeface="Arial"/>
              <a:cs typeface="Arial"/>
              <a:sym typeface="Arial"/>
            </a:endParaRPr>
          </a:p>
        </p:txBody>
      </p:sp>
      <p:pic>
        <p:nvPicPr>
          <p:cNvPr id="1028" name="Picture 4" descr="https://lh3.googleusercontent.com/-R1vj8A-aFB4/VovUZQu5XMI/AAAAAAAAEkM/XflyUsBDeg4/w484-h252/icon_WebStorm%2Bcopy.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910269" y="3599757"/>
            <a:ext cx="3273931" cy="170460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unity3d.com/profiles/unity3d/themes/unity/images/company/brand/logos/primary/unity-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511420" y="3856606"/>
            <a:ext cx="3753006" cy="13636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upcity.com/wp-content/uploads/2015/07/html-css-js-logos.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902866" y="162688"/>
            <a:ext cx="3699555" cy="216770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geniusitworld.com/images/jquery.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558136" y="1445032"/>
            <a:ext cx="4044285" cy="3028760"/>
          </a:xfrm>
          <a:prstGeom prst="rect">
            <a:avLst/>
          </a:prstGeom>
          <a:noFill/>
          <a:extLst>
            <a:ext uri="{909E8E84-426E-40DD-AFC4-6F175D3DCCD1}">
              <a14:hiddenFill xmlns:a14="http://schemas.microsoft.com/office/drawing/2010/main">
                <a:solidFill>
                  <a:srgbClr val="FFFFFF"/>
                </a:solidFill>
              </a14:hiddenFill>
            </a:ext>
          </a:extLst>
        </p:spPr>
      </p:pic>
      <p:sp>
        <p:nvSpPr>
          <p:cNvPr id="53" name="Shape 103"/>
          <p:cNvSpPr txBox="1"/>
          <p:nvPr/>
        </p:nvSpPr>
        <p:spPr>
          <a:xfrm>
            <a:off x="1380971" y="35470887"/>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chemeClr val="tx2">
                    <a:lumMod val="20000"/>
                    <a:lumOff val="80000"/>
                  </a:schemeClr>
                </a:solidFill>
                <a:latin typeface="Arial"/>
                <a:ea typeface="Arial"/>
                <a:cs typeface="Arial"/>
                <a:sym typeface="Arial"/>
              </a:rPr>
              <a:t>My Role</a:t>
            </a:r>
            <a:endParaRPr lang="en-US" sz="4100" b="1" i="0" u="none" strike="noStrike" cap="none" dirty="0">
              <a:solidFill>
                <a:schemeClr val="tx2">
                  <a:lumMod val="20000"/>
                  <a:lumOff val="80000"/>
                </a:schemeClr>
              </a:solidFill>
              <a:latin typeface="Arial"/>
              <a:ea typeface="Arial"/>
              <a:cs typeface="Arial"/>
              <a:sym typeface="Arial"/>
            </a:endParaRPr>
          </a:p>
        </p:txBody>
      </p:sp>
      <p:pic>
        <p:nvPicPr>
          <p:cNvPr id="13" name="Picture 1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88813" y="24426997"/>
            <a:ext cx="4536746" cy="2664080"/>
          </a:xfrm>
          <a:prstGeom prst="rect">
            <a:avLst/>
          </a:prstGeom>
        </p:spPr>
      </p:pic>
      <p:sp>
        <p:nvSpPr>
          <p:cNvPr id="60" name="Shape 100"/>
          <p:cNvSpPr txBox="1"/>
          <p:nvPr/>
        </p:nvSpPr>
        <p:spPr>
          <a:xfrm>
            <a:off x="11658599" y="10357009"/>
            <a:ext cx="9601200" cy="749808"/>
          </a:xfrm>
          <a:prstGeom prst="rect">
            <a:avLst/>
          </a:prstGeom>
          <a:solidFill>
            <a:schemeClr val="accent6">
              <a:lumMod val="75000"/>
            </a:schemeClr>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chemeClr val="tx2">
                    <a:lumMod val="20000"/>
                    <a:lumOff val="80000"/>
                  </a:schemeClr>
                </a:solidFill>
                <a:latin typeface="Arial"/>
                <a:ea typeface="Arial"/>
                <a:cs typeface="Arial"/>
                <a:sym typeface="Arial"/>
              </a:rPr>
              <a:t>User Interaction</a:t>
            </a:r>
            <a:endParaRPr lang="en-US" sz="4100" b="1" i="0" u="none" strike="noStrike" cap="none" dirty="0">
              <a:solidFill>
                <a:schemeClr val="tx2">
                  <a:lumMod val="20000"/>
                  <a:lumOff val="80000"/>
                </a:schemeClr>
              </a:solidFill>
              <a:latin typeface="Arial"/>
              <a:ea typeface="Arial"/>
              <a:cs typeface="Arial"/>
              <a:sym typeface="Arial"/>
            </a:endParaRPr>
          </a:p>
        </p:txBody>
      </p:sp>
      <p:sp>
        <p:nvSpPr>
          <p:cNvPr id="61" name="Shape 105"/>
          <p:cNvSpPr txBox="1"/>
          <p:nvPr/>
        </p:nvSpPr>
        <p:spPr>
          <a:xfrm>
            <a:off x="11656631" y="11121045"/>
            <a:ext cx="9601200" cy="10742026"/>
          </a:xfrm>
          <a:prstGeom prst="rect">
            <a:avLst/>
          </a:prstGeom>
          <a:solidFill>
            <a:schemeClr val="lt1"/>
          </a:solidFill>
          <a:ln w="12700" cap="flat" cmpd="sng">
            <a:solidFill>
              <a:srgbClr val="0033CC"/>
            </a:solidFill>
            <a:prstDash val="solid"/>
            <a:miter/>
            <a:headEnd type="none" w="med" len="med"/>
            <a:tailEnd type="none" w="med" len="med"/>
          </a:ln>
          <a:effectLst>
            <a:outerShdw blurRad="635000" dist="38100" dir="8100000" sx="102000" sy="102000" algn="tr" rotWithShape="0">
              <a:prstClr val="black">
                <a:alpha val="40000"/>
              </a:prstClr>
            </a:outerShdw>
          </a:effectLst>
        </p:spPr>
        <p:txBody>
          <a:bodyPr lIns="274320" tIns="182880" rIns="274320" bIns="91440" anchor="t" anchorCtr="0">
            <a:noAutofit/>
          </a:bodyPr>
          <a:lstStyle/>
          <a:p>
            <a:pPr marL="0" marR="0" lvl="0" indent="0" rtl="0">
              <a:lnSpc>
                <a:spcPct val="100000"/>
              </a:lnSpc>
              <a:spcBef>
                <a:spcPts val="0"/>
              </a:spcBef>
              <a:spcAft>
                <a:spcPts val="0"/>
              </a:spcAft>
              <a:buClr>
                <a:srgbClr val="336699"/>
              </a:buClr>
              <a:buFont typeface="Arial"/>
              <a:buNone/>
            </a:pPr>
            <a:r>
              <a:rPr lang="en-US" sz="3200" b="1" dirty="0" smtClean="0">
                <a:solidFill>
                  <a:srgbClr val="336699"/>
                </a:solidFill>
              </a:rPr>
              <a:t>Adding HTML content to the eEVA system</a:t>
            </a:r>
          </a:p>
          <a:p>
            <a:pPr marL="0" marR="0" lvl="0" indent="0" rtl="0">
              <a:lnSpc>
                <a:spcPct val="100000"/>
              </a:lnSpc>
              <a:spcBef>
                <a:spcPts val="0"/>
              </a:spcBef>
              <a:spcAft>
                <a:spcPts val="0"/>
              </a:spcAft>
              <a:buClr>
                <a:srgbClr val="336699"/>
              </a:buClr>
              <a:buFont typeface="Arial"/>
              <a:buNone/>
            </a:pPr>
            <a:endParaRPr lang="en-US" sz="3200" b="1" i="0" u="none" strike="noStrike" cap="none" dirty="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r>
              <a:rPr lang="en-US" sz="3200" b="1" dirty="0" smtClean="0">
                <a:solidFill>
                  <a:srgbClr val="336699"/>
                </a:solidFill>
              </a:rPr>
              <a:t>Use Case diagram</a:t>
            </a:r>
          </a:p>
          <a:p>
            <a:pPr marL="0" marR="0" lvl="0" indent="0" algn="ctr" rtl="0">
              <a:lnSpc>
                <a:spcPct val="100000"/>
              </a:lnSpc>
              <a:spcBef>
                <a:spcPts val="0"/>
              </a:spcBef>
              <a:spcAft>
                <a:spcPts val="0"/>
              </a:spcAft>
              <a:buClr>
                <a:srgbClr val="336699"/>
              </a:buClr>
              <a:buFont typeface="Arial"/>
              <a:buNone/>
            </a:pPr>
            <a:endParaRPr lang="en-US" sz="3200" b="1" i="0" u="none" strike="noStrike" cap="none" dirty="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endParaRPr lang="en-US" sz="3200" b="1" dirty="0" smtClean="0">
              <a:solidFill>
                <a:srgbClr val="336699"/>
              </a:solidFill>
            </a:endParaRPr>
          </a:p>
          <a:p>
            <a:pPr marL="0" marR="0" lvl="0" indent="0" algn="ctr" rtl="0">
              <a:lnSpc>
                <a:spcPct val="100000"/>
              </a:lnSpc>
              <a:spcBef>
                <a:spcPts val="0"/>
              </a:spcBef>
              <a:spcAft>
                <a:spcPts val="0"/>
              </a:spcAft>
              <a:buClr>
                <a:srgbClr val="336699"/>
              </a:buClr>
              <a:buFont typeface="Arial"/>
              <a:buNone/>
            </a:pPr>
            <a:endParaRPr lang="en-US" sz="3200" b="1" i="0" u="none" strike="noStrike" cap="none" dirty="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endParaRPr lang="en-US" sz="3200" b="1" dirty="0" smtClean="0">
              <a:solidFill>
                <a:srgbClr val="336699"/>
              </a:solidFill>
            </a:endParaRPr>
          </a:p>
          <a:p>
            <a:pPr marL="0" marR="0" lvl="0" indent="0" algn="ctr" rtl="0">
              <a:lnSpc>
                <a:spcPct val="100000"/>
              </a:lnSpc>
              <a:spcBef>
                <a:spcPts val="0"/>
              </a:spcBef>
              <a:spcAft>
                <a:spcPts val="0"/>
              </a:spcAft>
              <a:buClr>
                <a:srgbClr val="336699"/>
              </a:buClr>
              <a:buFont typeface="Arial"/>
              <a:buNone/>
            </a:pPr>
            <a:endParaRPr lang="en-US" sz="3200" b="1" i="0" u="none" strike="noStrike" cap="none" dirty="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endParaRPr lang="en-US" sz="3200" b="1" dirty="0" smtClean="0">
              <a:solidFill>
                <a:srgbClr val="336699"/>
              </a:solidFill>
            </a:endParaRPr>
          </a:p>
          <a:p>
            <a:pPr marL="0" marR="0" lvl="0" indent="0" algn="ctr" rtl="0">
              <a:lnSpc>
                <a:spcPct val="100000"/>
              </a:lnSpc>
              <a:spcBef>
                <a:spcPts val="0"/>
              </a:spcBef>
              <a:spcAft>
                <a:spcPts val="0"/>
              </a:spcAft>
              <a:buClr>
                <a:srgbClr val="336699"/>
              </a:buClr>
              <a:buFont typeface="Arial"/>
              <a:buNone/>
            </a:pPr>
            <a:endParaRPr lang="en-US" sz="3200" b="1" i="0" u="none" strike="noStrike" cap="none" dirty="0">
              <a:solidFill>
                <a:srgbClr val="336699"/>
              </a:solidFill>
              <a:sym typeface="Arial"/>
            </a:endParaRPr>
          </a:p>
          <a:p>
            <a:pPr marL="0" marR="0" lvl="0" indent="0" algn="ctr" rtl="0">
              <a:lnSpc>
                <a:spcPct val="100000"/>
              </a:lnSpc>
              <a:spcBef>
                <a:spcPts val="0"/>
              </a:spcBef>
              <a:spcAft>
                <a:spcPts val="0"/>
              </a:spcAft>
              <a:buClr>
                <a:srgbClr val="336699"/>
              </a:buClr>
              <a:buFont typeface="Arial"/>
              <a:buNone/>
            </a:pPr>
            <a:r>
              <a:rPr lang="en-US" sz="3200" b="1" dirty="0" smtClean="0">
                <a:solidFill>
                  <a:srgbClr val="336699"/>
                </a:solidFill>
              </a:rPr>
              <a:t>Sequence diagram</a:t>
            </a:r>
            <a:endParaRPr sz="3200" b="1" i="0" u="none" strike="noStrike" cap="none" dirty="0">
              <a:solidFill>
                <a:srgbClr val="336699"/>
              </a:solidFill>
              <a:sym typeface="Arial"/>
            </a:endParaRPr>
          </a:p>
        </p:txBody>
      </p:sp>
      <p:pic>
        <p:nvPicPr>
          <p:cNvPr id="25" name="Picture 24"/>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6915215" y="3816553"/>
            <a:ext cx="4343409" cy="1362459"/>
          </a:xfrm>
          <a:prstGeom prst="rect">
            <a:avLst/>
          </a:prstGeom>
        </p:spPr>
      </p:pic>
      <p:pic>
        <p:nvPicPr>
          <p:cNvPr id="27" name="Picture 2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778609" y="12840646"/>
            <a:ext cx="9357244" cy="2876350"/>
          </a:xfrm>
          <a:prstGeom prst="rect">
            <a:avLst/>
          </a:prstGeom>
        </p:spPr>
      </p:pic>
      <p:pic>
        <p:nvPicPr>
          <p:cNvPr id="4" name="Picture 3"/>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713196" y="16819096"/>
            <a:ext cx="9488070" cy="4573930"/>
          </a:xfrm>
          <a:prstGeom prst="rect">
            <a:avLst/>
          </a:prstGeom>
        </p:spPr>
      </p:pic>
      <p:pic>
        <p:nvPicPr>
          <p:cNvPr id="5" name="Picture 4"/>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524000" y="14762538"/>
            <a:ext cx="9330267" cy="9037264"/>
          </a:xfrm>
          <a:prstGeom prst="rect">
            <a:avLst/>
          </a:prstGeom>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999</TotalTime>
  <Words>503</Words>
  <Application>Microsoft Office PowerPoint</Application>
  <PresentationFormat>Custom</PresentationFormat>
  <Paragraphs>68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Times New Roman</vt:lpstr>
      <vt:lpstr>Wingdings</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dc:creator>
  <cp:lastModifiedBy>Andy</cp:lastModifiedBy>
  <cp:revision>68</cp:revision>
  <dcterms:modified xsi:type="dcterms:W3CDTF">2016-11-28T20:48:55Z</dcterms:modified>
</cp:coreProperties>
</file>