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4014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70" r:id="rId7"/>
    <p:sldId id="269" r:id="rId8"/>
    <p:sldId id="263" r:id="rId9"/>
    <p:sldId id="264" r:id="rId10"/>
    <p:sldId id="272" r:id="rId11"/>
    <p:sldId id="266" r:id="rId12"/>
    <p:sldId id="271" r:id="rId13"/>
    <p:sldId id="267" r:id="rId14"/>
    <p:sldId id="268" r:id="rId15"/>
    <p:sldId id="273" r:id="rId16"/>
    <p:sldId id="274" r:id="rId17"/>
  </p:sldIdLst>
  <p:sldSz cx="13004800" cy="9753600"/>
  <p:notesSz cx="6858000" cy="9144000"/>
  <p:defaultTextStyle>
    <a:defPPr marL="0" marR="0" indent="0" algn="l" defTabSz="914307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14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577" algn="ctr" defTabSz="58414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152" algn="ctr" defTabSz="58414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729" algn="ctr" defTabSz="58414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307" algn="ctr" defTabSz="58414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2883" algn="ctr" defTabSz="58414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460" algn="ctr" defTabSz="58414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038" algn="ctr" defTabSz="58414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612" algn="ctr" defTabSz="58414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5" d="100"/>
          <a:sy n="45" d="100"/>
        </p:scale>
        <p:origin x="-1325" y="-77"/>
      </p:cViewPr>
      <p:guideLst>
        <p:guide orient="horz" pos="3072"/>
        <p:guide pos="40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1932979764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152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1pPr>
    <a:lvl2pPr indent="228577" defTabSz="457152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2pPr>
    <a:lvl3pPr indent="457152" defTabSz="457152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3pPr>
    <a:lvl4pPr indent="685729" defTabSz="457152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4pPr>
    <a:lvl5pPr indent="914307" defTabSz="457152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5pPr>
    <a:lvl6pPr indent="1142883" defTabSz="457152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6pPr>
    <a:lvl7pPr indent="1371460" defTabSz="457152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7pPr>
    <a:lvl8pPr indent="1600038" defTabSz="457152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8pPr>
    <a:lvl9pPr indent="1828612" defTabSz="457152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6633454"/>
            <a:ext cx="13014882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975360" y="2492589"/>
            <a:ext cx="11054080" cy="2602327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6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975360" y="5136508"/>
            <a:ext cx="11054080" cy="1706246"/>
          </a:xfrm>
        </p:spPr>
        <p:txBody>
          <a:bodyPr lIns="65023" rIns="65023"/>
          <a:lstStyle>
            <a:lvl1pPr marL="0" marR="91032" indent="0" algn="r">
              <a:buNone/>
              <a:defRPr>
                <a:solidFill>
                  <a:schemeClr val="tx2"/>
                </a:solidFill>
              </a:defRPr>
            </a:lvl1pPr>
            <a:lvl2pPr marL="650230" indent="0" algn="ctr">
              <a:buNone/>
            </a:lvl2pPr>
            <a:lvl3pPr marL="1300460" indent="0" algn="ctr">
              <a:buNone/>
            </a:lvl3pPr>
            <a:lvl4pPr marL="1950690" indent="0" algn="ctr">
              <a:buNone/>
            </a:lvl4pPr>
            <a:lvl5pPr marL="2600919" indent="0" algn="ctr">
              <a:buNone/>
            </a:lvl5pPr>
            <a:lvl6pPr marL="3251149" indent="0" algn="ctr">
              <a:buNone/>
            </a:lvl6pPr>
            <a:lvl7pPr marL="3901379" indent="0" algn="ctr">
              <a:buNone/>
            </a:lvl7pPr>
            <a:lvl8pPr marL="4551609" indent="0" algn="ctr">
              <a:buNone/>
            </a:lvl8pPr>
            <a:lvl9pPr marL="5201839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5354" y="7044267"/>
            <a:ext cx="13010155" cy="2719414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1BEF0D-F0BB-DE4B-95CE-6DB70DBA9567}" type="datetimeFigureOut">
              <a:rPr lang="en-US" smtClean="0"/>
              <a:pPr/>
              <a:t>12/6/2016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240" y="2106780"/>
            <a:ext cx="11704320" cy="6237968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DDF080-5E8C-48AD-84E5-6C08B304C14E}" type="datetimeFigureOut">
              <a:rPr lang="en-US" smtClean="0"/>
              <a:pPr/>
              <a:t>12/6/2016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3708" y="390600"/>
            <a:ext cx="2527957" cy="795414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240" y="390600"/>
            <a:ext cx="8994987" cy="7954148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1BEF0D-F0BB-DE4B-95CE-6DB70DBA9567}" type="datetimeFigureOut">
              <a:rPr lang="en-US" smtClean="0"/>
              <a:pPr/>
              <a:t>12/6/2016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2284912231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DDF080-5E8C-48AD-84E5-6C08B304C14E}" type="datetimeFigureOut">
              <a:rPr lang="en-US" smtClean="0"/>
              <a:pPr/>
              <a:t>12/6/2016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379" y="1507146"/>
            <a:ext cx="11054080" cy="260096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6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78970" y="4169546"/>
            <a:ext cx="6502400" cy="2069174"/>
          </a:xfrm>
        </p:spPr>
        <p:txBody>
          <a:bodyPr lIns="130046" rIns="130046" anchor="t"/>
          <a:lstStyle>
            <a:lvl1pPr marL="0" indent="0" algn="l">
              <a:buNone/>
              <a:defRPr sz="3300">
                <a:solidFill>
                  <a:schemeClr val="tx1"/>
                </a:solidFill>
              </a:defRPr>
            </a:lvl1pPr>
            <a:lvl2pPr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1BEF0D-F0BB-DE4B-95CE-6DB70DBA9567}" type="datetimeFigureOut">
              <a:rPr lang="en-US" smtClean="0"/>
              <a:pPr/>
              <a:t>12/6/2016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5172167" y="4274449"/>
            <a:ext cx="260096" cy="32512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4907042" y="4274449"/>
            <a:ext cx="260096" cy="32512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240" y="2106778"/>
            <a:ext cx="5743787" cy="6436925"/>
          </a:xfrm>
        </p:spPr>
        <p:txBody>
          <a:bodyPr/>
          <a:lstStyle>
            <a:lvl1pPr>
              <a:defRPr sz="4000"/>
            </a:lvl1pPr>
            <a:lvl2pPr>
              <a:defRPr sz="3400"/>
            </a:lvl2pPr>
            <a:lvl3pPr>
              <a:defRPr sz="2800"/>
            </a:lvl3pPr>
            <a:lvl4pPr>
              <a:defRPr sz="2600"/>
            </a:lvl4pPr>
            <a:lvl5pPr>
              <a:defRPr sz="2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0773" y="2106778"/>
            <a:ext cx="5743787" cy="6436925"/>
          </a:xfrm>
        </p:spPr>
        <p:txBody>
          <a:bodyPr/>
          <a:lstStyle>
            <a:lvl1pPr>
              <a:defRPr sz="4000"/>
            </a:lvl1pPr>
            <a:lvl2pPr>
              <a:defRPr sz="3400"/>
            </a:lvl2pPr>
            <a:lvl3pPr>
              <a:defRPr sz="2800"/>
            </a:lvl3pPr>
            <a:lvl4pPr>
              <a:defRPr sz="2600"/>
            </a:lvl4pPr>
            <a:lvl5pPr>
              <a:defRPr sz="2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1BEF0D-F0BB-DE4B-95CE-6DB70DBA9567}" type="datetimeFigureOut">
              <a:rPr lang="en-US" smtClean="0"/>
              <a:pPr/>
              <a:t>12/6/2016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240" y="388338"/>
            <a:ext cx="11704320" cy="16256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240" y="7694507"/>
            <a:ext cx="5746045" cy="1083733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260092" anchor="ctr"/>
          <a:lstStyle>
            <a:lvl1pPr marL="0" indent="0">
              <a:buNone/>
              <a:defRPr sz="3400" b="0">
                <a:solidFill>
                  <a:schemeClr val="bg1"/>
                </a:solidFill>
              </a:defRPr>
            </a:lvl1pPr>
            <a:lvl2pPr>
              <a:buNone/>
              <a:defRPr sz="2800" b="1"/>
            </a:lvl2pPr>
            <a:lvl3pPr>
              <a:buNone/>
              <a:defRPr sz="2600" b="1"/>
            </a:lvl3pPr>
            <a:lvl4pPr>
              <a:buNone/>
              <a:defRPr sz="2300" b="1"/>
            </a:lvl4pPr>
            <a:lvl5pPr>
              <a:buNone/>
              <a:defRPr sz="23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606260" y="7694507"/>
            <a:ext cx="5748302" cy="1083733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260092" anchor="ctr"/>
          <a:lstStyle>
            <a:lvl1pPr marL="0" indent="0">
              <a:buNone/>
              <a:defRPr sz="3400" b="0">
                <a:solidFill>
                  <a:schemeClr val="bg1"/>
                </a:solidFill>
              </a:defRPr>
            </a:lvl1pPr>
            <a:lvl2pPr>
              <a:buNone/>
              <a:defRPr sz="2800" b="1"/>
            </a:lvl2pPr>
            <a:lvl3pPr>
              <a:buNone/>
              <a:defRPr sz="2600" b="1"/>
            </a:lvl3pPr>
            <a:lvl4pPr>
              <a:buNone/>
              <a:defRPr sz="2300" b="1"/>
            </a:lvl4pPr>
            <a:lvl5pPr>
              <a:buNone/>
              <a:defRPr sz="23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50240" y="2054108"/>
            <a:ext cx="5746045" cy="56060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6259" y="2054108"/>
            <a:ext cx="5748302" cy="56060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3400"/>
            </a:lvl1pPr>
            <a:lvl2pPr>
              <a:defRPr sz="28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1BEF0D-F0BB-DE4B-95CE-6DB70DBA9567}" type="datetimeFigureOut">
              <a:rPr lang="en-US" smtClean="0"/>
              <a:pPr/>
              <a:t>12/6/2016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1BEF0D-F0BB-DE4B-95CE-6DB70DBA9567}" type="datetimeFigureOut">
              <a:rPr lang="en-US" smtClean="0"/>
              <a:pPr/>
              <a:t>12/6/2016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1BEF0D-F0BB-DE4B-95CE-6DB70DBA9567}" type="datetimeFigureOut">
              <a:rPr lang="en-US" smtClean="0"/>
              <a:pPr/>
              <a:t>12/6/2016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0480" y="6935893"/>
            <a:ext cx="10640748" cy="65024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36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285653" y="7616145"/>
            <a:ext cx="5652753" cy="1300480"/>
          </a:xfrm>
        </p:spPr>
        <p:txBody>
          <a:bodyPr/>
          <a:lstStyle>
            <a:lvl1pPr marL="0" indent="0" algn="r">
              <a:buNone/>
              <a:defRPr sz="2300"/>
            </a:lvl1pPr>
            <a:lvl2pPr>
              <a:buNone/>
              <a:defRPr sz="1700"/>
            </a:lvl2pPr>
            <a:lvl3pPr>
              <a:buNone/>
              <a:defRPr sz="1400"/>
            </a:lvl3pPr>
            <a:lvl4pPr>
              <a:buNone/>
              <a:defRPr sz="1300"/>
            </a:lvl4pPr>
            <a:lvl5pPr>
              <a:buNone/>
              <a:defRPr sz="13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300480" y="390144"/>
            <a:ext cx="10637926" cy="6502400"/>
          </a:xfrm>
        </p:spPr>
        <p:txBody>
          <a:bodyPr/>
          <a:lstStyle>
            <a:lvl1pPr>
              <a:defRPr sz="4600"/>
            </a:lvl1pPr>
            <a:lvl2pPr>
              <a:defRPr sz="40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567334" y="9113520"/>
            <a:ext cx="2731008" cy="520192"/>
          </a:xfrm>
        </p:spPr>
        <p:txBody>
          <a:bodyPr/>
          <a:lstStyle>
            <a:extLst/>
          </a:lstStyle>
          <a:p>
            <a:fld id="{70DDF080-5E8C-48AD-84E5-6C08B304C14E}" type="datetimeFigureOut">
              <a:rPr lang="en-US" smtClean="0"/>
              <a:pPr/>
              <a:t>12/6/2016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23086" y="7741727"/>
            <a:ext cx="10187093" cy="921930"/>
          </a:xfrm>
          <a:noFill/>
        </p:spPr>
        <p:txBody>
          <a:bodyPr lIns="130046" tIns="0" rIns="130046" anchor="t"/>
          <a:lstStyle>
            <a:lvl1pPr marL="0" marR="26009" indent="0" algn="r">
              <a:buNone/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5120" y="270177"/>
            <a:ext cx="12354560" cy="6242304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46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1BEF0D-F0BB-DE4B-95CE-6DB70DBA9567}" type="datetimeFigureOut">
              <a:rPr lang="en-US" smtClean="0"/>
              <a:pPr/>
              <a:t>12/6/2016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229436" y="9113521"/>
            <a:ext cx="3343191" cy="51928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5120" y="6919284"/>
            <a:ext cx="11485059" cy="800245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43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0077" y="8455020"/>
            <a:ext cx="7026665" cy="13099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30046" tIns="65023" rIns="130046" bIns="65023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90798" y="8446594"/>
            <a:ext cx="5248641" cy="132757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30046" tIns="65023" rIns="130046" bIns="65023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8593" y="8236449"/>
            <a:ext cx="4838847" cy="1537234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130046" tIns="65023" rIns="130046" bIns="65023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13137" y="8231450"/>
            <a:ext cx="4843391" cy="1542234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12322293" y="7094670"/>
            <a:ext cx="260096" cy="32512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12057168" y="7094670"/>
            <a:ext cx="260096" cy="32512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0077" y="8455020"/>
            <a:ext cx="7026665" cy="13099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30046" tIns="65023" rIns="130046" bIns="65023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690798" y="8446594"/>
            <a:ext cx="5248641" cy="132757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30046" tIns="65023" rIns="130046" bIns="65023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8593" y="8236449"/>
            <a:ext cx="4838847" cy="1537234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130046" tIns="65023" rIns="130046" bIns="65023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13137" y="8231450"/>
            <a:ext cx="4843391" cy="1542234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650240" y="390596"/>
            <a:ext cx="11704320" cy="1625600"/>
          </a:xfrm>
          <a:prstGeom prst="rect">
            <a:avLst/>
          </a:prstGeom>
        </p:spPr>
        <p:txBody>
          <a:bodyPr vert="horz" lIns="130046" tIns="65023" rIns="130046" bIns="65023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650240" y="2106778"/>
            <a:ext cx="11704320" cy="6436925"/>
          </a:xfrm>
          <a:prstGeom prst="rect">
            <a:avLst/>
          </a:prstGeom>
        </p:spPr>
        <p:txBody>
          <a:bodyPr vert="horz" lIns="130046" tIns="65023" rIns="130046" bIns="65023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9567334" y="9113520"/>
            <a:ext cx="2731008" cy="520192"/>
          </a:xfrm>
          <a:prstGeom prst="rect">
            <a:avLst/>
          </a:prstGeom>
        </p:spPr>
        <p:txBody>
          <a:bodyPr vert="horz" lIns="130046" tIns="65023" rIns="130046" bIns="65023" anchor="b"/>
          <a:lstStyle>
            <a:lvl1pPr algn="l" eaLnBrk="1" latinLnBrk="0" hangingPunct="1">
              <a:defRPr kumimoji="0" sz="1400">
                <a:solidFill>
                  <a:schemeClr val="tx1"/>
                </a:solidFill>
              </a:defRPr>
            </a:lvl1pPr>
            <a:extLst/>
          </a:lstStyle>
          <a:p>
            <a:fld id="{B61BEF0D-F0BB-DE4B-95CE-6DB70DBA9567}" type="datetimeFigureOut">
              <a:rPr lang="en-US" smtClean="0"/>
              <a:pPr/>
              <a:t>12/6/2016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6229436" y="9113521"/>
            <a:ext cx="3343191" cy="519289"/>
          </a:xfrm>
          <a:prstGeom prst="rect">
            <a:avLst/>
          </a:prstGeom>
        </p:spPr>
        <p:txBody>
          <a:bodyPr vert="horz" lIns="130046" tIns="65023" rIns="130046" bIns="65023" anchor="b"/>
          <a:lstStyle>
            <a:lvl1pPr algn="r" eaLnBrk="1" latinLnBrk="0" hangingPunct="1">
              <a:defRPr kumimoji="0" sz="1400">
                <a:solidFill>
                  <a:schemeClr val="tx1"/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2298342" y="9113521"/>
            <a:ext cx="520192" cy="519289"/>
          </a:xfrm>
          <a:prstGeom prst="rect">
            <a:avLst/>
          </a:prstGeom>
        </p:spPr>
        <p:txBody>
          <a:bodyPr vert="horz" lIns="130046" tIns="65023" rIns="130046" bIns="65023" anchor="b"/>
          <a:lstStyle>
            <a:lvl1pPr algn="r" eaLnBrk="1" latinLnBrk="0" hangingPunct="1">
              <a:defRPr kumimoji="0" sz="1400" b="0">
                <a:solidFill>
                  <a:schemeClr val="tx1"/>
                </a:solidFill>
              </a:defRPr>
            </a:lvl1pPr>
            <a:extLst/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5" r:id="rId1"/>
    <p:sldLayoutId id="2147484016" r:id="rId2"/>
    <p:sldLayoutId id="2147484017" r:id="rId3"/>
    <p:sldLayoutId id="2147484018" r:id="rId4"/>
    <p:sldLayoutId id="2147484019" r:id="rId5"/>
    <p:sldLayoutId id="2147484020" r:id="rId6"/>
    <p:sldLayoutId id="2147484021" r:id="rId7"/>
    <p:sldLayoutId id="2147484022" r:id="rId8"/>
    <p:sldLayoutId id="2147484023" r:id="rId9"/>
    <p:sldLayoutId id="2147484024" r:id="rId10"/>
    <p:sldLayoutId id="2147484025" r:id="rId11"/>
    <p:sldLayoutId id="2147484026" r:id="rId12"/>
  </p:sldLayoutIdLst>
  <p:txStyles>
    <p:titleStyle>
      <a:lvl1pPr algn="l" rtl="0" eaLnBrk="1" latinLnBrk="0" hangingPunct="1">
        <a:spcBef>
          <a:spcPct val="0"/>
        </a:spcBef>
        <a:buNone/>
        <a:defRPr kumimoji="0" sz="58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520184" indent="-364129" algn="l" rtl="0" eaLnBrk="1" latinLnBrk="0" hangingPunct="1">
        <a:spcBef>
          <a:spcPts val="569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313" indent="-325115" algn="l" rtl="0" eaLnBrk="1" latinLnBrk="0" hangingPunct="1">
        <a:spcBef>
          <a:spcPts val="461"/>
        </a:spcBef>
        <a:buClr>
          <a:schemeClr val="accent1"/>
        </a:buClr>
        <a:buFont typeface="Verdana"/>
        <a:buChar char="◦"/>
        <a:defRPr kumimoji="0"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222432" indent="-325115" algn="l" rtl="0" eaLnBrk="1" latinLnBrk="0" hangingPunct="1">
        <a:spcBef>
          <a:spcPts val="498"/>
        </a:spcBef>
        <a:buClr>
          <a:schemeClr val="accent2"/>
        </a:buClr>
        <a:buSzPct val="100000"/>
        <a:buFont typeface="Wingdings 2"/>
        <a:buChar char="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625575" indent="-325115" algn="l" rtl="0" eaLnBrk="1" latinLnBrk="0" hangingPunct="1">
        <a:spcBef>
          <a:spcPts val="498"/>
        </a:spcBef>
        <a:buClr>
          <a:schemeClr val="accent2"/>
        </a:buClr>
        <a:buFont typeface="Wingdings 2"/>
        <a:buChar char="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1950690" indent="-325115" algn="l" rtl="0" eaLnBrk="1" latinLnBrk="0" hangingPunct="1">
        <a:spcBef>
          <a:spcPts val="498"/>
        </a:spcBef>
        <a:buClr>
          <a:schemeClr val="accent2"/>
        </a:buClr>
        <a:buFont typeface="Wingdings 2"/>
        <a:buChar char="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2275804" indent="-325115" algn="l" rtl="0" eaLnBrk="1" latinLnBrk="0" hangingPunct="1">
        <a:spcBef>
          <a:spcPts val="498"/>
        </a:spcBef>
        <a:buClr>
          <a:schemeClr val="accent3"/>
        </a:buClr>
        <a:buFont typeface="Wingdings 2"/>
        <a:buChar char="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2600919" indent="-325115" algn="l" rtl="0" eaLnBrk="1" latinLnBrk="0" hangingPunct="1">
        <a:spcBef>
          <a:spcPts val="498"/>
        </a:spcBef>
        <a:buClr>
          <a:schemeClr val="accent3"/>
        </a:buClr>
        <a:buFont typeface="Wingdings 2"/>
        <a:buChar char="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2926034" indent="-325115" algn="l" rtl="0" eaLnBrk="1" latinLnBrk="0" hangingPunct="1">
        <a:spcBef>
          <a:spcPts val="498"/>
        </a:spcBef>
        <a:buClr>
          <a:schemeClr val="accent3"/>
        </a:buClr>
        <a:buFont typeface="Wingdings 2"/>
        <a:buChar char="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3251149" indent="-325115" algn="l" rtl="0" eaLnBrk="1" latinLnBrk="0" hangingPunct="1">
        <a:spcBef>
          <a:spcPts val="498"/>
        </a:spcBef>
        <a:buClr>
          <a:schemeClr val="accent3"/>
        </a:buClr>
        <a:buFont typeface="Wingdings 2"/>
        <a:buChar char=""/>
        <a:defRPr kumimoji="0" sz="23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65023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30046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95069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60091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325114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90137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455160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520183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/>
          </p:cNvSpPr>
          <p:nvPr>
            <p:ph type="ctrTitle"/>
          </p:nvPr>
        </p:nvSpPr>
        <p:spPr>
          <a:xfrm>
            <a:off x="1078322" y="60623"/>
            <a:ext cx="10464801" cy="3302000"/>
          </a:xfrm>
          <a:prstGeom prst="rect">
            <a:avLst/>
          </a:prstGeom>
        </p:spPr>
        <p:txBody>
          <a:bodyPr/>
          <a:lstStyle/>
          <a:p>
            <a:pPr defTabSz="514041">
              <a:defRPr sz="7040"/>
            </a:pPr>
            <a:r>
              <a:rPr dirty="0" smtClean="0"/>
              <a:t>Go</a:t>
            </a:r>
            <a:r>
              <a:rPr lang="en-US" dirty="0" smtClean="0"/>
              <a:t> </a:t>
            </a:r>
            <a:r>
              <a:rPr dirty="0" smtClean="0"/>
              <a:t>Local</a:t>
            </a:r>
            <a:r>
              <a:rPr lang="en-US" dirty="0" smtClean="0"/>
              <a:t> </a:t>
            </a:r>
            <a:r>
              <a:rPr dirty="0" smtClean="0"/>
              <a:t>Staff</a:t>
            </a:r>
            <a:r>
              <a:rPr lang="en-US" dirty="0" smtClean="0"/>
              <a:t> 3</a:t>
            </a:r>
            <a:endParaRPr dirty="0"/>
          </a:p>
          <a:p>
            <a:pPr defTabSz="514041">
              <a:defRPr sz="7040"/>
            </a:pPr>
            <a:endParaRPr dirty="0"/>
          </a:p>
        </p:txBody>
      </p:sp>
      <p:sp>
        <p:nvSpPr>
          <p:cNvPr id="120" name="Shape 120"/>
          <p:cNvSpPr>
            <a:spLocks noGrp="1"/>
          </p:cNvSpPr>
          <p:nvPr>
            <p:ph type="subTitle" idx="1"/>
          </p:nvPr>
        </p:nvSpPr>
        <p:spPr>
          <a:xfrm>
            <a:off x="1078322" y="2339768"/>
            <a:ext cx="10464801" cy="3302000"/>
          </a:xfrm>
          <a:prstGeom prst="rect">
            <a:avLst/>
          </a:prstGeom>
        </p:spPr>
        <p:txBody>
          <a:bodyPr>
            <a:normAutofit/>
          </a:bodyPr>
          <a:lstStyle/>
          <a:p>
            <a:pPr defTabSz="338801">
              <a:defRPr sz="1856"/>
            </a:pPr>
            <a:endParaRPr lang="en-US" dirty="0" smtClean="0"/>
          </a:p>
          <a:p>
            <a:pPr defTabSz="338801">
              <a:defRPr sz="1856"/>
            </a:pPr>
            <a:endParaRPr lang="en-US" dirty="0" smtClean="0"/>
          </a:p>
          <a:p>
            <a:pPr defTabSz="338801">
              <a:defRPr sz="1856"/>
            </a:pPr>
            <a:endParaRPr dirty="0"/>
          </a:p>
          <a:p>
            <a:pPr defTabSz="338801">
              <a:defRPr sz="1856" i="1"/>
            </a:pPr>
            <a:endParaRPr lang="en-US" dirty="0" smtClean="0"/>
          </a:p>
          <a:p>
            <a:pPr defTabSz="338801">
              <a:defRPr sz="1856" i="1"/>
            </a:pPr>
            <a:r>
              <a:rPr dirty="0" smtClean="0"/>
              <a:t>Team Member</a:t>
            </a:r>
            <a:r>
              <a:rPr lang="en-US" dirty="0" smtClean="0"/>
              <a:t>:</a:t>
            </a:r>
            <a:endParaRPr dirty="0"/>
          </a:p>
          <a:p>
            <a:pPr defTabSz="338801">
              <a:defRPr sz="1856"/>
            </a:pPr>
            <a:r>
              <a:rPr dirty="0" err="1" smtClean="0"/>
              <a:t>Da</a:t>
            </a:r>
            <a:r>
              <a:rPr lang="en-US" dirty="0" err="1" smtClean="0"/>
              <a:t>y</a:t>
            </a:r>
            <a:r>
              <a:rPr dirty="0" err="1" smtClean="0"/>
              <a:t>l</a:t>
            </a:r>
            <a:r>
              <a:rPr lang="en-US" dirty="0" err="1" smtClean="0"/>
              <a:t>in</a:t>
            </a:r>
            <a:r>
              <a:rPr dirty="0" smtClean="0"/>
              <a:t> Gonzalez</a:t>
            </a:r>
            <a:endParaRPr dirty="0"/>
          </a:p>
          <a:p>
            <a:pPr defTabSz="338801">
              <a:defRPr sz="1856"/>
            </a:pPr>
            <a:endParaRPr dirty="0"/>
          </a:p>
          <a:p>
            <a:pPr defTabSz="338801">
              <a:defRPr sz="1856"/>
            </a:pPr>
            <a:r>
              <a:rPr i="1" dirty="0"/>
              <a:t>Product Owner:</a:t>
            </a:r>
          </a:p>
          <a:p>
            <a:pPr defTabSz="338801">
              <a:defRPr sz="1856"/>
            </a:pPr>
            <a:r>
              <a:rPr dirty="0"/>
              <a:t>Eduardo Garcia</a:t>
            </a:r>
          </a:p>
          <a:p>
            <a:pPr defTabSz="338801">
              <a:defRPr sz="1856"/>
            </a:pPr>
            <a:endParaRPr dirty="0"/>
          </a:p>
          <a:p>
            <a:pPr defTabSz="338801">
              <a:defRPr sz="1856"/>
            </a:pPr>
            <a:endParaRPr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785" y="7653872"/>
            <a:ext cx="3698570" cy="1811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 defTabSz="490727">
              <a:defRPr sz="6719"/>
            </a:lvl1pPr>
          </a:lstStyle>
          <a:p>
            <a:r>
              <a:rPr lang="en-US" dirty="0" smtClean="0"/>
              <a:t>Security/Privacy</a:t>
            </a:r>
            <a:endParaRPr dirty="0"/>
          </a:p>
        </p:txBody>
      </p:sp>
      <p:sp>
        <p:nvSpPr>
          <p:cNvPr id="6" name="Shape 157"/>
          <p:cNvSpPr>
            <a:spLocks noGrp="1"/>
          </p:cNvSpPr>
          <p:nvPr>
            <p:ph type="body" idx="1"/>
          </p:nvPr>
        </p:nvSpPr>
        <p:spPr>
          <a:xfrm>
            <a:off x="650240" y="2106778"/>
            <a:ext cx="11704320" cy="6436925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Password Hashing</a:t>
            </a:r>
          </a:p>
          <a:p>
            <a:r>
              <a:rPr lang="en-US" dirty="0" smtClean="0"/>
              <a:t>Data Validation</a:t>
            </a:r>
          </a:p>
          <a:p>
            <a:r>
              <a:rPr lang="en-US" dirty="0" smtClean="0"/>
              <a:t>Access Control rules</a:t>
            </a:r>
          </a:p>
          <a:p>
            <a:r>
              <a:rPr lang="en-US" dirty="0" smtClean="0"/>
              <a:t>Secure registration process</a:t>
            </a:r>
          </a:p>
          <a:p>
            <a:pPr marL="0" indent="0" defTabSz="368007">
              <a:spcBef>
                <a:spcPts val="2600"/>
              </a:spcBef>
              <a:buNone/>
              <a:defRPr sz="2268" b="1">
                <a:latin typeface="Helvetica"/>
                <a:ea typeface="Helvetica"/>
                <a:cs typeface="Helvetica"/>
                <a:sym typeface="Helvetica"/>
              </a:defRPr>
            </a:pPr>
            <a:endParaRPr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>
            <a:lvl1pPr defTabSz="490727">
              <a:defRPr sz="6719"/>
            </a:lvl1pPr>
          </a:lstStyle>
          <a:p>
            <a:r>
              <a:rPr dirty="0"/>
              <a:t>Detailed Design</a:t>
            </a:r>
            <a:r>
              <a:rPr dirty="0" smtClean="0"/>
              <a:t>: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dirty="0" smtClean="0"/>
              <a:t>Class </a:t>
            </a:r>
            <a:r>
              <a:rPr dirty="0"/>
              <a:t>Diagram</a:t>
            </a:r>
          </a:p>
        </p:txBody>
      </p:sp>
      <p:sp>
        <p:nvSpPr>
          <p:cNvPr id="153" name="Shape 153"/>
          <p:cNvSpPr>
            <a:spLocks noGrp="1"/>
          </p:cNvSpPr>
          <p:nvPr>
            <p:ph type="body" idx="1"/>
          </p:nvPr>
        </p:nvSpPr>
        <p:spPr>
          <a:xfrm>
            <a:off x="650240" y="2402958"/>
            <a:ext cx="11704320" cy="6140745"/>
          </a:xfrm>
          <a:prstGeom prst="rect">
            <a:avLst/>
          </a:prstGeom>
        </p:spPr>
        <p:txBody>
          <a:bodyPr/>
          <a:lstStyle/>
          <a:p>
            <a:endParaRPr dirty="0"/>
          </a:p>
        </p:txBody>
      </p:sp>
      <p:pic>
        <p:nvPicPr>
          <p:cNvPr id="16386" name="Picture 2" descr="https://lh5.googleusercontent.com/MxGtUq7lGIIy89Qukou-9V5M9vSKkccEvJoOFInCD3p6A-qb9ycd9fPjI5uY8ImmJqOg-nObKgHZ4CZPaC3hFSrzKoUngsO4_T5yp_6dB8dlW5DeRCi7A-oQjXoSMxg4qcYsws7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26" y="2360428"/>
            <a:ext cx="12139797" cy="6684299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>
            <a:lvl1pPr defTabSz="490727">
              <a:defRPr sz="6719"/>
            </a:lvl1pPr>
          </a:lstStyle>
          <a:p>
            <a:r>
              <a:rPr dirty="0"/>
              <a:t>Detailed Design</a:t>
            </a:r>
            <a:r>
              <a:rPr dirty="0" smtClean="0"/>
              <a:t>: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dirty="0" smtClean="0"/>
              <a:t>Class </a:t>
            </a:r>
            <a:r>
              <a:rPr dirty="0"/>
              <a:t>Diagram</a:t>
            </a:r>
          </a:p>
        </p:txBody>
      </p:sp>
      <p:pic>
        <p:nvPicPr>
          <p:cNvPr id="27650" name="Picture 2" descr="https://lh3.googleusercontent.com/ibOZl6QQrOZI7sw2XvbgLsACafK3vfnVmUYvwash9c4P5XB2iuxfFH-Cm97cuh1nFOiYzgMAtpDLtUVM4qgwN3SaOuFVoY3-hjp4JA2mtzSlOqXEug3k0pTXBkObB1ruQKXhrmx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54104" y="2161102"/>
            <a:ext cx="8825022" cy="7195547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Sunny Test</a:t>
            </a:r>
          </a:p>
        </p:txBody>
      </p:sp>
      <p:sp>
        <p:nvSpPr>
          <p:cNvPr id="157" name="Shape 15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t">
            <a:normAutofit/>
          </a:bodyPr>
          <a:lstStyle/>
          <a:p>
            <a:pPr marL="0" indent="0" defTabSz="368007">
              <a:spcBef>
                <a:spcPts val="2600"/>
              </a:spcBef>
              <a:buNone/>
              <a:defRPr sz="2268" b="1"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/>
              <a:t>Test Case for Staff Registration</a:t>
            </a:r>
          </a:p>
          <a:p>
            <a:pPr marL="0" indent="0" defTabSz="368007">
              <a:spcBef>
                <a:spcPts val="2600"/>
              </a:spcBef>
              <a:buNone/>
              <a:defRPr sz="2268"/>
            </a:pPr>
            <a:r>
              <a:rPr b="1" dirty="0">
                <a:latin typeface="Helvetica"/>
                <a:ea typeface="Helvetica"/>
                <a:cs typeface="Helvetica"/>
                <a:sym typeface="Helvetica"/>
              </a:rPr>
              <a:t>Purpose:</a:t>
            </a:r>
            <a:r>
              <a:rPr dirty="0"/>
              <a:t> To enable users in creating a staff account</a:t>
            </a:r>
          </a:p>
          <a:p>
            <a:pPr marL="0" indent="0" defTabSz="368007">
              <a:spcBef>
                <a:spcPts val="2600"/>
              </a:spcBef>
              <a:buNone/>
              <a:defRPr sz="2268" b="1"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/>
              <a:t>Preconditions:</a:t>
            </a:r>
          </a:p>
          <a:p>
            <a:pPr marL="280006" indent="-280006" defTabSz="368007">
              <a:spcBef>
                <a:spcPts val="2600"/>
              </a:spcBef>
              <a:defRPr sz="2268"/>
            </a:pPr>
            <a:r>
              <a:rPr dirty="0"/>
              <a:t>User is connected to the internet</a:t>
            </a:r>
          </a:p>
          <a:p>
            <a:pPr marL="280006" indent="-280006" defTabSz="368007">
              <a:spcBef>
                <a:spcPts val="2600"/>
              </a:spcBef>
              <a:defRPr sz="2268"/>
            </a:pPr>
            <a:r>
              <a:rPr dirty="0"/>
              <a:t>User is at the registration page</a:t>
            </a:r>
          </a:p>
          <a:p>
            <a:pPr marL="0" indent="0" defTabSz="368007">
              <a:spcBef>
                <a:spcPts val="2600"/>
              </a:spcBef>
              <a:buNone/>
              <a:defRPr sz="2268"/>
            </a:pPr>
            <a:r>
              <a:rPr b="1" dirty="0">
                <a:latin typeface="Helvetica"/>
                <a:ea typeface="Helvetica"/>
                <a:cs typeface="Helvetica"/>
                <a:sym typeface="Helvetica"/>
              </a:rPr>
              <a:t>Inputs:</a:t>
            </a:r>
            <a:r>
              <a:rPr dirty="0"/>
              <a:t> User fills out the registration page by entering the required </a:t>
            </a:r>
            <a:r>
              <a:rPr dirty="0" smtClean="0"/>
              <a:t>information.</a:t>
            </a:r>
            <a:endParaRPr dirty="0"/>
          </a:p>
          <a:p>
            <a:pPr marL="0" indent="0" defTabSz="368007">
              <a:spcBef>
                <a:spcPts val="2600"/>
              </a:spcBef>
              <a:buNone/>
              <a:defRPr sz="2268" b="1"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/>
              <a:t>Expected Output:</a:t>
            </a:r>
          </a:p>
          <a:p>
            <a:pPr marL="280006" indent="-280006" defTabSz="368007">
              <a:spcBef>
                <a:spcPts val="2600"/>
              </a:spcBef>
              <a:defRPr sz="2268"/>
            </a:pPr>
            <a:r>
              <a:rPr dirty="0"/>
              <a:t>User receives </a:t>
            </a:r>
            <a:r>
              <a:rPr lang="en-US" dirty="0" smtClean="0"/>
              <a:t>a notification that the account was created</a:t>
            </a:r>
            <a:endParaRPr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 smtClean="0"/>
              <a:t>Rainy</a:t>
            </a:r>
            <a:r>
              <a:rPr lang="en-US" dirty="0" smtClean="0"/>
              <a:t> </a:t>
            </a:r>
            <a:r>
              <a:rPr dirty="0" smtClean="0"/>
              <a:t>Test</a:t>
            </a:r>
            <a:endParaRPr dirty="0"/>
          </a:p>
        </p:txBody>
      </p:sp>
      <p:sp>
        <p:nvSpPr>
          <p:cNvPr id="160" name="Shape 16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t">
            <a:normAutofit lnSpcReduction="10000"/>
          </a:bodyPr>
          <a:lstStyle/>
          <a:p>
            <a:pPr marL="0" indent="0" defTabSz="408898">
              <a:spcBef>
                <a:spcPts val="2900"/>
              </a:spcBef>
              <a:buNone/>
              <a:defRPr sz="2520" b="1"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/>
              <a:t>Test Case for Staff Registration</a:t>
            </a:r>
          </a:p>
          <a:p>
            <a:pPr marL="0" indent="0" defTabSz="408898">
              <a:spcBef>
                <a:spcPts val="2900"/>
              </a:spcBef>
              <a:buNone/>
              <a:defRPr sz="2520"/>
            </a:pPr>
            <a:r>
              <a:rPr b="1" dirty="0">
                <a:latin typeface="Helvetica"/>
                <a:ea typeface="Helvetica"/>
                <a:cs typeface="Helvetica"/>
                <a:sym typeface="Helvetica"/>
              </a:rPr>
              <a:t>Purpose:</a:t>
            </a:r>
            <a:r>
              <a:rPr dirty="0"/>
              <a:t> Prevent user from entering malicious input when creating an account</a:t>
            </a:r>
          </a:p>
          <a:p>
            <a:pPr marL="0" indent="0" defTabSz="408898">
              <a:spcBef>
                <a:spcPts val="2900"/>
              </a:spcBef>
              <a:buNone/>
              <a:defRPr sz="2520" b="1"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/>
              <a:t>Preconditions:</a:t>
            </a:r>
          </a:p>
          <a:p>
            <a:pPr marL="311119" indent="-311119" defTabSz="408898">
              <a:spcBef>
                <a:spcPts val="2900"/>
              </a:spcBef>
              <a:defRPr sz="2520"/>
            </a:pPr>
            <a:r>
              <a:rPr dirty="0"/>
              <a:t>User is connected to the internet</a:t>
            </a:r>
          </a:p>
          <a:p>
            <a:pPr marL="311119" indent="-311119" defTabSz="408898">
              <a:spcBef>
                <a:spcPts val="2900"/>
              </a:spcBef>
              <a:defRPr sz="2520"/>
            </a:pPr>
            <a:r>
              <a:rPr dirty="0"/>
              <a:t>User is at the registration page</a:t>
            </a:r>
          </a:p>
          <a:p>
            <a:pPr marL="0" indent="0" defTabSz="408898">
              <a:spcBef>
                <a:spcPts val="2900"/>
              </a:spcBef>
              <a:buNone/>
              <a:defRPr sz="2520"/>
            </a:pPr>
            <a:r>
              <a:rPr b="1" dirty="0">
                <a:latin typeface="Helvetica"/>
                <a:ea typeface="Helvetica"/>
                <a:cs typeface="Helvetica"/>
                <a:sym typeface="Helvetica"/>
              </a:rPr>
              <a:t>Inputs:</a:t>
            </a:r>
            <a:r>
              <a:rPr dirty="0"/>
              <a:t> User fills out the registration page by entering malicious inputs.</a:t>
            </a:r>
          </a:p>
          <a:p>
            <a:pPr marL="0" indent="0" defTabSz="408898">
              <a:spcBef>
                <a:spcPts val="2900"/>
              </a:spcBef>
              <a:buNone/>
              <a:defRPr sz="2520" b="1"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/>
              <a:t>Expected Output:</a:t>
            </a:r>
          </a:p>
          <a:p>
            <a:pPr marL="311119" indent="-311119" defTabSz="408898">
              <a:spcBef>
                <a:spcPts val="2900"/>
              </a:spcBef>
              <a:defRPr sz="2520"/>
            </a:pPr>
            <a:r>
              <a:rPr dirty="0"/>
              <a:t>Warns user of his or her inputs and allow him to reenter the information.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Sunny Test</a:t>
            </a:r>
          </a:p>
        </p:txBody>
      </p:sp>
      <p:sp>
        <p:nvSpPr>
          <p:cNvPr id="157" name="Shape 15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t">
            <a:normAutofit/>
          </a:bodyPr>
          <a:lstStyle/>
          <a:p>
            <a:pPr marL="0" indent="0" defTabSz="368007">
              <a:spcBef>
                <a:spcPts val="2600"/>
              </a:spcBef>
              <a:buNone/>
              <a:defRPr sz="2268" b="1"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/>
              <a:t>Test Case for </a:t>
            </a:r>
            <a:r>
              <a:rPr lang="en-US" dirty="0" smtClean="0"/>
              <a:t>Database Query Page</a:t>
            </a:r>
            <a:endParaRPr dirty="0"/>
          </a:p>
          <a:p>
            <a:pPr marL="0" indent="0" defTabSz="368007">
              <a:spcBef>
                <a:spcPts val="2600"/>
              </a:spcBef>
              <a:buNone/>
              <a:defRPr sz="2268"/>
            </a:pPr>
            <a:r>
              <a:rPr b="1" dirty="0">
                <a:latin typeface="Helvetica"/>
                <a:ea typeface="Helvetica"/>
                <a:cs typeface="Helvetica"/>
                <a:sym typeface="Helvetica"/>
              </a:rPr>
              <a:t>Purpose:</a:t>
            </a:r>
            <a:r>
              <a:rPr dirty="0"/>
              <a:t> To enable users </a:t>
            </a:r>
            <a:r>
              <a:rPr lang="en-US" dirty="0" smtClean="0"/>
              <a:t>to log in</a:t>
            </a:r>
            <a:endParaRPr dirty="0"/>
          </a:p>
          <a:p>
            <a:pPr marL="0" indent="0" defTabSz="368007">
              <a:spcBef>
                <a:spcPts val="2600"/>
              </a:spcBef>
              <a:buNone/>
              <a:defRPr sz="2268" b="1"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/>
              <a:t>Preconditions:</a:t>
            </a:r>
          </a:p>
          <a:p>
            <a:pPr marL="280006" indent="-280006" defTabSz="368007">
              <a:spcBef>
                <a:spcPts val="2600"/>
              </a:spcBef>
              <a:defRPr sz="2268"/>
            </a:pPr>
            <a:r>
              <a:rPr dirty="0"/>
              <a:t>User is connected to the internet</a:t>
            </a:r>
          </a:p>
          <a:p>
            <a:pPr marL="280006" indent="-280006" defTabSz="368007">
              <a:spcBef>
                <a:spcPts val="2600"/>
              </a:spcBef>
              <a:defRPr sz="2268"/>
            </a:pPr>
            <a:r>
              <a:rPr dirty="0"/>
              <a:t>User is at the registration page</a:t>
            </a:r>
          </a:p>
          <a:p>
            <a:pPr marL="0" indent="0" defTabSz="368007">
              <a:spcBef>
                <a:spcPts val="2600"/>
              </a:spcBef>
              <a:buNone/>
              <a:defRPr sz="2268"/>
            </a:pPr>
            <a:r>
              <a:rPr b="1" dirty="0">
                <a:latin typeface="Helvetica"/>
                <a:ea typeface="Helvetica"/>
                <a:cs typeface="Helvetica"/>
                <a:sym typeface="Helvetica"/>
              </a:rPr>
              <a:t>Inputs:</a:t>
            </a:r>
            <a:r>
              <a:rPr dirty="0"/>
              <a:t> User </a:t>
            </a:r>
            <a:r>
              <a:rPr lang="en-US" dirty="0" smtClean="0"/>
              <a:t>enters username and password</a:t>
            </a:r>
            <a:r>
              <a:rPr dirty="0" smtClean="0"/>
              <a:t>.</a:t>
            </a:r>
            <a:endParaRPr dirty="0"/>
          </a:p>
          <a:p>
            <a:pPr marL="0" indent="0" defTabSz="368007">
              <a:spcBef>
                <a:spcPts val="2600"/>
              </a:spcBef>
              <a:buNone/>
              <a:defRPr sz="2268" b="1"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/>
              <a:t>Expected Output:</a:t>
            </a:r>
          </a:p>
          <a:p>
            <a:pPr marL="280006" indent="-280006" defTabSz="368007">
              <a:spcBef>
                <a:spcPts val="2600"/>
              </a:spcBef>
              <a:defRPr sz="2268"/>
            </a:pPr>
            <a:r>
              <a:rPr lang="en-US" dirty="0" smtClean="0"/>
              <a:t>System displays search page</a:t>
            </a:r>
            <a:endParaRPr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 smtClean="0"/>
              <a:t>Rainy</a:t>
            </a:r>
            <a:r>
              <a:rPr lang="en-US" dirty="0" smtClean="0"/>
              <a:t> </a:t>
            </a:r>
            <a:r>
              <a:rPr dirty="0" smtClean="0"/>
              <a:t>Test</a:t>
            </a:r>
            <a:endParaRPr dirty="0"/>
          </a:p>
        </p:txBody>
      </p:sp>
      <p:sp>
        <p:nvSpPr>
          <p:cNvPr id="160" name="Shape 16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t">
            <a:normAutofit/>
          </a:bodyPr>
          <a:lstStyle/>
          <a:p>
            <a:pPr marL="0" indent="0" defTabSz="408898">
              <a:spcBef>
                <a:spcPts val="2900"/>
              </a:spcBef>
              <a:buNone/>
              <a:defRPr sz="2520" b="1"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/>
              <a:t>Test Case for </a:t>
            </a:r>
            <a:r>
              <a:rPr lang="en-US" dirty="0" smtClean="0"/>
              <a:t>Database Query Page</a:t>
            </a:r>
            <a:endParaRPr dirty="0"/>
          </a:p>
          <a:p>
            <a:pPr marL="0" indent="0" defTabSz="368007">
              <a:spcBef>
                <a:spcPts val="2600"/>
              </a:spcBef>
              <a:buNone/>
              <a:defRPr sz="2268"/>
            </a:pPr>
            <a:r>
              <a:rPr b="1" dirty="0">
                <a:latin typeface="Helvetica"/>
                <a:ea typeface="Helvetica"/>
                <a:cs typeface="Helvetica"/>
                <a:sym typeface="Helvetica"/>
              </a:rPr>
              <a:t>Purpose:</a:t>
            </a:r>
            <a:r>
              <a:rPr dirty="0"/>
              <a:t> </a:t>
            </a:r>
            <a:r>
              <a:rPr lang="en-US" dirty="0" smtClean="0"/>
              <a:t> To enable users to log in</a:t>
            </a:r>
          </a:p>
          <a:p>
            <a:pPr marL="0" indent="0" defTabSz="368007">
              <a:spcBef>
                <a:spcPts val="2600"/>
              </a:spcBef>
              <a:buNone/>
              <a:defRPr sz="2268" b="1">
                <a:latin typeface="Helvetica"/>
                <a:ea typeface="Helvetica"/>
                <a:cs typeface="Helvetica"/>
                <a:sym typeface="Helvetica"/>
              </a:defRPr>
            </a:pPr>
            <a:r>
              <a:rPr lang="en-US" dirty="0" smtClean="0"/>
              <a:t>Preconditions:</a:t>
            </a:r>
          </a:p>
          <a:p>
            <a:pPr marL="280006" indent="-280006" defTabSz="368007">
              <a:spcBef>
                <a:spcPts val="2600"/>
              </a:spcBef>
              <a:defRPr sz="2268"/>
            </a:pPr>
            <a:r>
              <a:rPr lang="en-US" dirty="0" smtClean="0"/>
              <a:t>User is connected to the internet</a:t>
            </a:r>
          </a:p>
          <a:p>
            <a:pPr marL="280006" indent="-280006" defTabSz="368007">
              <a:spcBef>
                <a:spcPts val="2600"/>
              </a:spcBef>
              <a:defRPr sz="2268"/>
            </a:pPr>
            <a:r>
              <a:rPr lang="en-US" dirty="0" smtClean="0"/>
              <a:t>User is at the </a:t>
            </a:r>
            <a:r>
              <a:rPr lang="en-US" dirty="0" smtClean="0"/>
              <a:t>database query</a:t>
            </a:r>
            <a:r>
              <a:rPr lang="en-US" dirty="0" smtClean="0"/>
              <a:t> </a:t>
            </a:r>
            <a:r>
              <a:rPr lang="en-US" dirty="0" smtClean="0"/>
              <a:t>page</a:t>
            </a:r>
          </a:p>
          <a:p>
            <a:pPr marL="0" indent="0" defTabSz="368007">
              <a:spcBef>
                <a:spcPts val="2600"/>
              </a:spcBef>
              <a:buNone/>
              <a:defRPr sz="2268"/>
            </a:pPr>
            <a:r>
              <a:rPr lang="en-US" b="1" dirty="0" smtClean="0">
                <a:latin typeface="Helvetica"/>
                <a:ea typeface="Helvetica"/>
                <a:cs typeface="Helvetica"/>
                <a:sym typeface="Helvetica"/>
              </a:rPr>
              <a:t>Inputs:</a:t>
            </a:r>
            <a:r>
              <a:rPr lang="en-US" dirty="0" smtClean="0"/>
              <a:t> User enters invalid username </a:t>
            </a:r>
            <a:r>
              <a:rPr lang="en-US" dirty="0" smtClean="0"/>
              <a:t>and/or </a:t>
            </a:r>
            <a:r>
              <a:rPr lang="en-US" dirty="0" smtClean="0"/>
              <a:t>password.</a:t>
            </a:r>
          </a:p>
          <a:p>
            <a:pPr marL="0" indent="0" defTabSz="368007">
              <a:spcBef>
                <a:spcPts val="2600"/>
              </a:spcBef>
              <a:buNone/>
              <a:defRPr sz="2268" b="1">
                <a:latin typeface="Helvetica"/>
                <a:ea typeface="Helvetica"/>
                <a:cs typeface="Helvetica"/>
                <a:sym typeface="Helvetica"/>
              </a:defRPr>
            </a:pPr>
            <a:r>
              <a:rPr lang="en-US" dirty="0" smtClean="0"/>
              <a:t>Expected Output:</a:t>
            </a:r>
          </a:p>
          <a:p>
            <a:pPr marL="280006" indent="-280006" defTabSz="368007">
              <a:spcBef>
                <a:spcPts val="2600"/>
              </a:spcBef>
              <a:defRPr sz="2268"/>
            </a:pPr>
            <a:r>
              <a:rPr lang="en-US" dirty="0" smtClean="0"/>
              <a:t>System </a:t>
            </a:r>
            <a:r>
              <a:rPr lang="en-US" dirty="0" smtClean="0"/>
              <a:t>notifies user that username or password is invalid</a:t>
            </a:r>
            <a:endParaRPr 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 smtClean="0"/>
              <a:t>Problem</a:t>
            </a:r>
            <a:endParaRPr dirty="0"/>
          </a:p>
        </p:txBody>
      </p:sp>
      <p:sp>
        <p:nvSpPr>
          <p:cNvPr id="123" name="Shape 123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t">
            <a:normAutofit/>
          </a:bodyPr>
          <a:lstStyle/>
          <a:p>
            <a:pPr marL="0" indent="0" defTabSz="455629">
              <a:spcBef>
                <a:spcPts val="3200"/>
              </a:spcBef>
              <a:buNone/>
              <a:defRPr sz="2807"/>
            </a:pPr>
            <a:r>
              <a:rPr dirty="0"/>
              <a:t>Event organizers always rely on staffing agencies </a:t>
            </a:r>
            <a:r>
              <a:rPr lang="en-US" dirty="0" smtClean="0"/>
              <a:t>in order to find and manage the required staff to host events</a:t>
            </a:r>
            <a:r>
              <a:rPr dirty="0" smtClean="0"/>
              <a:t>. </a:t>
            </a:r>
            <a:r>
              <a:rPr dirty="0"/>
              <a:t>This </a:t>
            </a:r>
            <a:r>
              <a:rPr lang="en-US" dirty="0" smtClean="0"/>
              <a:t>is a </a:t>
            </a:r>
            <a:r>
              <a:rPr lang="en-US" sz="2800" dirty="0" smtClean="0"/>
              <a:t>difficult and resource intensive process which</a:t>
            </a:r>
            <a:r>
              <a:rPr lang="en-US" sz="2800" dirty="0" smtClean="0">
                <a:solidFill>
                  <a:srgbClr val="336699"/>
                </a:solidFill>
              </a:rPr>
              <a:t> </a:t>
            </a:r>
            <a:r>
              <a:rPr dirty="0" smtClean="0"/>
              <a:t>raises </a:t>
            </a:r>
            <a:r>
              <a:rPr dirty="0"/>
              <a:t>some issues like</a:t>
            </a:r>
            <a:r>
              <a:rPr dirty="0" smtClean="0"/>
              <a:t>:</a:t>
            </a:r>
            <a:endParaRPr lang="en-US" dirty="0" smtClean="0"/>
          </a:p>
          <a:p>
            <a:pPr marL="346673" indent="-346673" defTabSz="455629">
              <a:spcBef>
                <a:spcPts val="3200"/>
              </a:spcBef>
              <a:defRPr sz="2807"/>
            </a:pPr>
            <a:r>
              <a:rPr lang="en-US" dirty="0" smtClean="0"/>
              <a:t>High overhead costs</a:t>
            </a:r>
            <a:endParaRPr dirty="0"/>
          </a:p>
          <a:p>
            <a:pPr marL="346673" indent="-346673" defTabSz="455629">
              <a:spcBef>
                <a:spcPts val="3200"/>
              </a:spcBef>
              <a:defRPr sz="2807"/>
            </a:pPr>
            <a:r>
              <a:rPr dirty="0"/>
              <a:t>Agencies Application process is </a:t>
            </a:r>
            <a:r>
              <a:rPr dirty="0" smtClean="0"/>
              <a:t>lengthy </a:t>
            </a:r>
            <a:r>
              <a:rPr dirty="0"/>
              <a:t>for staff</a:t>
            </a:r>
          </a:p>
          <a:p>
            <a:pPr marL="346673" indent="-346673" defTabSz="455629">
              <a:spcBef>
                <a:spcPts val="3200"/>
              </a:spcBef>
              <a:defRPr sz="2807"/>
            </a:pPr>
            <a:r>
              <a:rPr dirty="0"/>
              <a:t>Limited number of registered staff to </a:t>
            </a:r>
            <a:r>
              <a:rPr dirty="0" smtClean="0"/>
              <a:t>agencies</a:t>
            </a:r>
            <a:endParaRPr lang="en-US" dirty="0" smtClean="0"/>
          </a:p>
          <a:p>
            <a:pPr marL="346673" indent="-346673" defTabSz="455629">
              <a:spcBef>
                <a:spcPts val="3200"/>
              </a:spcBef>
              <a:defRPr sz="2807"/>
            </a:pPr>
            <a:r>
              <a:rPr lang="en-US" dirty="0" smtClean="0"/>
              <a:t>Process has to be during agencies business hours</a:t>
            </a:r>
            <a:endParaRPr dirty="0"/>
          </a:p>
          <a:p>
            <a:pPr marL="346673" indent="-346673" defTabSz="455629">
              <a:spcBef>
                <a:spcPts val="3200"/>
              </a:spcBef>
              <a:defRPr sz="2807"/>
            </a:pPr>
            <a:endParaRPr dirty="0"/>
          </a:p>
          <a:p>
            <a:pPr marL="0" indent="0" algn="ctr" defTabSz="455629">
              <a:spcBef>
                <a:spcPts val="3200"/>
              </a:spcBef>
              <a:buNone/>
              <a:defRPr sz="2807" b="1"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 err="1"/>
              <a:t>GoLocalStaff</a:t>
            </a:r>
            <a:r>
              <a:rPr dirty="0"/>
              <a:t> solve all </a:t>
            </a:r>
            <a:r>
              <a:rPr lang="en-US" dirty="0" smtClean="0"/>
              <a:t>four</a:t>
            </a:r>
            <a:r>
              <a:rPr dirty="0" smtClean="0"/>
              <a:t> </a:t>
            </a:r>
            <a:r>
              <a:rPr dirty="0"/>
              <a:t>problems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>
            <a:spLocks noGrp="1"/>
          </p:cNvSpPr>
          <p:nvPr>
            <p:ph type="title"/>
          </p:nvPr>
        </p:nvSpPr>
        <p:spPr>
          <a:xfrm>
            <a:off x="-20130" y="444502"/>
            <a:ext cx="12832876" cy="21590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l">
              <a:defRPr sz="5300"/>
            </a:pPr>
            <a:r>
              <a:rPr lang="en-US" dirty="0" smtClean="0"/>
              <a:t>	</a:t>
            </a:r>
            <a:r>
              <a:rPr dirty="0" smtClean="0"/>
              <a:t>Requirements</a:t>
            </a:r>
            <a:r>
              <a:rPr dirty="0"/>
              <a:t>: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</a:t>
            </a:r>
            <a:r>
              <a:rPr dirty="0" smtClean="0"/>
              <a:t>User </a:t>
            </a:r>
            <a:r>
              <a:rPr dirty="0"/>
              <a:t>stories </a:t>
            </a:r>
            <a:r>
              <a:rPr dirty="0" smtClean="0"/>
              <a:t>implemented</a:t>
            </a:r>
            <a:endParaRPr dirty="0"/>
          </a:p>
        </p:txBody>
      </p:sp>
      <p:sp>
        <p:nvSpPr>
          <p:cNvPr id="126" name="Shape 126"/>
          <p:cNvSpPr>
            <a:spLocks noGrp="1"/>
          </p:cNvSpPr>
          <p:nvPr>
            <p:ph type="body" idx="1"/>
          </p:nvPr>
        </p:nvSpPr>
        <p:spPr>
          <a:xfrm>
            <a:off x="795607" y="2965452"/>
            <a:ext cx="11099802" cy="6286500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marL="200005" indent="-200005" defTabSz="262861">
              <a:spcBef>
                <a:spcPts val="1801"/>
              </a:spcBef>
              <a:defRPr sz="1619"/>
            </a:pPr>
            <a:r>
              <a:rPr sz="2400" dirty="0"/>
              <a:t>Staff </a:t>
            </a:r>
            <a:r>
              <a:rPr lang="en-US" sz="2400" dirty="0" smtClean="0"/>
              <a:t>r</a:t>
            </a:r>
            <a:r>
              <a:rPr sz="2400" dirty="0" smtClean="0"/>
              <a:t>egistration</a:t>
            </a:r>
            <a:endParaRPr lang="en-US" sz="2400" dirty="0" smtClean="0"/>
          </a:p>
          <a:p>
            <a:pPr marL="200005" indent="-200005" defTabSz="262861">
              <a:spcBef>
                <a:spcPts val="1801"/>
              </a:spcBef>
              <a:defRPr sz="1619"/>
            </a:pPr>
            <a:r>
              <a:rPr lang="en-US" sz="2400" dirty="0" smtClean="0"/>
              <a:t>Staff profile information set up</a:t>
            </a:r>
          </a:p>
          <a:p>
            <a:pPr marL="200005" indent="-200005" defTabSz="262861">
              <a:spcBef>
                <a:spcPts val="1801"/>
              </a:spcBef>
              <a:defRPr sz="1619"/>
            </a:pPr>
            <a:r>
              <a:rPr lang="en-US" sz="2400" dirty="0" smtClean="0"/>
              <a:t>Staff resume posting</a:t>
            </a:r>
          </a:p>
          <a:p>
            <a:pPr marL="200005" indent="-200005" defTabSz="262861">
              <a:spcBef>
                <a:spcPts val="1801"/>
              </a:spcBef>
              <a:defRPr sz="1619"/>
            </a:pPr>
            <a:r>
              <a:rPr lang="en-US" sz="2400" dirty="0" smtClean="0"/>
              <a:t>Event organizer l</a:t>
            </a:r>
            <a:r>
              <a:rPr sz="2400" dirty="0" smtClean="0"/>
              <a:t>ogin</a:t>
            </a:r>
          </a:p>
          <a:p>
            <a:pPr marL="200005" indent="-200005" defTabSz="262861">
              <a:spcBef>
                <a:spcPts val="1801"/>
              </a:spcBef>
              <a:defRPr sz="1619"/>
            </a:pPr>
            <a:r>
              <a:rPr lang="en-US" sz="2400" dirty="0" smtClean="0"/>
              <a:t>Event organizer logout</a:t>
            </a:r>
          </a:p>
          <a:p>
            <a:pPr marL="200005" indent="-200005" defTabSz="262861">
              <a:spcBef>
                <a:spcPts val="1801"/>
              </a:spcBef>
              <a:defRPr sz="1619"/>
            </a:pPr>
            <a:r>
              <a:rPr lang="en-US" sz="2400" dirty="0" smtClean="0"/>
              <a:t>Event organizer search for staff by criteria</a:t>
            </a:r>
          </a:p>
          <a:p>
            <a:pPr marL="200005" indent="-200005" defTabSz="262861">
              <a:spcBef>
                <a:spcPts val="1801"/>
              </a:spcBef>
              <a:defRPr sz="1619"/>
            </a:pPr>
            <a:r>
              <a:rPr lang="en-US" sz="2400" dirty="0" smtClean="0"/>
              <a:t>Event organizer view staff contact information</a:t>
            </a:r>
          </a:p>
          <a:p>
            <a:pPr marL="200005" indent="-200005" defTabSz="262861">
              <a:spcBef>
                <a:spcPts val="1801"/>
              </a:spcBef>
              <a:defRPr sz="1619"/>
            </a:pPr>
            <a:endParaRPr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>
            <a:lvl1pPr defTabSz="525779">
              <a:defRPr sz="7200"/>
            </a:lvl1pPr>
          </a:lstStyle>
          <a:p>
            <a:r>
              <a:rPr dirty="0"/>
              <a:t>Use case</a:t>
            </a:r>
            <a:r>
              <a:rPr dirty="0" smtClean="0"/>
              <a:t>: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dirty="0" smtClean="0"/>
              <a:t>Staff </a:t>
            </a:r>
            <a:r>
              <a:rPr dirty="0"/>
              <a:t>registration</a:t>
            </a:r>
          </a:p>
        </p:txBody>
      </p:sp>
      <p:sp>
        <p:nvSpPr>
          <p:cNvPr id="129" name="Shape 12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t">
            <a:normAutofit/>
          </a:bodyPr>
          <a:lstStyle/>
          <a:p>
            <a:pPr marL="0" indent="0" defTabSz="315435">
              <a:spcBef>
                <a:spcPts val="2200"/>
              </a:spcBef>
              <a:buNone/>
              <a:defRPr sz="1944"/>
            </a:pPr>
            <a:r>
              <a:rPr b="1" dirty="0">
                <a:latin typeface="Helvetica"/>
                <a:ea typeface="Helvetica"/>
                <a:cs typeface="Helvetica"/>
                <a:sym typeface="Helvetica"/>
              </a:rPr>
              <a:t>USER STORY DESCRIPTION:</a:t>
            </a:r>
            <a:r>
              <a:rPr dirty="0"/>
              <a:t> As a user, I need to be able to create an account, so that I can use the </a:t>
            </a:r>
            <a:r>
              <a:rPr dirty="0" err="1"/>
              <a:t>GoLocalStaff</a:t>
            </a:r>
            <a:r>
              <a:rPr dirty="0"/>
              <a:t> services.</a:t>
            </a:r>
          </a:p>
          <a:p>
            <a:pPr marL="0" indent="0" defTabSz="315435">
              <a:spcBef>
                <a:spcPts val="2200"/>
              </a:spcBef>
              <a:buNone/>
              <a:defRPr sz="1944" b="1"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/>
              <a:t>Actors:</a:t>
            </a:r>
          </a:p>
          <a:p>
            <a:pPr marL="240006" indent="-240006" defTabSz="315435">
              <a:spcBef>
                <a:spcPts val="2200"/>
              </a:spcBef>
              <a:defRPr sz="1944"/>
            </a:pPr>
            <a:r>
              <a:rPr dirty="0"/>
              <a:t>Staff</a:t>
            </a:r>
          </a:p>
          <a:p>
            <a:pPr marL="0" indent="0" defTabSz="315435">
              <a:spcBef>
                <a:spcPts val="2200"/>
              </a:spcBef>
              <a:buNone/>
              <a:defRPr sz="1944" b="1"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/>
              <a:t>Pre-Conditions:</a:t>
            </a:r>
          </a:p>
          <a:p>
            <a:pPr marL="240006" indent="-240006" defTabSz="315435">
              <a:spcBef>
                <a:spcPts val="2200"/>
              </a:spcBef>
              <a:defRPr sz="1944"/>
            </a:pPr>
            <a:r>
              <a:rPr dirty="0"/>
              <a:t>User is on the registration page</a:t>
            </a:r>
          </a:p>
          <a:p>
            <a:pPr marL="0" indent="0" defTabSz="315435">
              <a:spcBef>
                <a:spcPts val="2200"/>
              </a:spcBef>
              <a:buNone/>
              <a:defRPr sz="1944" b="1"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/>
              <a:t>DESCRIPTION:</a:t>
            </a:r>
          </a:p>
          <a:p>
            <a:pPr marL="240006" indent="-240006" defTabSz="315435">
              <a:spcBef>
                <a:spcPts val="2200"/>
              </a:spcBef>
              <a:defRPr sz="1944"/>
            </a:pPr>
            <a:r>
              <a:rPr u="sng" dirty="0"/>
              <a:t>Use case begins</a:t>
            </a:r>
            <a:r>
              <a:rPr dirty="0"/>
              <a:t> when the user clicks on the signup button.</a:t>
            </a:r>
          </a:p>
          <a:p>
            <a:pPr marL="240006" indent="-240006" defTabSz="315435">
              <a:spcBef>
                <a:spcPts val="2200"/>
              </a:spcBef>
              <a:defRPr sz="1944"/>
            </a:pPr>
            <a:r>
              <a:rPr dirty="0"/>
              <a:t>The user proceeds to enter his or her credentials in the form’s fields.</a:t>
            </a:r>
          </a:p>
          <a:p>
            <a:pPr marL="240006" indent="-240006" defTabSz="315435">
              <a:spcBef>
                <a:spcPts val="2200"/>
              </a:spcBef>
              <a:defRPr sz="1944"/>
            </a:pPr>
            <a:r>
              <a:rPr dirty="0"/>
              <a:t>The user clicks on the submit button to submit his or her information.</a:t>
            </a:r>
          </a:p>
          <a:p>
            <a:pPr marL="240006" indent="-240006" defTabSz="315435">
              <a:spcBef>
                <a:spcPts val="2200"/>
              </a:spcBef>
              <a:defRPr sz="1944"/>
            </a:pPr>
            <a:r>
              <a:rPr u="sng" dirty="0"/>
              <a:t>Use case ends</a:t>
            </a:r>
            <a:r>
              <a:rPr dirty="0"/>
              <a:t> when the system </a:t>
            </a:r>
            <a:r>
              <a:rPr lang="en-US" dirty="0" smtClean="0"/>
              <a:t>notifies the user that a new account was created</a:t>
            </a:r>
            <a:r>
              <a:rPr dirty="0" smtClean="0"/>
              <a:t>.</a:t>
            </a:r>
            <a:r>
              <a:rPr dirty="0"/>
              <a:t/>
            </a:r>
            <a:br>
              <a:rPr dirty="0"/>
            </a:br>
            <a:endParaRPr dirty="0"/>
          </a:p>
        </p:txBody>
      </p:sp>
      <p:pic>
        <p:nvPicPr>
          <p:cNvPr id="9218" name="Picture 2" descr="https://lh4.googleusercontent.com/Kt-Hnvc1KxpWtiKF7edH9waQ39e0r877KiYENIc5yDjBk_0hvI6X5FIRJQEBpQA-CluX_vZzqxKKgFb5Cgd2hlv72umKGVLcRwHQmCcylDTwDbCaRUpTZFqFA84DoICnfOcEYFa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49656" y="2771590"/>
            <a:ext cx="5702796" cy="3010330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>
            <a:lvl1pPr defTabSz="490727">
              <a:defRPr sz="6719"/>
            </a:lvl1pPr>
          </a:lstStyle>
          <a:p>
            <a:r>
              <a:rPr dirty="0"/>
              <a:t>Sequence Diagram</a:t>
            </a:r>
            <a:r>
              <a:rPr dirty="0" smtClean="0"/>
              <a:t>: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dirty="0" smtClean="0"/>
              <a:t>Staff </a:t>
            </a:r>
            <a:r>
              <a:rPr dirty="0"/>
              <a:t>Registration</a:t>
            </a:r>
          </a:p>
        </p:txBody>
      </p:sp>
      <p:sp>
        <p:nvSpPr>
          <p:cNvPr id="132" name="Shape 132"/>
          <p:cNvSpPr>
            <a:spLocks noGrp="1"/>
          </p:cNvSpPr>
          <p:nvPr>
            <p:ph type="body" idx="1"/>
          </p:nvPr>
        </p:nvSpPr>
        <p:spPr>
          <a:xfrm>
            <a:off x="952501" y="2603502"/>
            <a:ext cx="11915826" cy="6286500"/>
          </a:xfrm>
          <a:prstGeom prst="rect">
            <a:avLst/>
          </a:prstGeom>
        </p:spPr>
        <p:txBody>
          <a:bodyPr anchor="t"/>
          <a:lstStyle/>
          <a:p>
            <a:pPr marL="0" indent="0">
              <a:buNone/>
            </a:pPr>
            <a:endParaRPr dirty="0"/>
          </a:p>
        </p:txBody>
      </p:sp>
      <p:pic>
        <p:nvPicPr>
          <p:cNvPr id="22530" name="Picture 2" descr="RegistrationPageSe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72081"/>
            <a:ext cx="13004800" cy="7160253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>
            <a:lvl1pPr defTabSz="525779">
              <a:defRPr sz="7200"/>
            </a:lvl1pPr>
          </a:lstStyle>
          <a:p>
            <a:r>
              <a:rPr dirty="0"/>
              <a:t>Use case: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Database query page</a:t>
            </a:r>
            <a:endParaRPr dirty="0"/>
          </a:p>
        </p:txBody>
      </p:sp>
      <p:sp>
        <p:nvSpPr>
          <p:cNvPr id="129" name="Shape 129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anchor="t">
            <a:normAutofit/>
          </a:bodyPr>
          <a:lstStyle/>
          <a:p>
            <a:pPr marL="0" indent="0" defTabSz="315435">
              <a:spcBef>
                <a:spcPts val="2200"/>
              </a:spcBef>
              <a:buNone/>
              <a:defRPr sz="1944"/>
            </a:pPr>
            <a:r>
              <a:rPr b="1" dirty="0">
                <a:latin typeface="Helvetica"/>
                <a:ea typeface="Helvetica"/>
                <a:cs typeface="Helvetica"/>
                <a:sym typeface="Helvetica"/>
              </a:rPr>
              <a:t>USER STORY DESCRIPTION:</a:t>
            </a:r>
            <a:r>
              <a:rPr dirty="0"/>
              <a:t> </a:t>
            </a:r>
            <a:r>
              <a:rPr lang="en-US" sz="1944" dirty="0" smtClean="0"/>
              <a:t>As a developer, I have to implement a database query page for the current website so  administrator can search for staffs registered in the </a:t>
            </a:r>
            <a:r>
              <a:rPr lang="en-US" sz="1944" dirty="0" err="1" smtClean="0"/>
              <a:t>GoLocalStaff</a:t>
            </a:r>
            <a:r>
              <a:rPr lang="en-US" sz="1944" dirty="0" smtClean="0"/>
              <a:t> service </a:t>
            </a:r>
            <a:endParaRPr dirty="0"/>
          </a:p>
          <a:p>
            <a:pPr marL="0" indent="0" defTabSz="315435">
              <a:spcBef>
                <a:spcPts val="2200"/>
              </a:spcBef>
              <a:buNone/>
              <a:defRPr sz="1944" b="1"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/>
              <a:t>Actors:</a:t>
            </a:r>
          </a:p>
          <a:p>
            <a:pPr marL="240006" indent="-240006" defTabSz="315435">
              <a:spcBef>
                <a:spcPts val="2200"/>
              </a:spcBef>
              <a:defRPr sz="1944"/>
            </a:pPr>
            <a:r>
              <a:rPr lang="en-US" dirty="0" smtClean="0"/>
              <a:t>Administrator</a:t>
            </a:r>
            <a:endParaRPr dirty="0"/>
          </a:p>
          <a:p>
            <a:pPr marL="0" indent="0" defTabSz="315435">
              <a:spcBef>
                <a:spcPts val="2200"/>
              </a:spcBef>
              <a:buNone/>
              <a:defRPr sz="1944" b="1">
                <a:latin typeface="Helvetica"/>
                <a:ea typeface="Helvetica"/>
                <a:cs typeface="Helvetica"/>
                <a:sym typeface="Helvetica"/>
              </a:defRPr>
            </a:pPr>
            <a:r>
              <a:rPr dirty="0"/>
              <a:t>Pre-Conditions:</a:t>
            </a:r>
          </a:p>
          <a:p>
            <a:pPr marL="240006" indent="-240006" defTabSz="315435">
              <a:spcBef>
                <a:spcPts val="2200"/>
              </a:spcBef>
              <a:defRPr sz="1944"/>
            </a:pPr>
            <a:r>
              <a:rPr lang="en-US" sz="1944" dirty="0" smtClean="0"/>
              <a:t>There exist registered staffs in the database</a:t>
            </a:r>
          </a:p>
          <a:p>
            <a:pPr marL="240006" indent="-240006" defTabSz="315435">
              <a:spcBef>
                <a:spcPts val="2200"/>
              </a:spcBef>
              <a:buNone/>
              <a:defRPr sz="1944"/>
            </a:pPr>
            <a:r>
              <a:rPr b="1" dirty="0" smtClean="0"/>
              <a:t>DESCRIPTION</a:t>
            </a:r>
            <a:r>
              <a:rPr dirty="0" smtClean="0"/>
              <a:t>:</a:t>
            </a:r>
            <a:endParaRPr lang="en-US" dirty="0" smtClean="0"/>
          </a:p>
          <a:p>
            <a:pPr marL="240006" indent="-240006" defTabSz="315435">
              <a:spcBef>
                <a:spcPts val="2200"/>
              </a:spcBef>
              <a:defRPr sz="1944"/>
            </a:pPr>
            <a:r>
              <a:rPr u="sng" dirty="0" smtClean="0"/>
              <a:t>Use </a:t>
            </a:r>
            <a:r>
              <a:rPr u="sng" dirty="0"/>
              <a:t>case begins</a:t>
            </a:r>
            <a:r>
              <a:rPr dirty="0"/>
              <a:t> when </a:t>
            </a:r>
            <a:r>
              <a:rPr dirty="0" smtClean="0"/>
              <a:t>the</a:t>
            </a:r>
            <a:r>
              <a:rPr lang="en-US" dirty="0" smtClean="0"/>
              <a:t> administrator</a:t>
            </a:r>
            <a:r>
              <a:rPr dirty="0" smtClean="0"/>
              <a:t> </a:t>
            </a:r>
            <a:r>
              <a:rPr lang="en-US" dirty="0" smtClean="0"/>
              <a:t>enter his username and password to log in</a:t>
            </a:r>
            <a:r>
              <a:rPr dirty="0" smtClean="0"/>
              <a:t>.</a:t>
            </a:r>
            <a:endParaRPr lang="en-US" dirty="0" smtClean="0"/>
          </a:p>
          <a:p>
            <a:pPr marL="240006" indent="-240006" defTabSz="315435">
              <a:spcBef>
                <a:spcPts val="2200"/>
              </a:spcBef>
              <a:defRPr sz="1944"/>
            </a:pPr>
            <a:r>
              <a:rPr lang="en-US" dirty="0" smtClean="0"/>
              <a:t> The Administrator fill the criteria fields and press Enter</a:t>
            </a:r>
          </a:p>
          <a:p>
            <a:pPr marL="240006" indent="-240006" defTabSz="315435">
              <a:spcBef>
                <a:spcPts val="2200"/>
              </a:spcBef>
              <a:defRPr sz="1944"/>
            </a:pPr>
            <a:r>
              <a:rPr lang="en-US" u="sng" dirty="0" smtClean="0"/>
              <a:t>Use case ends</a:t>
            </a:r>
            <a:r>
              <a:rPr lang="en-US" dirty="0" smtClean="0"/>
              <a:t>  when the system displays a page with all the registered staffs that satisfy the criteria </a:t>
            </a:r>
          </a:p>
        </p:txBody>
      </p:sp>
      <p:pic>
        <p:nvPicPr>
          <p:cNvPr id="1026" name="Picture 2" descr="https://lh4.googleusercontent.com/Nt5yooFvL1ASEQ0YX19_axff6NyUFQqq0Q52sWxBBC63eZ3ozLiFoUC0vVgMSxOErqGgyCuMt4xf7tCBncB9oUaeDtOiRVdQ077ZSepPxaWfd4XV0qKJgZMJDQ_pz78mtHcWAQu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88459" y="3153402"/>
            <a:ext cx="5111392" cy="2694505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>
            <a:lvl1pPr defTabSz="490727">
              <a:defRPr sz="6719"/>
            </a:lvl1pPr>
          </a:lstStyle>
          <a:p>
            <a:r>
              <a:rPr dirty="0"/>
              <a:t>Sequence Diagram</a:t>
            </a:r>
            <a:r>
              <a:rPr dirty="0" smtClean="0"/>
              <a:t>: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Database query page</a:t>
            </a:r>
            <a:endParaRPr dirty="0"/>
          </a:p>
        </p:txBody>
      </p:sp>
      <p:sp>
        <p:nvSpPr>
          <p:cNvPr id="132" name="Shape 132"/>
          <p:cNvSpPr>
            <a:spLocks noGrp="1"/>
          </p:cNvSpPr>
          <p:nvPr>
            <p:ph type="body" idx="1"/>
          </p:nvPr>
        </p:nvSpPr>
        <p:spPr>
          <a:xfrm>
            <a:off x="952501" y="2603502"/>
            <a:ext cx="11915826" cy="6286500"/>
          </a:xfrm>
          <a:prstGeom prst="rect">
            <a:avLst/>
          </a:prstGeom>
        </p:spPr>
        <p:txBody>
          <a:bodyPr anchor="t"/>
          <a:lstStyle/>
          <a:p>
            <a:pPr marL="0" indent="0">
              <a:buNone/>
            </a:pPr>
            <a:endParaRPr dirty="0"/>
          </a:p>
        </p:txBody>
      </p:sp>
      <p:pic>
        <p:nvPicPr>
          <p:cNvPr id="2050" name="Picture 2" descr="https://lh4.googleusercontent.com/CbjBlbo1XYTn65tel3tYWl7hYOYMbW4B6eikDvTmWmo6U4ZqIGnpRlo7n7o9VmqNXoOambVbJFU9fS2Y75zsqssBrPQA0yD9FJ4yGsAR8cDh7B3tLvRyeyQxQ7JSOwjb_WvXtNv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6864" y="2435630"/>
            <a:ext cx="12257936" cy="6844668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 sz="5900"/>
            </a:lvl1pPr>
          </a:lstStyle>
          <a:p>
            <a:r>
              <a:rPr dirty="0"/>
              <a:t>System Design: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dirty="0" smtClean="0"/>
              <a:t>System </a:t>
            </a:r>
            <a:r>
              <a:rPr dirty="0"/>
              <a:t>Decomposition</a:t>
            </a:r>
          </a:p>
        </p:txBody>
      </p:sp>
      <p:pic>
        <p:nvPicPr>
          <p:cNvPr id="4" name="Picture 3" descr="SystemDesig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08429" y="2665230"/>
            <a:ext cx="2587255" cy="6396712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>
            <a:spLocks noGrp="1"/>
          </p:cNvSpPr>
          <p:nvPr>
            <p:ph type="title"/>
          </p:nvPr>
        </p:nvSpPr>
        <p:spPr>
          <a:xfrm>
            <a:off x="952501" y="-2872"/>
            <a:ext cx="11099800" cy="2159002"/>
          </a:xfrm>
          <a:prstGeom prst="rect">
            <a:avLst/>
          </a:prstGeom>
        </p:spPr>
        <p:txBody>
          <a:bodyPr/>
          <a:lstStyle>
            <a:lvl1pPr algn="l">
              <a:defRPr sz="5300"/>
            </a:lvl1pPr>
          </a:lstStyle>
          <a:p>
            <a:r>
              <a:t>System Design: System Deployment</a:t>
            </a:r>
          </a:p>
        </p:txBody>
      </p:sp>
      <p:sp>
        <p:nvSpPr>
          <p:cNvPr id="146" name="Shape 146"/>
          <p:cNvSpPr>
            <a:spLocks noGrp="1"/>
          </p:cNvSpPr>
          <p:nvPr>
            <p:ph type="body" idx="1"/>
          </p:nvPr>
        </p:nvSpPr>
        <p:spPr>
          <a:xfrm>
            <a:off x="956931" y="2147777"/>
            <a:ext cx="11319161" cy="6529274"/>
          </a:xfrm>
          <a:prstGeom prst="rect">
            <a:avLst/>
          </a:prstGeom>
        </p:spPr>
        <p:txBody>
          <a:bodyPr anchor="t"/>
          <a:lstStyle/>
          <a:p>
            <a:pPr marL="0" indent="0">
              <a:buNone/>
            </a:pPr>
            <a:endParaRPr dirty="0"/>
          </a:p>
        </p:txBody>
      </p:sp>
      <p:pic>
        <p:nvPicPr>
          <p:cNvPr id="5" name="Picture 4" descr="deployment-diagram-example-700x412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63255" y="2018874"/>
            <a:ext cx="11208739" cy="6597144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131</TotalTime>
  <Words>480</Words>
  <Application>Microsoft Office PowerPoint</Application>
  <PresentationFormat>Custom</PresentationFormat>
  <Paragraphs>96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Concourse</vt:lpstr>
      <vt:lpstr>Go Local Staff 3 </vt:lpstr>
      <vt:lpstr>Problem</vt:lpstr>
      <vt:lpstr> Requirements:      User stories implemented</vt:lpstr>
      <vt:lpstr>Use case: Staff registration</vt:lpstr>
      <vt:lpstr>Sequence Diagram: Staff Registration</vt:lpstr>
      <vt:lpstr>Use case:  Database query page</vt:lpstr>
      <vt:lpstr>Sequence Diagram: Database query page</vt:lpstr>
      <vt:lpstr>System Design:  System Decomposition</vt:lpstr>
      <vt:lpstr>System Design: System Deployment</vt:lpstr>
      <vt:lpstr>Security/Privacy</vt:lpstr>
      <vt:lpstr>Detailed Design: Class Diagram</vt:lpstr>
      <vt:lpstr>Detailed Design: Class Diagram</vt:lpstr>
      <vt:lpstr>Sunny Test</vt:lpstr>
      <vt:lpstr>Rainy Test</vt:lpstr>
      <vt:lpstr>Sunny Test</vt:lpstr>
      <vt:lpstr>Rainy Test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GoLocalStaff2</dc:title>
  <dc:creator>Daylin</dc:creator>
  <cp:lastModifiedBy>Daylin</cp:lastModifiedBy>
  <cp:revision>4</cp:revision>
  <dcterms:modified xsi:type="dcterms:W3CDTF">2016-12-06T05:05:26Z</dcterms:modified>
</cp:coreProperties>
</file>