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6858000" cx="9144000"/>
  <p:notesSz cx="6858000" cy="9144000"/>
  <p:embeddedFontLst>
    <p:embeddedFont>
      <p:font typeface="Proxima Nova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B68C0C3F-C109-4467-B113-797BE45A9764}">
  <a:tblStyle styleId="{B68C0C3F-C109-4467-B113-797BE45A9764}" styleName="Table_0">
    <a:wholeTbl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ProximaNova-bold.fntdata"/><Relationship Id="rId23" Type="http://schemas.openxmlformats.org/officeDocument/2006/relationships/font" Target="fonts/ProximaNova-regular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ProximaNova-boldItalic.fntdata"/><Relationship Id="rId25" Type="http://schemas.openxmlformats.org/officeDocument/2006/relationships/font" Target="fonts/ProximaNova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buClr>
                <a:schemeClr val="dk1"/>
              </a:buClr>
              <a:buFont typeface="Calibri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seconds.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5" name="Shape 1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Shape 196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Shape 21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Shape 22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description of verification process and Test Suites and Test Cases for one of the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Automated test scripts for the implemented use cases (if any)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Shape 23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8" name="Shape 2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description of verification process and Test Suites and Test Cases for one of the use cases.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One sunny day and one rainy day for the implemented use cases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Automated test scripts for the implemented use cases (if any)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Shape 23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7" name="Shape 2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Summarize your contribution, mention your effort for Scrum, Mingle, Github, Google Drive Documentation and minutes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Include your contact information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Ask if anyone has any questions for you.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Thank your audience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Shape 24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seconds.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problem that the whole project (in all versions) tackles with GIF or screenshot.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anchorCtr="0" anchor="b" bIns="45700" lIns="91425" rIns="91425" tIns="4570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Show the Use Case Diagram for the whole project.</a:t>
            </a:r>
            <a:b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Highlight your use cases.</a:t>
            </a:r>
            <a:b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seconds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System design: Highlight the parts that you contributed to them.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System decomposition; identify the architecture patterns used 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System deployment – h/w and s/w requirements 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b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seconds.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Minimal class diagram. Highlight the classes that you created/modified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design patterns used (one or more slides).</a:t>
            </a: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Shape 16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seconds.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the user stories that you worked on them.(put in order of importance). Stay focused on the parts that you have been working. </a:t>
            </a: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Shape 17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0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ctrTitle"/>
          </p:nvPr>
        </p:nvSpPr>
        <p:spPr>
          <a:xfrm>
            <a:off x="311708" y="992766"/>
            <a:ext cx="8520600" cy="27369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5" name="Shape 15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4202966"/>
            <a:ext cx="8520600" cy="1734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55" name="Shape 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1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44450" lvl="1" marL="5778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60325" lvl="2" marL="86042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63500" lvl="3" marL="1143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53975" lvl="4" marL="14255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381000" y="6288087"/>
            <a:ext cx="1887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305175" y="6288087"/>
            <a:ext cx="52389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rebuchet MS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hape 66"/>
          <p:cNvCxnSpPr/>
          <p:nvPr/>
        </p:nvCxnSpPr>
        <p:spPr>
          <a:xfrm>
            <a:off x="0" y="3997533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" name="Shape 67"/>
          <p:cNvSpPr txBox="1"/>
          <p:nvPr>
            <p:ph type="ctrTitle"/>
          </p:nvPr>
        </p:nvSpPr>
        <p:spPr>
          <a:xfrm>
            <a:off x="510450" y="1676400"/>
            <a:ext cx="8123100" cy="21180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subTitle"/>
          </p:nvPr>
        </p:nvSpPr>
        <p:spPr>
          <a:xfrm>
            <a:off x="510450" y="4243083"/>
            <a:ext cx="8123100" cy="84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hape 71"/>
          <p:cNvCxnSpPr/>
          <p:nvPr/>
        </p:nvCxnSpPr>
        <p:spPr>
          <a:xfrm>
            <a:off x="0" y="3997533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" name="Shape 72"/>
          <p:cNvSpPr txBox="1"/>
          <p:nvPr>
            <p:ph type="title"/>
          </p:nvPr>
        </p:nvSpPr>
        <p:spPr>
          <a:xfrm>
            <a:off x="510450" y="2743200"/>
            <a:ext cx="8123100" cy="1038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6" name="Shape 76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82" name="Shape 82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490250" y="701800"/>
            <a:ext cx="5797500" cy="545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SzPct val="100000"/>
              <a:defRPr sz="4800"/>
            </a:lvl1pPr>
            <a:lvl2pPr lvl="1" rtl="0">
              <a:spcBef>
                <a:spcPts val="0"/>
              </a:spcBef>
              <a:buSzPct val="100000"/>
              <a:defRPr sz="4800"/>
            </a:lvl2pPr>
            <a:lvl3pPr lvl="2" rtl="0">
              <a:spcBef>
                <a:spcPts val="0"/>
              </a:spcBef>
              <a:buSzPct val="100000"/>
              <a:defRPr sz="4800"/>
            </a:lvl3pPr>
            <a:lvl4pPr lvl="3" rtl="0">
              <a:spcBef>
                <a:spcPts val="0"/>
              </a:spcBef>
              <a:buSzPct val="100000"/>
              <a:defRPr sz="4800"/>
            </a:lvl4pPr>
            <a:lvl5pPr lvl="4" rtl="0">
              <a:spcBef>
                <a:spcPts val="0"/>
              </a:spcBef>
              <a:buSzPct val="100000"/>
              <a:defRPr sz="4800"/>
            </a:lvl5pPr>
            <a:lvl6pPr lvl="5" rtl="0">
              <a:spcBef>
                <a:spcPts val="0"/>
              </a:spcBef>
              <a:buSzPct val="100000"/>
              <a:defRPr sz="4800"/>
            </a:lvl6pPr>
            <a:lvl7pPr lvl="6" rtl="0">
              <a:spcBef>
                <a:spcPts val="0"/>
              </a:spcBef>
              <a:buSzPct val="100000"/>
              <a:defRPr sz="4800"/>
            </a:lvl7pPr>
            <a:lvl8pPr lvl="7" rtl="0">
              <a:spcBef>
                <a:spcPts val="0"/>
              </a:spcBef>
              <a:buSzPct val="100000"/>
              <a:defRPr sz="4800"/>
            </a:lvl8pPr>
            <a:lvl9pPr lvl="8" rtl="0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4572000" y="100"/>
            <a:ext cx="457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96" name="Shape 96"/>
          <p:cNvCxnSpPr/>
          <p:nvPr/>
        </p:nvCxnSpPr>
        <p:spPr>
          <a:xfrm>
            <a:off x="5029675" y="59940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7" name="Shape 97"/>
          <p:cNvSpPr txBox="1"/>
          <p:nvPr>
            <p:ph type="title"/>
          </p:nvPr>
        </p:nvSpPr>
        <p:spPr>
          <a:xfrm>
            <a:off x="265500" y="1607766"/>
            <a:ext cx="4045200" cy="2012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4200"/>
            </a:lvl1pPr>
            <a:lvl2pPr lvl="1" rtl="0" algn="ctr">
              <a:spcBef>
                <a:spcPts val="0"/>
              </a:spcBef>
              <a:buSzPct val="100000"/>
              <a:defRPr sz="4200"/>
            </a:lvl2pPr>
            <a:lvl3pPr lvl="2" rtl="0" algn="ctr">
              <a:spcBef>
                <a:spcPts val="0"/>
              </a:spcBef>
              <a:buSzPct val="100000"/>
              <a:defRPr sz="4200"/>
            </a:lvl3pPr>
            <a:lvl4pPr lvl="3" rtl="0" algn="ctr">
              <a:spcBef>
                <a:spcPts val="0"/>
              </a:spcBef>
              <a:buSzPct val="100000"/>
              <a:defRPr sz="4200"/>
            </a:lvl4pPr>
            <a:lvl5pPr lvl="4" rtl="0" algn="ctr">
              <a:spcBef>
                <a:spcPts val="0"/>
              </a:spcBef>
              <a:buSzPct val="100000"/>
              <a:defRPr sz="4200"/>
            </a:lvl5pPr>
            <a:lvl6pPr lvl="5" rtl="0" algn="ctr">
              <a:spcBef>
                <a:spcPts val="0"/>
              </a:spcBef>
              <a:buSzPct val="100000"/>
              <a:defRPr sz="4200"/>
            </a:lvl6pPr>
            <a:lvl7pPr lvl="6" rtl="0" algn="ctr">
              <a:spcBef>
                <a:spcPts val="0"/>
              </a:spcBef>
              <a:buSzPct val="100000"/>
              <a:defRPr sz="4200"/>
            </a:lvl7pPr>
            <a:lvl8pPr lvl="7" rtl="0" algn="ctr">
              <a:spcBef>
                <a:spcPts val="0"/>
              </a:spcBef>
              <a:buSzPct val="100000"/>
              <a:defRPr sz="4200"/>
            </a:lvl8pPr>
            <a:lvl9pPr lvl="8" rtl="0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98" name="Shape 98"/>
          <p:cNvSpPr txBox="1"/>
          <p:nvPr>
            <p:ph idx="1" type="subTitle"/>
          </p:nvPr>
        </p:nvSpPr>
        <p:spPr>
          <a:xfrm>
            <a:off x="265500" y="3692001"/>
            <a:ext cx="4045200" cy="1794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99" name="Shape 99"/>
          <p:cNvSpPr txBox="1"/>
          <p:nvPr>
            <p:ph idx="2" type="body"/>
          </p:nvPr>
        </p:nvSpPr>
        <p:spPr>
          <a:xfrm>
            <a:off x="4939500" y="965600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311700" y="5649100"/>
            <a:ext cx="5998800" cy="798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6" name="Shape 106"/>
          <p:cNvSpPr txBox="1"/>
          <p:nvPr>
            <p:ph type="title"/>
          </p:nvPr>
        </p:nvSpPr>
        <p:spPr>
          <a:xfrm>
            <a:off x="311700" y="1321966"/>
            <a:ext cx="8520600" cy="25572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b="1" sz="14000"/>
            </a:lvl1pPr>
            <a:lvl2pPr lvl="1" rtl="0" algn="ctr">
              <a:spcBef>
                <a:spcPts val="0"/>
              </a:spcBef>
              <a:buSzPct val="100000"/>
              <a:defRPr b="1" sz="14000"/>
            </a:lvl2pPr>
            <a:lvl3pPr lvl="2" rtl="0" algn="ctr">
              <a:spcBef>
                <a:spcPts val="0"/>
              </a:spcBef>
              <a:buSzPct val="100000"/>
              <a:defRPr b="1" sz="14000"/>
            </a:lvl3pPr>
            <a:lvl4pPr lvl="3" rtl="0" algn="ctr">
              <a:spcBef>
                <a:spcPts val="0"/>
              </a:spcBef>
              <a:buSzPct val="100000"/>
              <a:defRPr b="1" sz="14000"/>
            </a:lvl4pPr>
            <a:lvl5pPr lvl="4" rtl="0" algn="ctr">
              <a:spcBef>
                <a:spcPts val="0"/>
              </a:spcBef>
              <a:buSzPct val="100000"/>
              <a:defRPr b="1" sz="14000"/>
            </a:lvl5pPr>
            <a:lvl6pPr lvl="5" rtl="0" algn="ctr">
              <a:spcBef>
                <a:spcPts val="0"/>
              </a:spcBef>
              <a:buSzPct val="100000"/>
              <a:defRPr b="1" sz="14000"/>
            </a:lvl6pPr>
            <a:lvl7pPr lvl="6" rtl="0" algn="ctr">
              <a:spcBef>
                <a:spcPts val="0"/>
              </a:spcBef>
              <a:buSzPct val="100000"/>
              <a:defRPr b="1" sz="14000"/>
            </a:lvl7pPr>
            <a:lvl8pPr lvl="7" rtl="0" algn="ctr">
              <a:spcBef>
                <a:spcPts val="0"/>
              </a:spcBef>
              <a:buSzPct val="100000"/>
              <a:defRPr b="1" sz="14000"/>
            </a:lvl8pPr>
            <a:lvl9pPr lvl="8" rtl="0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311700" y="4095066"/>
            <a:ext cx="8520600" cy="1202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spcBef>
                <a:spcPts val="0"/>
              </a:spcBef>
              <a:defRPr/>
            </a:lvl1pPr>
            <a:lvl2pPr lvl="1" rtl="0" algn="ctr">
              <a:spcBef>
                <a:spcPts val="0"/>
              </a:spcBef>
              <a:defRPr/>
            </a:lvl2pPr>
            <a:lvl3pPr lvl="2" rtl="0" algn="ctr">
              <a:spcBef>
                <a:spcPts val="0"/>
              </a:spcBef>
              <a:defRPr/>
            </a:lvl3pPr>
            <a:lvl4pPr lvl="3" rtl="0" algn="ctr">
              <a:spcBef>
                <a:spcPts val="0"/>
              </a:spcBef>
              <a:defRPr/>
            </a:lvl4pPr>
            <a:lvl5pPr lvl="4" rtl="0" algn="ctr">
              <a:spcBef>
                <a:spcPts val="0"/>
              </a:spcBef>
              <a:defRPr/>
            </a:lvl5pPr>
            <a:lvl6pPr lvl="5" rtl="0" algn="ctr">
              <a:spcBef>
                <a:spcPts val="0"/>
              </a:spcBef>
              <a:defRPr/>
            </a:lvl6pPr>
            <a:lvl7pPr lvl="6" rtl="0" algn="ctr">
              <a:spcBef>
                <a:spcPts val="0"/>
              </a:spcBef>
              <a:defRPr/>
            </a:lvl7pPr>
            <a:lvl8pPr lvl="7" rtl="0" algn="ctr">
              <a:spcBef>
                <a:spcPts val="0"/>
              </a:spcBef>
              <a:defRPr/>
            </a:lvl8pPr>
            <a:lvl9pPr lvl="8" rtl="0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108" name="Shape 10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12" name="Shape 1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2" y="187325"/>
            <a:ext cx="8828100" cy="64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Font typeface="Trebuchet MS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31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44450" lvl="1" marL="5778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60325" lvl="2" marL="86042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63500" lvl="3" marL="1143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53975" lvl="4" marL="14255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ct val="100000"/>
              <a:buFont typeface="Noto Sans Symbols"/>
              <a:buChar char="●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5" name="Shape 115"/>
          <p:cNvSpPr txBox="1"/>
          <p:nvPr>
            <p:ph idx="10" type="dt"/>
          </p:nvPr>
        </p:nvSpPr>
        <p:spPr>
          <a:xfrm>
            <a:off x="381000" y="6288087"/>
            <a:ext cx="18876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Shape 116"/>
          <p:cNvSpPr txBox="1"/>
          <p:nvPr>
            <p:ph idx="11" type="ftr"/>
          </p:nvPr>
        </p:nvSpPr>
        <p:spPr>
          <a:xfrm>
            <a:off x="3305175" y="6288087"/>
            <a:ext cx="5238900" cy="365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Shape 117"/>
          <p:cNvSpPr txBox="1"/>
          <p:nvPr>
            <p:ph idx="12" type="sldNum"/>
          </p:nvPr>
        </p:nvSpPr>
        <p:spPr>
          <a:xfrm>
            <a:off x="8404225" y="219075"/>
            <a:ext cx="493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Trebuchet MS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166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1" name="Shape 41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5640766"/>
            <a:ext cx="5998800" cy="8067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U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image" Target="../media/image02.jpg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593366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8472457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fld id="{00000000-1234-1234-1234-123412341234}" type="slidenum">
              <a:rPr lang="en-US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5.png"/><Relationship Id="rId4" Type="http://schemas.openxmlformats.org/officeDocument/2006/relationships/image" Target="../media/image0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gif"/><Relationship Id="rId4" Type="http://schemas.openxmlformats.org/officeDocument/2006/relationships/image" Target="../media/image0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0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09.png"/><Relationship Id="rId4" Type="http://schemas.openxmlformats.org/officeDocument/2006/relationships/image" Target="../media/image16.png"/><Relationship Id="rId9" Type="http://schemas.openxmlformats.org/officeDocument/2006/relationships/image" Target="../media/image13.png"/><Relationship Id="rId5" Type="http://schemas.openxmlformats.org/officeDocument/2006/relationships/image" Target="../media/image17.png"/><Relationship Id="rId6" Type="http://schemas.openxmlformats.org/officeDocument/2006/relationships/image" Target="../media/image11.png"/><Relationship Id="rId7" Type="http://schemas.openxmlformats.org/officeDocument/2006/relationships/image" Target="../media/image18.png"/><Relationship Id="rId8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4.png"/><Relationship Id="rId4" Type="http://schemas.openxmlformats.org/officeDocument/2006/relationships/image" Target="../media/image0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6.png"/><Relationship Id="rId4" Type="http://schemas.openxmlformats.org/officeDocument/2006/relationships/image" Target="../media/image0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8.png"/><Relationship Id="rId4" Type="http://schemas.openxmlformats.org/officeDocument/2006/relationships/image" Target="../media/image0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7.png"/><Relationship Id="rId4" Type="http://schemas.openxmlformats.org/officeDocument/2006/relationships/image" Target="../media/image0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ctrTitle"/>
          </p:nvPr>
        </p:nvSpPr>
        <p:spPr>
          <a:xfrm>
            <a:off x="135925" y="1510687"/>
            <a:ext cx="8686800" cy="39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lang="en-US" sz="4400">
                <a:solidFill>
                  <a:srgbClr val="FFFFFF"/>
                </a:solidFill>
              </a:rPr>
              <a:t>Antibiotic Drug Prescription 1</a:t>
            </a:r>
            <a:br>
              <a:rPr b="0" i="0" lang="en-US" sz="4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9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Name: Sean Iamartino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t/>
            </a:r>
            <a:endParaRPr b="0" i="0" sz="29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25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Member(s): </a:t>
            </a:r>
            <a:r>
              <a:rPr lang="en-US" sz="2500">
                <a:solidFill>
                  <a:srgbClr val="FFFFFF"/>
                </a:solidFill>
              </a:rPr>
              <a:t>Alan Nieto</a:t>
            </a:r>
            <a:br>
              <a:rPr b="0" i="0" lang="en-US" sz="25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25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Owner(s): </a:t>
            </a:r>
            <a:r>
              <a:rPr lang="en-US" sz="2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Giri Narasimhan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25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Instructor: Masoud Sadjadi</a:t>
            </a:r>
            <a:br>
              <a:rPr b="0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br>
              <a:rPr b="0" i="0" lang="en-US" sz="44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School of Computing and Information Sciences</a:t>
            </a:r>
            <a:br>
              <a:rPr b="0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1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Florida International University</a:t>
            </a:r>
          </a:p>
        </p:txBody>
      </p:sp>
      <p:sp>
        <p:nvSpPr>
          <p:cNvPr id="124" name="Shape 124"/>
          <p:cNvSpPr txBox="1"/>
          <p:nvPr>
            <p:ph idx="1" type="subTitle"/>
          </p:nvPr>
        </p:nvSpPr>
        <p:spPr>
          <a:xfrm>
            <a:off x="228600" y="5643562"/>
            <a:ext cx="8686800" cy="12191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Noto Sans Symbols"/>
              <a:buNone/>
            </a:pPr>
            <a:r>
              <a:rPr lang="en-US" sz="1600">
                <a:solidFill>
                  <a:srgbClr val="FFFFFF"/>
                </a:solidFill>
              </a:rPr>
              <a:t>08/03/2016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x="135925" y="556025"/>
            <a:ext cx="8686800" cy="7226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Senior Project Final Presentation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&lt;Summer 2016&gt;</a:t>
            </a:r>
          </a:p>
        </p:txBody>
      </p:sp>
      <p:pic>
        <p:nvPicPr>
          <p:cNvPr id="126" name="Shape 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" y="5643525"/>
            <a:ext cx="2743204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Shape 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 #</a:t>
            </a:r>
            <a:r>
              <a:rPr lang="en-US">
                <a:solidFill>
                  <a:srgbClr val="FFFFFF"/>
                </a:solidFill>
              </a:rPr>
              <a:t>3</a:t>
            </a:r>
            <a:r>
              <a:rPr b="0" i="0" lang="en-US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: </a:t>
            </a:r>
            <a:r>
              <a:rPr lang="en-US" sz="2400">
                <a:solidFill>
                  <a:srgbClr val="FFFFFF"/>
                </a:solidFill>
              </a:rPr>
              <a:t>Implement Inference Engine</a:t>
            </a:r>
          </a:p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428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 The ability to determine the proper antibiotic</a:t>
            </a: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 Read from the rule set</a:t>
            </a: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 Evaluate from the knowledge base(patient data)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0250" y="3613325"/>
            <a:ext cx="1826950" cy="2677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Shape 2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Evaluating Rules</a:t>
            </a:r>
          </a:p>
        </p:txBody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780312" y="12880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Rules are stored as strings in the database.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Rules take the form of: </a:t>
            </a:r>
          </a:p>
          <a:p>
            <a:pPr indent="-228600" lvl="1" marL="9144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“variable == value &amp;&amp; variable == value &amp;&amp; …”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Rules are broken down using the regular expression:</a:t>
            </a:r>
          </a:p>
          <a:p>
            <a:pPr indent="-3175" lvl="0" marL="739775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\s*(\w+(\s*\w+)*)\s+([&lt;&gt;=]+)\s*(\w+(\s*\w+)*)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Extracting the variable, operator, and value from each sub-condition. 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The variable is then used to get the patient data and compared to the value</a:t>
            </a:r>
          </a:p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This system allows for plain english rules such as: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ex. “Patient’s weight &gt; 150 &amp;&amp; PCN Allergy == Severe”</a:t>
            </a:r>
          </a:p>
        </p:txBody>
      </p:sp>
      <p:pic>
        <p:nvPicPr>
          <p:cNvPr id="209" name="Shape 2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43750" y="61397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 #</a:t>
            </a:r>
            <a:r>
              <a:rPr lang="en-US">
                <a:solidFill>
                  <a:srgbClr val="FFFFFF"/>
                </a:solidFill>
              </a:rPr>
              <a:t>4</a:t>
            </a: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: </a:t>
            </a:r>
            <a:r>
              <a:rPr lang="en-US" sz="2400">
                <a:solidFill>
                  <a:srgbClr val="FFFFFF"/>
                </a:solidFill>
              </a:rPr>
              <a:t>Implement Rule Engine Graceful Failures</a:t>
            </a:r>
          </a:p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428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 Insufficient knowledge should be dealt with gracefully</a:t>
            </a: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Inform user what went wrong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7" name="Shape 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8025" y="2963649"/>
            <a:ext cx="2180850" cy="389435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218" name="Shape 2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 #5: </a:t>
            </a:r>
            <a:r>
              <a:rPr lang="en-US" sz="2400">
                <a:solidFill>
                  <a:srgbClr val="FFFFFF"/>
                </a:solidFill>
              </a:rPr>
              <a:t>Improve UI/UX</a:t>
            </a:r>
          </a:p>
        </p:txBody>
      </p:sp>
      <p:sp>
        <p:nvSpPr>
          <p:cNvPr id="225" name="Shape 225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1428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 Make the app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More presentable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Easy to use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Visually stimulating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26" name="Shape 2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Test Suites and Test Cases</a:t>
            </a:r>
          </a:p>
        </p:txBody>
      </p:sp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4" name="Shape 234"/>
          <p:cNvGraphicFramePr/>
          <p:nvPr/>
        </p:nvGraphicFramePr>
        <p:xfrm>
          <a:off x="1600200" y="2462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{B68C0C3F-C109-4467-B113-797BE45A9764}</a:tableStyleId>
              </a:tblPr>
              <a:tblGrid>
                <a:gridCol w="5943600"/>
              </a:tblGrid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ID: U672-TC002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Purpose: </a:t>
                      </a:r>
                      <a:r>
                        <a:rPr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Evaluate condition returns true with a true conditional string(real application)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Preconditions: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Knowledge: community acquired = true, severely ill = false, PCN allergy = no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Condition: community acquired == true &amp; severely ill == false &amp; PCN allergy == no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Input: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evaluateCondition(condition, knowledge)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Result:</a:t>
                      </a:r>
                    </a:p>
                    <a:p>
                      <a:pPr indent="-31750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27272"/>
                        <a:buFont typeface="Times New Roman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true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sp>
        <p:nvSpPr>
          <p:cNvPr id="235" name="Shape 235"/>
          <p:cNvSpPr txBox="1"/>
          <p:nvPr/>
        </p:nvSpPr>
        <p:spPr>
          <a:xfrm>
            <a:off x="1675950" y="1706950"/>
            <a:ext cx="5792100" cy="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Sunny Day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Test Suites and Test Cases</a:t>
            </a:r>
          </a:p>
        </p:txBody>
      </p: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Shape 243"/>
          <p:cNvSpPr txBox="1"/>
          <p:nvPr/>
        </p:nvSpPr>
        <p:spPr>
          <a:xfrm>
            <a:off x="1675950" y="1787200"/>
            <a:ext cx="5792100" cy="6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Rainy Day</a:t>
            </a:r>
          </a:p>
        </p:txBody>
      </p:sp>
      <p:graphicFrame>
        <p:nvGraphicFramePr>
          <p:cNvPr id="244" name="Shape 244"/>
          <p:cNvGraphicFramePr/>
          <p:nvPr/>
        </p:nvGraphicFramePr>
        <p:xfrm>
          <a:off x="1600200" y="2462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{B68C0C3F-C109-4467-B113-797BE45A9764}</a:tableStyleId>
              </a:tblPr>
              <a:tblGrid>
                <a:gridCol w="5943600"/>
              </a:tblGrid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Test ID: U672-TC003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Purpose: </a:t>
                      </a:r>
                      <a:r>
                        <a:rPr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Evaluate condition returns false with a false conditional string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Preconditions: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Knowledge: community acquired = true, severely ill = false, PCN allergy = no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Condition: community acquired == false &amp; severely ill == false &amp; PCN allergy = no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Input:</a:t>
                      </a:r>
                    </a:p>
                    <a:p>
                      <a:pPr indent="-29845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00000"/>
                        <a:buFont typeface="Calibri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evaluateCondition(condition, knowledge)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27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b="1" lang="en-US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Expected Result:</a:t>
                      </a:r>
                    </a:p>
                    <a:p>
                      <a:pPr indent="-317500" lvl="0" marL="457200" rtl="0">
                        <a:spcBef>
                          <a:spcPts val="0"/>
                        </a:spcBef>
                        <a:buClr>
                          <a:srgbClr val="FFFFFF"/>
                        </a:buClr>
                        <a:buSzPct val="127272"/>
                        <a:buFont typeface="Times New Roman"/>
                        <a:buChar char="●"/>
                      </a:pPr>
                      <a:r>
                        <a:rPr lang="en-US" sz="11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false</a:t>
                      </a:r>
                    </a:p>
                  </a:txBody>
                  <a:tcPr marT="63500" marB="63500" marR="63500" marL="63500">
                    <a:lnL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</a:p>
        </p:txBody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825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</a:p>
          <a:p>
            <a:pPr indent="-2825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C</a:t>
            </a: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ontact information</a:t>
            </a:r>
          </a:p>
          <a:p>
            <a:pPr lvl="1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Email: siama001@fiu.edu</a:t>
            </a:r>
          </a:p>
          <a:p>
            <a:pPr indent="-2825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Questions?</a:t>
            </a:r>
          </a:p>
          <a:p>
            <a:pPr indent="-282575" lvl="0" marL="282575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b="0" i="0" lang="en-US" sz="2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You!</a:t>
            </a:r>
          </a:p>
        </p:txBody>
      </p:sp>
      <p:pic>
        <p:nvPicPr>
          <p:cNvPr id="252" name="Shape 2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43591" y="381016"/>
            <a:ext cx="1044574" cy="1044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3362" y="1627921"/>
            <a:ext cx="1905000" cy="946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Shape 2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13387" y="2574262"/>
            <a:ext cx="1905000" cy="9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57937" y="5162275"/>
            <a:ext cx="1615874" cy="807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Shape 2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5762" y="5023874"/>
            <a:ext cx="3497612" cy="94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Shape 25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600431" y="3603076"/>
            <a:ext cx="1530924" cy="143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779462" y="381000"/>
            <a:ext cx="7583486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definition</a:t>
            </a:r>
          </a:p>
        </p:txBody>
      </p:sp>
      <p:sp>
        <p:nvSpPr>
          <p:cNvPr id="134" name="Shape 134"/>
          <p:cNvSpPr txBox="1"/>
          <p:nvPr>
            <p:ph idx="1" type="body"/>
          </p:nvPr>
        </p:nvSpPr>
        <p:spPr>
          <a:xfrm>
            <a:off x="779462" y="1524000"/>
            <a:ext cx="7583486" cy="42084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rPr lang="en-US">
                <a:solidFill>
                  <a:srgbClr val="FFFFFF"/>
                </a:solidFill>
              </a:rPr>
              <a:t>Problem:</a:t>
            </a:r>
          </a:p>
          <a:p>
            <a:pPr indent="-282575" lvl="0" marL="739775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50000"/>
              <a:buFont typeface="Noto Sans Symbols"/>
              <a:buChar char="●"/>
            </a:pPr>
            <a:r>
              <a:rPr lang="en-US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Antibiotic resistance is a major issue confronting healthcare providers and their patients. </a:t>
            </a:r>
          </a:p>
          <a:p>
            <a:pPr indent="-282575" lvl="0" marL="739775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50000"/>
              <a:buFont typeface="Noto Sans Symbols"/>
              <a:buChar char="●"/>
            </a:pPr>
            <a:r>
              <a:rPr lang="en-US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Changing antibiotic resistance patterns, rising antibiotic costs and the introduction to new antibiotics have made selecting optimal antibiotic regimens more difficult now than ever before.</a:t>
            </a:r>
          </a:p>
          <a:p>
            <a:pPr indent="-244475" lvl="0" marL="739775" rtl="0">
              <a:lnSpc>
                <a:spcPct val="150000"/>
              </a:lnSpc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 an app that:</a:t>
            </a:r>
          </a:p>
          <a:p>
            <a:pPr indent="-304800" lvl="1" marL="1371600" rtl="0">
              <a:lnSpc>
                <a:spcPct val="15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Arial"/>
            </a:pPr>
            <a:r>
              <a:rPr lang="en-US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is user friendly</a:t>
            </a:r>
          </a:p>
          <a:p>
            <a:pPr indent="-304800" lvl="1" marL="1371600" rtl="0">
              <a:lnSpc>
                <a:spcPct val="15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Arial"/>
            </a:pPr>
            <a:r>
              <a:rPr lang="en-US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cross-platform</a:t>
            </a:r>
          </a:p>
          <a:p>
            <a:pPr indent="-304800" lvl="1" marL="1371600" rtl="0">
              <a:lnSpc>
                <a:spcPct val="150000"/>
              </a:lnSpc>
              <a:spcBef>
                <a:spcPts val="0"/>
              </a:spcBef>
              <a:buClr>
                <a:schemeClr val="lt1"/>
              </a:buClr>
              <a:buSzPct val="100000"/>
              <a:buFont typeface="Arial"/>
            </a:pPr>
            <a:r>
              <a:rPr lang="en-US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can aid a physician by suggesting the proper antibiotic to use for a specific patient.</a:t>
            </a:r>
          </a:p>
          <a:p>
            <a:pPr indent="0" lvl="0" marL="0" rt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sz="12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779462" y="1828800"/>
            <a:ext cx="7583400" cy="420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Solution:</a:t>
            </a:r>
          </a:p>
          <a:p>
            <a:pPr indent="-228600" lvl="0" marL="914400">
              <a:lnSpc>
                <a:spcPct val="150000"/>
              </a:lnSpc>
              <a:spcBef>
                <a:spcPts val="0"/>
              </a:spcBef>
              <a:buClr>
                <a:schemeClr val="lt1"/>
              </a:buClr>
              <a:buFont typeface="Arial"/>
            </a:pPr>
            <a:r>
              <a:rPr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Rule-Based System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Project definition</a:t>
            </a:r>
          </a:p>
        </p:txBody>
      </p:sp>
      <p:pic>
        <p:nvPicPr>
          <p:cNvPr id="143" name="Shape 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3074" y="3490762"/>
            <a:ext cx="2936150" cy="295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5475" y="2590350"/>
            <a:ext cx="5353050" cy="337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</a:p>
        </p:txBody>
      </p:sp>
      <p:pic>
        <p:nvPicPr>
          <p:cNvPr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2716375"/>
            <a:ext cx="5943600" cy="227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</a:p>
        </p:txBody>
      </p:sp>
      <p:pic>
        <p:nvPicPr>
          <p:cNvPr id="166" name="Shape 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175" y="1995625"/>
            <a:ext cx="4819650" cy="421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779462" y="381000"/>
            <a:ext cx="7583400" cy="10445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Stories </a:t>
            </a: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779462" y="1828800"/>
            <a:ext cx="7583400" cy="4208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81000" lvl="0" marL="457200" rtl="0">
              <a:lnSpc>
                <a:spcPct val="200000"/>
              </a:lnSpc>
              <a:spcBef>
                <a:spcPts val="0"/>
              </a:spcBef>
              <a:buClr>
                <a:schemeClr val="lt1"/>
              </a:buClr>
              <a:buSzPct val="100000"/>
              <a:buAutoNum type="arabicPeriod"/>
            </a:pPr>
            <a:r>
              <a:rPr lang="en-US" sz="2400">
                <a:solidFill>
                  <a:schemeClr val="lt1"/>
                </a:solidFill>
              </a:rPr>
              <a:t>Implement Log in/out</a:t>
            </a: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buClr>
                <a:schemeClr val="lt1"/>
              </a:buClr>
              <a:buSzPct val="100000"/>
              <a:buAutoNum type="arabicPeriod"/>
            </a:pPr>
            <a:r>
              <a:rPr lang="en-US" sz="2400">
                <a:solidFill>
                  <a:schemeClr val="lt1"/>
                </a:solidFill>
              </a:rPr>
              <a:t>Implement Antibiotic Information</a:t>
            </a: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buClr>
                <a:schemeClr val="lt1"/>
              </a:buClr>
              <a:buSzPct val="100000"/>
              <a:buAutoNum type="arabicPeriod"/>
            </a:pPr>
            <a:r>
              <a:rPr lang="en-US" sz="2400">
                <a:solidFill>
                  <a:schemeClr val="lt1"/>
                </a:solidFill>
              </a:rPr>
              <a:t>Implement Inference Engine</a:t>
            </a: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buClr>
                <a:schemeClr val="lt1"/>
              </a:buClr>
              <a:buSzPct val="100000"/>
              <a:buAutoNum type="arabicPeriod"/>
            </a:pPr>
            <a:r>
              <a:rPr lang="en-US" sz="2400">
                <a:solidFill>
                  <a:schemeClr val="lt1"/>
                </a:solidFill>
              </a:rPr>
              <a:t>Implement Inference Engine Graceful Failures</a:t>
            </a:r>
          </a:p>
          <a:p>
            <a:pPr indent="-381000" lvl="0" marL="457200" rtl="0">
              <a:lnSpc>
                <a:spcPct val="200000"/>
              </a:lnSpc>
              <a:spcBef>
                <a:spcPts val="0"/>
              </a:spcBef>
              <a:buClr>
                <a:schemeClr val="lt1"/>
              </a:buClr>
              <a:buSzPct val="100000"/>
              <a:buAutoNum type="arabicPeriod"/>
            </a:pPr>
            <a:r>
              <a:rPr lang="en-US" sz="2400">
                <a:solidFill>
                  <a:schemeClr val="lt1"/>
                </a:solidFill>
              </a:rPr>
              <a:t>Improve Android UI/UX Further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 #1: </a:t>
            </a:r>
            <a:r>
              <a:rPr lang="en-US" sz="2400">
                <a:solidFill>
                  <a:srgbClr val="FFFFFF"/>
                </a:solidFill>
              </a:rPr>
              <a:t>Implement Log in/out</a:t>
            </a:r>
          </a:p>
        </p:txBody>
      </p:sp>
      <p:sp>
        <p:nvSpPr>
          <p:cNvPr id="182" name="Shape 182"/>
          <p:cNvSpPr txBox="1"/>
          <p:nvPr>
            <p:ph idx="1" type="body"/>
          </p:nvPr>
        </p:nvSpPr>
        <p:spPr>
          <a:xfrm>
            <a:off x="779475" y="1386925"/>
            <a:ext cx="7583400" cy="46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1428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 Doctors must be logged in so that they can view their patients.</a:t>
            </a:r>
          </a:p>
          <a:p>
            <a:pPr indent="-142875" lvl="0" marL="2825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 Patients must be accessed only by their physician.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83" name="Shape 1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23375" y="2659075"/>
            <a:ext cx="2497250" cy="41989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184" name="Shape 1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type="title"/>
          </p:nvPr>
        </p:nvSpPr>
        <p:spPr>
          <a:xfrm>
            <a:off x="779462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Trebuchet MS"/>
              <a:buNone/>
            </a:pPr>
            <a:r>
              <a:rPr b="0" i="0" lang="en-US" sz="3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 #2: </a:t>
            </a:r>
            <a:r>
              <a:rPr lang="en-US" sz="2400">
                <a:solidFill>
                  <a:srgbClr val="FFFFFF"/>
                </a:solidFill>
              </a:rPr>
              <a:t>Implement Antibiotic Information</a:t>
            </a:r>
          </a:p>
        </p:txBody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779475" y="1291300"/>
            <a:ext cx="7583400" cy="47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-US">
                <a:solidFill>
                  <a:srgbClr val="FFFFFF"/>
                </a:solidFill>
              </a:rPr>
              <a:t>Antibiotic information in the database</a:t>
            </a:r>
          </a:p>
          <a:p>
            <a:pPr lvl="2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22222"/>
              <a:buFont typeface="Noto Sans Symbols"/>
            </a:pPr>
            <a:r>
              <a:rPr lang="en-US">
                <a:solidFill>
                  <a:srgbClr val="FFFFFF"/>
                </a:solidFill>
              </a:rPr>
              <a:t>store </a:t>
            </a:r>
          </a:p>
          <a:p>
            <a:pPr lvl="2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22222"/>
              <a:buFont typeface="Noto Sans Symbols"/>
            </a:pPr>
            <a:r>
              <a:rPr lang="en-US">
                <a:solidFill>
                  <a:srgbClr val="FFFFFF"/>
                </a:solidFill>
              </a:rPr>
              <a:t>retrieve</a:t>
            </a:r>
          </a:p>
          <a:p>
            <a:pPr lvl="2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22222"/>
              <a:buFont typeface="Noto Sans Symbols"/>
            </a:pPr>
            <a:r>
              <a:rPr lang="en-US">
                <a:solidFill>
                  <a:srgbClr val="FFFFFF"/>
                </a:solidFill>
              </a:rPr>
              <a:t>view </a:t>
            </a:r>
          </a:p>
          <a:p>
            <a:pPr indent="-228600" lvl="0" marL="457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rebuchet MS"/>
              <a:buChar char="●"/>
            </a:pPr>
            <a:r>
              <a:rPr lang="en-US">
                <a:solidFill>
                  <a:srgbClr val="FFFFFF"/>
                </a:solidFill>
              </a:rPr>
              <a:t>Necessary for the core features of the app to function.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ct val="25000"/>
              <a:buFont typeface="Noto Sans Symbols"/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1350" y="5987312"/>
            <a:ext cx="2624050" cy="72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