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Font typeface="Arial"/>
              <a:buNone/>
              <a:defRPr b="0" i="0" sz="1800" u="none" cap="none" strike="noStrike"/>
            </a:lvl1pPr>
            <a:lvl2pPr indent="0" lvl="1" marL="457200" marR="0" rtl="0" algn="l">
              <a:spcBef>
                <a:spcPts val="0"/>
              </a:spcBef>
              <a:buFont typeface="Arial"/>
              <a:buNone/>
              <a:defRPr b="0" i="0" sz="1800" u="none" cap="none" strike="noStrike"/>
            </a:lvl2pPr>
            <a:lvl3pPr indent="0" lvl="2" marL="914400" marR="0" rtl="0" algn="l">
              <a:spcBef>
                <a:spcPts val="0"/>
              </a:spcBef>
              <a:buFont typeface="Arial"/>
              <a:buNone/>
              <a:defRPr b="0" i="0" sz="1800" u="none" cap="none" strike="noStrike"/>
            </a:lvl3pPr>
            <a:lvl4pPr indent="0" lvl="3" marL="1371600" marR="0" rtl="0" algn="l">
              <a:spcBef>
                <a:spcPts val="0"/>
              </a:spcBef>
              <a:buFont typeface="Arial"/>
              <a:buNone/>
              <a:defRPr b="0" i="0" sz="1800" u="none" cap="none" strike="noStrike"/>
            </a:lvl4pPr>
            <a:lvl5pPr indent="0" lvl="4" marL="1828800" marR="0" rtl="0" algn="l">
              <a:spcBef>
                <a:spcPts val="0"/>
              </a:spcBef>
              <a:buFont typeface="Arial"/>
              <a:buNone/>
              <a:defRPr b="0" i="0" sz="1800" u="none" cap="none" strike="noStrike"/>
            </a:lvl5pPr>
            <a:lvl6pPr indent="0" lvl="5" marL="2286000" marR="0" rtl="0" algn="l">
              <a:spcBef>
                <a:spcPts val="0"/>
              </a:spcBef>
              <a:buFont typeface="Arial"/>
              <a:buNone/>
              <a:defRPr b="0" i="0" sz="1800" u="none" cap="none" strike="noStrike"/>
            </a:lvl6pPr>
            <a:lvl7pPr indent="0" lvl="6" marL="2743200" marR="0" rtl="0" algn="l">
              <a:spcBef>
                <a:spcPts val="0"/>
              </a:spcBef>
              <a:buFont typeface="Arial"/>
              <a:buNone/>
              <a:defRPr b="0" i="0" sz="1800" u="none" cap="none" strike="noStrike"/>
            </a:lvl7pPr>
            <a:lvl8pPr indent="0" lvl="7" marL="3200400" marR="0" rtl="0" algn="l">
              <a:spcBef>
                <a:spcPts val="0"/>
              </a:spcBef>
              <a:buFont typeface="Arial"/>
              <a:buNone/>
              <a:defRPr b="0" i="0" sz="1800" u="none" cap="none" strike="noStrike"/>
            </a:lvl8pPr>
            <a:lvl9pPr indent="0" lvl="8" marL="3657600" marR="0" rtl="0" algn="l">
              <a:spcBef>
                <a:spcPts val="0"/>
              </a:spcBef>
              <a:buFont typeface="Arial"/>
              <a:buNone/>
              <a:defRPr b="0" i="0" sz="1800" u="none" cap="none" strike="noStrike"/>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t/>
            </a:r>
            <a:endParaRPr b="0" i="0" sz="1800" u="none" cap="none" strike="noStrike"/>
          </a:p>
        </p:txBody>
      </p:sp>
      <p:sp>
        <p:nvSpPr>
          <p:cNvPr id="87" name="Shape 87"/>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4" y="10242550"/>
            <a:ext cx="29627511" cy="28963937"/>
          </a:xfrm>
          <a:prstGeom prst="rect">
            <a:avLst/>
          </a:prstGeom>
          <a:noFill/>
          <a:ln>
            <a:noFill/>
          </a:ln>
        </p:spPr>
        <p:txBody>
          <a:bodyPr anchorCtr="0" anchor="t" bIns="91425" lIns="91425" rIns="91425" tIns="91425"/>
          <a:lstStyle>
            <a:lvl1pPr indent="12509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11350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10572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7064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6969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6969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6969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6969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6969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lnSpc>
                <a:spcPct val="100000"/>
              </a:lnSpc>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12509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11350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10572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7064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6969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6969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6969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6969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6969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12509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11350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10572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7064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6969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6969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6969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6969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6969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6" cy="362622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7"/>
            <a:ext cx="19751276" cy="26333825"/>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6" cy="5152464"/>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2" y="1748116"/>
            <a:ext cx="10829926" cy="7436224"/>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6"/>
            <a:ext cx="18402298" cy="37459024"/>
          </a:xfrm>
          <a:prstGeom prst="rect">
            <a:avLst/>
          </a:prstGeom>
          <a:noFill/>
          <a:ln>
            <a:noFill/>
          </a:ln>
        </p:spPr>
        <p:txBody>
          <a:bodyPr anchorCtr="0" anchor="t" bIns="91425" lIns="91425" rIns="91425" tIns="91425"/>
          <a:lstStyle>
            <a:lvl1pPr indent="-996950" lvl="0" marL="1606550" marR="0" rtl="0" algn="l">
              <a:lnSpc>
                <a:spcPct val="100000"/>
              </a:lnSpc>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814387" lvl="1" marL="3481388"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619125" lvl="2" marL="5356225"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690563" lvl="3" marL="7497763"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700088" lvl="4" marL="96408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700088" lvl="5" marL="100980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700088" lvl="6" marL="105552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700088" lvl="7" marL="110124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700088" lvl="8" marL="114696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2" y="9184339"/>
            <a:ext cx="10829926" cy="30022799"/>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1" y="9825317"/>
            <a:ext cx="14544675"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1" y="13919948"/>
            <a:ext cx="14544675" cy="25287194"/>
          </a:xfrm>
          <a:prstGeom prst="rect">
            <a:avLst/>
          </a:prstGeom>
          <a:noFill/>
          <a:ln>
            <a:noFill/>
          </a:ln>
        </p:spPr>
        <p:txBody>
          <a:bodyPr anchorCtr="0" anchor="t" bIns="91425" lIns="91425" rIns="91425" tIns="91425"/>
          <a:lstStyle>
            <a:lvl1pPr indent="-11493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966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7334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7667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7762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7762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7762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7762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7762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1493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966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7334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7667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7762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7762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7762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7762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7762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2" y="10242177"/>
            <a:ext cx="14756605" cy="28964964"/>
          </a:xfrm>
          <a:prstGeom prst="rect">
            <a:avLst/>
          </a:prstGeom>
          <a:noFill/>
          <a:ln>
            <a:noFill/>
          </a:ln>
        </p:spPr>
        <p:txBody>
          <a:bodyPr anchorCtr="0" anchor="t" bIns="91425" lIns="91425" rIns="91425" tIns="91425"/>
          <a:lstStyle>
            <a:lvl1pPr indent="-10731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8905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695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7286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7381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7381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7381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7381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7381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0731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8905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695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7286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7381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7381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7381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7381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7381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lnSpc>
                <a:spcPct val="100000"/>
              </a:lnSpc>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4" y="1757359"/>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4" y="10242550"/>
            <a:ext cx="29627511" cy="28963937"/>
          </a:xfrm>
          <a:prstGeom prst="rect">
            <a:avLst/>
          </a:prstGeom>
          <a:noFill/>
          <a:ln>
            <a:noFill/>
          </a:ln>
        </p:spPr>
        <p:txBody>
          <a:bodyPr anchorCtr="0" anchor="t" bIns="91425" lIns="91425" rIns="91425" tIns="91425"/>
          <a:lstStyle>
            <a:lvl1pPr indent="12509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11350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10572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7064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6969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6969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6969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6969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6969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1.png"/><Relationship Id="rId10" Type="http://schemas.openxmlformats.org/officeDocument/2006/relationships/image" Target="../media/image06.png"/><Relationship Id="rId13" Type="http://schemas.openxmlformats.org/officeDocument/2006/relationships/image" Target="../media/image04.png"/><Relationship Id="rId12" Type="http://schemas.openxmlformats.org/officeDocument/2006/relationships/image" Target="../media/image0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 Id="rId4" Type="http://schemas.openxmlformats.org/officeDocument/2006/relationships/image" Target="../media/image13.png"/><Relationship Id="rId9" Type="http://schemas.openxmlformats.org/officeDocument/2006/relationships/image" Target="../media/image10.png"/><Relationship Id="rId15" Type="http://schemas.openxmlformats.org/officeDocument/2006/relationships/image" Target="../media/image07.png"/><Relationship Id="rId14" Type="http://schemas.openxmlformats.org/officeDocument/2006/relationships/image" Target="../media/image03.png"/><Relationship Id="rId16" Type="http://schemas.openxmlformats.org/officeDocument/2006/relationships/image" Target="../media/image05.png"/><Relationship Id="rId5" Type="http://schemas.openxmlformats.org/officeDocument/2006/relationships/image" Target="../media/image09.png"/><Relationship Id="rId6" Type="http://schemas.openxmlformats.org/officeDocument/2006/relationships/image" Target="../media/image08.png"/><Relationship Id="rId7" Type="http://schemas.openxmlformats.org/officeDocument/2006/relationships/image" Target="../media/image12.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914400" y="5486400"/>
            <a:ext cx="31089600" cy="3566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rgbClr val="000000"/>
                </a:solidFill>
              </a:rPr>
              <a:t> </a:t>
            </a:r>
          </a:p>
        </p:txBody>
      </p:sp>
      <p:sp>
        <p:nvSpPr>
          <p:cNvPr id="90" name="Shape 90"/>
          <p:cNvSpPr txBox="1"/>
          <p:nvPr/>
        </p:nvSpPr>
        <p:spPr>
          <a:xfrm>
            <a:off x="21608250" y="30777775"/>
            <a:ext cx="8959500" cy="99957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rgbClr val="000000"/>
              </a:solidFill>
              <a:latin typeface="Arial"/>
              <a:ea typeface="Arial"/>
              <a:cs typeface="Arial"/>
              <a:sym typeface="Arial"/>
            </a:endParaRPr>
          </a:p>
        </p:txBody>
      </p:sp>
      <p:sp>
        <p:nvSpPr>
          <p:cNvPr id="91" name="Shape 91"/>
          <p:cNvSpPr txBox="1"/>
          <p:nvPr/>
        </p:nvSpPr>
        <p:spPr>
          <a:xfrm>
            <a:off x="22096200" y="31193325"/>
            <a:ext cx="7928400" cy="6519900"/>
          </a:xfrm>
          <a:prstGeom prst="rect">
            <a:avLst/>
          </a:prstGeom>
          <a:noFill/>
          <a:ln>
            <a:noFill/>
          </a:ln>
        </p:spPr>
        <p:txBody>
          <a:bodyPr anchorCtr="0" anchor="t" bIns="91425" lIns="91425" rIns="91425" tIns="91425">
            <a:noAutofit/>
          </a:bodyPr>
          <a:lstStyle/>
          <a:p>
            <a:pPr lvl="0" rtl="0">
              <a:lnSpc>
                <a:spcPct val="115000"/>
              </a:lnSpc>
              <a:spcBef>
                <a:spcPts val="0"/>
              </a:spcBef>
              <a:buClr>
                <a:schemeClr val="dk1"/>
              </a:buClr>
              <a:buSzPct val="30555"/>
              <a:buFont typeface="Arial"/>
              <a:buNone/>
            </a:pPr>
            <a:r>
              <a:rPr lang="en-US" sz="3600">
                <a:solidFill>
                  <a:schemeClr val="dk1"/>
                </a:solidFill>
              </a:rPr>
              <a:t>A cross-platform prototype application that is able to suggest the proper antibiotic to use for a selected patient has been created. With this system, rules can be added, removed, and modified as antibiotic medicine changes.This application shows the potential of this project to be useful to physicians, versatile, and expandable. Future projects may be able to expand on the rule base, collect data about antibiotic usages to help prevent bacterial resistances, connect to existing patient databases, and more. </a:t>
            </a:r>
          </a:p>
        </p:txBody>
      </p:sp>
      <p:sp>
        <p:nvSpPr>
          <p:cNvPr id="92" name="Shape 92"/>
          <p:cNvSpPr txBox="1"/>
          <p:nvPr/>
        </p:nvSpPr>
        <p:spPr>
          <a:xfrm>
            <a:off x="5791200" y="1587712"/>
            <a:ext cx="21336000" cy="561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i="0" lang="en-US" sz="7200" u="none" cap="none" strike="noStrike">
                <a:solidFill>
                  <a:schemeClr val="dk1"/>
                </a:solidFill>
                <a:latin typeface="Times New Roman"/>
                <a:ea typeface="Times New Roman"/>
                <a:cs typeface="Times New Roman"/>
                <a:sym typeface="Times New Roman"/>
              </a:rPr>
              <a:t>Senior Project,</a:t>
            </a:r>
            <a:r>
              <a:rPr b="1" lang="en-US" sz="7200">
                <a:solidFill>
                  <a:schemeClr val="dk1"/>
                </a:solidFill>
                <a:latin typeface="Times New Roman"/>
                <a:ea typeface="Times New Roman"/>
                <a:cs typeface="Times New Roman"/>
                <a:sym typeface="Times New Roman"/>
              </a:rPr>
              <a:t> 2016</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Summer</a:t>
            </a:r>
          </a:p>
          <a:p>
            <a:pPr indent="0" lvl="0" marL="0" marR="0" rtl="0" algn="ctr">
              <a:lnSpc>
                <a:spcPct val="30000"/>
              </a:lnSpc>
              <a:spcBef>
                <a:spcPts val="0"/>
              </a:spcBef>
              <a:spcAft>
                <a:spcPts val="0"/>
              </a:spcAft>
              <a:buClr>
                <a:schemeClr val="dk1"/>
              </a:buClr>
              <a:buFont typeface="Times New Roman"/>
              <a:buNone/>
            </a:pPr>
            <a:r>
              <a:t/>
            </a:r>
            <a:endParaRPr b="1" sz="7200">
              <a:solidFill>
                <a:schemeClr val="dk1"/>
              </a:solidFill>
              <a:latin typeface="Times New Roman"/>
              <a:ea typeface="Times New Roman"/>
              <a:cs typeface="Times New Roman"/>
              <a:sym typeface="Times New Roman"/>
            </a:endParaRPr>
          </a:p>
        </p:txBody>
      </p:sp>
      <p:sp>
        <p:nvSpPr>
          <p:cNvPr id="93" name="Shape 93"/>
          <p:cNvSpPr txBox="1"/>
          <p:nvPr/>
        </p:nvSpPr>
        <p:spPr>
          <a:xfrm>
            <a:off x="6567485" y="2743200"/>
            <a:ext cx="19797600"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7200">
                <a:solidFill>
                  <a:srgbClr val="3333CC"/>
                </a:solidFill>
              </a:rPr>
              <a:t>Antibiotic Drug Prescription</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Sean Iamartino</a:t>
            </a:r>
            <a:r>
              <a:rPr b="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lang="en-US" sz="3500">
                <a:solidFill>
                  <a:srgbClr val="3333CC"/>
                </a:solidFill>
              </a:rPr>
              <a:t>Giri Narasimhan</a:t>
            </a:r>
            <a:r>
              <a:rPr b="0" i="0" lang="en-US" sz="3500" u="none" cap="none" strike="noStrike">
                <a:solidFill>
                  <a:srgbClr val="3333CC"/>
                </a:solidFill>
                <a:latin typeface="Arial"/>
                <a:ea typeface="Arial"/>
                <a:cs typeface="Arial"/>
                <a:sym typeface="Arial"/>
              </a:rPr>
              <a:t>,</a:t>
            </a:r>
            <a:r>
              <a:rPr b="0" i="1" lang="en-US" sz="3500" u="none" cap="none" strike="noStrike">
                <a:solidFill>
                  <a:srgbClr val="3333CC"/>
                </a:solidFill>
                <a:latin typeface="Arial"/>
                <a:ea typeface="Arial"/>
                <a:cs typeface="Arial"/>
                <a:sym typeface="Arial"/>
              </a:rPr>
              <a:t> </a:t>
            </a:r>
            <a:r>
              <a:rPr lang="en-US" sz="3500">
                <a:solidFill>
                  <a:srgbClr val="3333CC"/>
                </a:solidFill>
              </a:rPr>
              <a:t>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94" name="Shape 94"/>
          <p:cNvSpPr txBox="1"/>
          <p:nvPr/>
        </p:nvSpPr>
        <p:spPr>
          <a:xfrm>
            <a:off x="15925800" y="446087"/>
            <a:ext cx="4724400" cy="1077912"/>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cap="none" strike="noStrik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b="0" l="0" r="0" t="0"/>
          <a:stretch/>
        </p:blipFill>
        <p:spPr>
          <a:xfrm>
            <a:off x="13182600" y="381000"/>
            <a:ext cx="2630487" cy="1219199"/>
          </a:xfrm>
          <a:prstGeom prst="rect">
            <a:avLst/>
          </a:prstGeom>
          <a:noFill/>
          <a:ln>
            <a:noFill/>
          </a:ln>
        </p:spPr>
      </p:pic>
      <p:pic>
        <p:nvPicPr>
          <p:cNvPr id="96" name="Shape 96"/>
          <p:cNvPicPr preferRelativeResize="0"/>
          <p:nvPr/>
        </p:nvPicPr>
        <p:blipFill>
          <a:blip r:embed="rId4">
            <a:alphaModFix/>
          </a:blip>
          <a:stretch>
            <a:fillRect/>
          </a:stretch>
        </p:blipFill>
        <p:spPr>
          <a:xfrm>
            <a:off x="914400" y="3546204"/>
            <a:ext cx="6795001" cy="1289568"/>
          </a:xfrm>
          <a:prstGeom prst="rect">
            <a:avLst/>
          </a:prstGeom>
          <a:noFill/>
          <a:ln>
            <a:noFill/>
          </a:ln>
        </p:spPr>
      </p:pic>
      <p:pic>
        <p:nvPicPr>
          <p:cNvPr id="97" name="Shape 97"/>
          <p:cNvPicPr preferRelativeResize="0"/>
          <p:nvPr/>
        </p:nvPicPr>
        <p:blipFill>
          <a:blip r:embed="rId5">
            <a:alphaModFix/>
          </a:blip>
          <a:stretch>
            <a:fillRect/>
          </a:stretch>
        </p:blipFill>
        <p:spPr>
          <a:xfrm>
            <a:off x="1413025" y="1182612"/>
            <a:ext cx="1837729" cy="1712950"/>
          </a:xfrm>
          <a:prstGeom prst="rect">
            <a:avLst/>
          </a:prstGeom>
          <a:noFill/>
          <a:ln>
            <a:noFill/>
          </a:ln>
        </p:spPr>
      </p:pic>
      <p:pic>
        <p:nvPicPr>
          <p:cNvPr id="98" name="Shape 98"/>
          <p:cNvPicPr preferRelativeResize="0"/>
          <p:nvPr/>
        </p:nvPicPr>
        <p:blipFill>
          <a:blip r:embed="rId6">
            <a:alphaModFix/>
          </a:blip>
          <a:stretch>
            <a:fillRect/>
          </a:stretch>
        </p:blipFill>
        <p:spPr>
          <a:xfrm>
            <a:off x="4216350" y="1410397"/>
            <a:ext cx="3206900" cy="1257415"/>
          </a:xfrm>
          <a:prstGeom prst="rect">
            <a:avLst/>
          </a:prstGeom>
          <a:noFill/>
          <a:ln>
            <a:noFill/>
          </a:ln>
        </p:spPr>
      </p:pic>
      <p:pic>
        <p:nvPicPr>
          <p:cNvPr id="99" name="Shape 99"/>
          <p:cNvPicPr preferRelativeResize="0"/>
          <p:nvPr/>
        </p:nvPicPr>
        <p:blipFill>
          <a:blip r:embed="rId7">
            <a:alphaModFix/>
          </a:blip>
          <a:stretch>
            <a:fillRect/>
          </a:stretch>
        </p:blipFill>
        <p:spPr>
          <a:xfrm>
            <a:off x="24932449" y="3333849"/>
            <a:ext cx="6313023" cy="1712950"/>
          </a:xfrm>
          <a:prstGeom prst="rect">
            <a:avLst/>
          </a:prstGeom>
          <a:noFill/>
          <a:ln>
            <a:noFill/>
          </a:ln>
        </p:spPr>
      </p:pic>
      <p:pic>
        <p:nvPicPr>
          <p:cNvPr id="100" name="Shape 100"/>
          <p:cNvPicPr preferRelativeResize="0"/>
          <p:nvPr/>
        </p:nvPicPr>
        <p:blipFill>
          <a:blip r:embed="rId8">
            <a:alphaModFix/>
          </a:blip>
          <a:stretch>
            <a:fillRect/>
          </a:stretch>
        </p:blipFill>
        <p:spPr>
          <a:xfrm>
            <a:off x="28015686" y="1429512"/>
            <a:ext cx="2866512" cy="1219199"/>
          </a:xfrm>
          <a:prstGeom prst="rect">
            <a:avLst/>
          </a:prstGeom>
          <a:noFill/>
          <a:ln>
            <a:noFill/>
          </a:ln>
        </p:spPr>
      </p:pic>
      <p:pic>
        <p:nvPicPr>
          <p:cNvPr id="101" name="Shape 101"/>
          <p:cNvPicPr preferRelativeResize="0"/>
          <p:nvPr/>
        </p:nvPicPr>
        <p:blipFill>
          <a:blip r:embed="rId9">
            <a:alphaModFix/>
          </a:blip>
          <a:stretch>
            <a:fillRect/>
          </a:stretch>
        </p:blipFill>
        <p:spPr>
          <a:xfrm>
            <a:off x="25078976" y="1500149"/>
            <a:ext cx="2018039" cy="1077924"/>
          </a:xfrm>
          <a:prstGeom prst="rect">
            <a:avLst/>
          </a:prstGeom>
          <a:noFill/>
          <a:ln>
            <a:noFill/>
          </a:ln>
        </p:spPr>
      </p:pic>
      <p:sp>
        <p:nvSpPr>
          <p:cNvPr id="102" name="Shape 102"/>
          <p:cNvSpPr txBox="1"/>
          <p:nvPr/>
        </p:nvSpPr>
        <p:spPr>
          <a:xfrm>
            <a:off x="2502900" y="7301875"/>
            <a:ext cx="8959500" cy="5733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rgbClr val="000000"/>
                </a:solidFill>
              </a:rPr>
              <a:t> </a:t>
            </a:r>
          </a:p>
        </p:txBody>
      </p:sp>
      <p:sp>
        <p:nvSpPr>
          <p:cNvPr id="103" name="Shape 103"/>
          <p:cNvSpPr txBox="1"/>
          <p:nvPr/>
        </p:nvSpPr>
        <p:spPr>
          <a:xfrm flipH="1">
            <a:off x="2778450" y="7638587"/>
            <a:ext cx="8513100" cy="4827600"/>
          </a:xfrm>
          <a:prstGeom prst="rect">
            <a:avLst/>
          </a:prstGeom>
          <a:noFill/>
          <a:ln>
            <a:noFill/>
          </a:ln>
        </p:spPr>
        <p:txBody>
          <a:bodyPr anchorCtr="0" anchor="t" bIns="91425" lIns="91425" rIns="91425" tIns="91425">
            <a:noAutofit/>
          </a:bodyPr>
          <a:lstStyle/>
          <a:p>
            <a:pPr indent="387350" lvl="0" rtl="0" algn="just">
              <a:lnSpc>
                <a:spcPct val="115000"/>
              </a:lnSpc>
              <a:spcBef>
                <a:spcPts val="0"/>
              </a:spcBef>
              <a:buClr>
                <a:srgbClr val="000000"/>
              </a:buClr>
              <a:buSzPct val="30555"/>
              <a:buFont typeface="Arial"/>
              <a:buNone/>
            </a:pPr>
            <a:r>
              <a:rPr lang="en-US" sz="3600">
                <a:solidFill>
                  <a:srgbClr val="000000"/>
                </a:solidFill>
              </a:rPr>
              <a:t>Antibiotic resistance is a major issue confronting healthcare providers and their patients. Changing antibiotic resistance patterns, rising antibiotic costs and the introduction to new antibiotics have made selecting optimal antibiotic regimens more difficult now than ever before. </a:t>
            </a:r>
          </a:p>
        </p:txBody>
      </p:sp>
      <p:sp>
        <p:nvSpPr>
          <p:cNvPr id="104" name="Shape 104"/>
          <p:cNvSpPr txBox="1"/>
          <p:nvPr/>
        </p:nvSpPr>
        <p:spPr>
          <a:xfrm>
            <a:off x="990600" y="42114775"/>
            <a:ext cx="31089600" cy="137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rgbClr val="000000"/>
              </a:solidFill>
              <a:latin typeface="Arial"/>
              <a:ea typeface="Arial"/>
              <a:cs typeface="Arial"/>
              <a:sym typeface="Arial"/>
            </a:endParaRPr>
          </a:p>
        </p:txBody>
      </p:sp>
      <p:sp>
        <p:nvSpPr>
          <p:cNvPr id="105" name="Shape 105"/>
          <p:cNvSpPr txBox="1"/>
          <p:nvPr/>
        </p:nvSpPr>
        <p:spPr>
          <a:xfrm>
            <a:off x="1219200" y="42114775"/>
            <a:ext cx="30632400" cy="561900"/>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rgbClr val="000000"/>
              </a:buClr>
              <a:buSzPct val="25000"/>
              <a:buFont typeface="Arial"/>
              <a:buNone/>
            </a:pPr>
            <a:r>
              <a:rPr b="0" i="0" lang="en-US" sz="3000" u="none" cap="none" strike="noStrike">
                <a:solidFill>
                  <a:srgbClr val="000000"/>
                </a:solidFill>
                <a:latin typeface="Arial"/>
                <a:ea typeface="Arial"/>
                <a:cs typeface="Arial"/>
                <a:sym typeface="Arial"/>
              </a:rPr>
              <a:t>The material presented in this poster is based upon the work supported by </a:t>
            </a:r>
            <a:r>
              <a:rPr lang="en-US" sz="3000"/>
              <a:t>Sean Iamartino</a:t>
            </a:r>
            <a:r>
              <a:rPr lang="en-US" sz="3000">
                <a:solidFill>
                  <a:srgbClr val="000000"/>
                </a:solidFill>
              </a:rPr>
              <a:t>.</a:t>
            </a:r>
            <a:r>
              <a:rPr b="0" i="0" lang="en-US" sz="3000" u="none" cap="none" strike="noStrike">
                <a:solidFill>
                  <a:srgbClr val="000000"/>
                </a:solidFill>
                <a:latin typeface="Arial"/>
                <a:ea typeface="Arial"/>
                <a:cs typeface="Arial"/>
                <a:sym typeface="Arial"/>
              </a:rPr>
              <a:t> I am thankful to the help that I received from my group </a:t>
            </a:r>
            <a:r>
              <a:rPr lang="en-US" sz="3000">
                <a:solidFill>
                  <a:srgbClr val="000000"/>
                </a:solidFill>
              </a:rPr>
              <a:t>member</a:t>
            </a:r>
            <a:r>
              <a:rPr lang="en-US" sz="3000">
                <a:solidFill>
                  <a:srgbClr val="000000"/>
                </a:solidFill>
              </a:rPr>
              <a:t>, </a:t>
            </a:r>
            <a:r>
              <a:rPr lang="en-US" sz="3000"/>
              <a:t>Alan Nieto</a:t>
            </a:r>
            <a:r>
              <a:rPr lang="en-US" sz="3000">
                <a:solidFill>
                  <a:srgbClr val="000000"/>
                </a:solidFill>
              </a:rPr>
              <a:t>, </a:t>
            </a:r>
            <a:r>
              <a:rPr b="0" i="0" lang="en-US" sz="3000" u="none" cap="none" strike="noStrike">
                <a:solidFill>
                  <a:srgbClr val="000000"/>
                </a:solidFill>
                <a:latin typeface="Arial"/>
                <a:ea typeface="Arial"/>
                <a:cs typeface="Arial"/>
                <a:sym typeface="Arial"/>
              </a:rPr>
              <a:t> </a:t>
            </a:r>
            <a:r>
              <a:rPr lang="en-US" sz="3000">
                <a:solidFill>
                  <a:srgbClr val="000000"/>
                </a:solidFill>
              </a:rPr>
              <a:t>mentors, Giri Narasimhan , Trevor Cickovski, our instructor, Masoud Sadjadi, and his assistant, Mohsen Taheri.</a:t>
            </a:r>
          </a:p>
        </p:txBody>
      </p:sp>
      <p:sp>
        <p:nvSpPr>
          <p:cNvPr id="106" name="Shape 106"/>
          <p:cNvSpPr txBox="1"/>
          <p:nvPr/>
        </p:nvSpPr>
        <p:spPr>
          <a:xfrm>
            <a:off x="4114800" y="6051387"/>
            <a:ext cx="5486400" cy="731699"/>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Problem</a:t>
            </a:r>
          </a:p>
        </p:txBody>
      </p:sp>
      <p:sp>
        <p:nvSpPr>
          <p:cNvPr id="107" name="Shape 107"/>
          <p:cNvSpPr txBox="1"/>
          <p:nvPr/>
        </p:nvSpPr>
        <p:spPr>
          <a:xfrm>
            <a:off x="1219212" y="41266287"/>
            <a:ext cx="4980000" cy="7302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Acknowledgement</a:t>
            </a:r>
          </a:p>
        </p:txBody>
      </p:sp>
      <p:sp>
        <p:nvSpPr>
          <p:cNvPr id="108" name="Shape 108"/>
          <p:cNvSpPr txBox="1"/>
          <p:nvPr/>
        </p:nvSpPr>
        <p:spPr>
          <a:xfrm>
            <a:off x="13716000" y="6062274"/>
            <a:ext cx="5486400" cy="731699"/>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Current System</a:t>
            </a:r>
          </a:p>
        </p:txBody>
      </p:sp>
      <p:sp>
        <p:nvSpPr>
          <p:cNvPr id="109" name="Shape 109"/>
          <p:cNvSpPr txBox="1"/>
          <p:nvPr/>
        </p:nvSpPr>
        <p:spPr>
          <a:xfrm>
            <a:off x="23317200" y="6062212"/>
            <a:ext cx="5486400" cy="731699"/>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Requirements</a:t>
            </a:r>
          </a:p>
        </p:txBody>
      </p:sp>
      <p:sp>
        <p:nvSpPr>
          <p:cNvPr id="110" name="Shape 110"/>
          <p:cNvSpPr txBox="1"/>
          <p:nvPr/>
        </p:nvSpPr>
        <p:spPr>
          <a:xfrm>
            <a:off x="8493575" y="2245675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System Design</a:t>
            </a:r>
          </a:p>
        </p:txBody>
      </p:sp>
      <p:sp>
        <p:nvSpPr>
          <p:cNvPr id="111" name="Shape 111"/>
          <p:cNvSpPr txBox="1"/>
          <p:nvPr/>
        </p:nvSpPr>
        <p:spPr>
          <a:xfrm>
            <a:off x="8493562" y="13821775"/>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Object Design</a:t>
            </a:r>
          </a:p>
        </p:txBody>
      </p:sp>
      <p:sp>
        <p:nvSpPr>
          <p:cNvPr id="112" name="Shape 112"/>
          <p:cNvSpPr txBox="1"/>
          <p:nvPr/>
        </p:nvSpPr>
        <p:spPr>
          <a:xfrm>
            <a:off x="23317200" y="14553462"/>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Implementation</a:t>
            </a:r>
          </a:p>
        </p:txBody>
      </p:sp>
      <p:sp>
        <p:nvSpPr>
          <p:cNvPr id="113" name="Shape 113"/>
          <p:cNvSpPr txBox="1"/>
          <p:nvPr/>
        </p:nvSpPr>
        <p:spPr>
          <a:xfrm>
            <a:off x="8493575" y="29765112"/>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Screenshots</a:t>
            </a:r>
          </a:p>
        </p:txBody>
      </p:sp>
      <p:sp>
        <p:nvSpPr>
          <p:cNvPr id="114" name="Shape 114"/>
          <p:cNvSpPr txBox="1"/>
          <p:nvPr/>
        </p:nvSpPr>
        <p:spPr>
          <a:xfrm>
            <a:off x="23317200" y="29260800"/>
            <a:ext cx="5486400" cy="731700"/>
          </a:xfrm>
          <a:prstGeom prst="rect">
            <a:avLst/>
          </a:prstGeom>
          <a:solidFill>
            <a:srgbClr val="FFFFFF"/>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Summary</a:t>
            </a:r>
          </a:p>
        </p:txBody>
      </p:sp>
      <p:sp>
        <p:nvSpPr>
          <p:cNvPr id="115" name="Shape 115"/>
          <p:cNvSpPr txBox="1"/>
          <p:nvPr/>
        </p:nvSpPr>
        <p:spPr>
          <a:xfrm>
            <a:off x="12141075" y="7301875"/>
            <a:ext cx="8959500" cy="5733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rgbClr val="000000"/>
                </a:solidFill>
              </a:rPr>
              <a:t> </a:t>
            </a:r>
          </a:p>
        </p:txBody>
      </p:sp>
      <p:sp>
        <p:nvSpPr>
          <p:cNvPr id="116" name="Shape 116"/>
          <p:cNvSpPr txBox="1"/>
          <p:nvPr/>
        </p:nvSpPr>
        <p:spPr>
          <a:xfrm>
            <a:off x="12485700" y="7660375"/>
            <a:ext cx="7928400" cy="5016900"/>
          </a:xfrm>
          <a:prstGeom prst="rect">
            <a:avLst/>
          </a:prstGeom>
          <a:noFill/>
          <a:ln>
            <a:noFill/>
          </a:ln>
        </p:spPr>
        <p:txBody>
          <a:bodyPr anchorCtr="0" anchor="t" bIns="91425" lIns="91425" rIns="91425" tIns="91425">
            <a:noAutofit/>
          </a:bodyPr>
          <a:lstStyle/>
          <a:p>
            <a:pPr indent="-457200" lvl="0" marL="457200" rtl="0" algn="just">
              <a:lnSpc>
                <a:spcPct val="115000"/>
              </a:lnSpc>
              <a:spcBef>
                <a:spcPts val="0"/>
              </a:spcBef>
              <a:buSzPct val="100000"/>
              <a:buChar char="●"/>
            </a:pPr>
            <a:r>
              <a:rPr lang="en-US" sz="3600"/>
              <a:t>Rule-based system</a:t>
            </a:r>
          </a:p>
          <a:p>
            <a:pPr indent="-457200" lvl="0" marL="457200" rtl="0" algn="just">
              <a:lnSpc>
                <a:spcPct val="115000"/>
              </a:lnSpc>
              <a:spcBef>
                <a:spcPts val="0"/>
              </a:spcBef>
              <a:buSzPct val="100000"/>
              <a:buChar char="●"/>
            </a:pPr>
            <a:r>
              <a:rPr lang="en-US" sz="3600"/>
              <a:t>Allows user to select a patient</a:t>
            </a:r>
          </a:p>
          <a:p>
            <a:pPr indent="-457200" lvl="0" marL="457200" rtl="0" algn="just">
              <a:lnSpc>
                <a:spcPct val="115000"/>
              </a:lnSpc>
              <a:spcBef>
                <a:spcPts val="0"/>
              </a:spcBef>
              <a:buSzPct val="100000"/>
              <a:buChar char="●"/>
            </a:pPr>
            <a:r>
              <a:rPr lang="en-US" sz="3600"/>
              <a:t>Uses patient information as knowledge base</a:t>
            </a:r>
          </a:p>
          <a:p>
            <a:pPr indent="-457200" lvl="0" marL="457200" rtl="0" algn="just">
              <a:lnSpc>
                <a:spcPct val="115000"/>
              </a:lnSpc>
              <a:spcBef>
                <a:spcPts val="0"/>
              </a:spcBef>
              <a:buSzPct val="100000"/>
              <a:buChar char="●"/>
            </a:pPr>
            <a:r>
              <a:rPr lang="en-US" sz="3600"/>
              <a:t>Suggests the proper antibiotic to be prescribed</a:t>
            </a:r>
          </a:p>
          <a:p>
            <a:pPr indent="-457200" lvl="0" marL="457200" rtl="0" algn="just">
              <a:lnSpc>
                <a:spcPct val="115000"/>
              </a:lnSpc>
              <a:spcBef>
                <a:spcPts val="0"/>
              </a:spcBef>
              <a:buSzPct val="100000"/>
              <a:buChar char="●"/>
            </a:pPr>
            <a:r>
              <a:rPr lang="en-US" sz="3600"/>
              <a:t>If no antibiotic was found, informs user what patient data was missing</a:t>
            </a:r>
          </a:p>
        </p:txBody>
      </p:sp>
      <p:pic>
        <p:nvPicPr>
          <p:cNvPr id="117" name="Shape 117"/>
          <p:cNvPicPr preferRelativeResize="0"/>
          <p:nvPr/>
        </p:nvPicPr>
        <p:blipFill>
          <a:blip r:embed="rId10">
            <a:alphaModFix/>
          </a:blip>
          <a:stretch>
            <a:fillRect/>
          </a:stretch>
        </p:blipFill>
        <p:spPr>
          <a:xfrm>
            <a:off x="1413024" y="31691000"/>
            <a:ext cx="4027425" cy="7153094"/>
          </a:xfrm>
          <a:prstGeom prst="rect">
            <a:avLst/>
          </a:prstGeom>
          <a:noFill/>
          <a:ln>
            <a:noFill/>
          </a:ln>
        </p:spPr>
      </p:pic>
      <p:pic>
        <p:nvPicPr>
          <p:cNvPr id="118" name="Shape 118"/>
          <p:cNvPicPr preferRelativeResize="0"/>
          <p:nvPr/>
        </p:nvPicPr>
        <p:blipFill>
          <a:blip r:embed="rId11">
            <a:alphaModFix/>
          </a:blip>
          <a:stretch>
            <a:fillRect/>
          </a:stretch>
        </p:blipFill>
        <p:spPr>
          <a:xfrm>
            <a:off x="6199187" y="31677877"/>
            <a:ext cx="4027425" cy="7179337"/>
          </a:xfrm>
          <a:prstGeom prst="rect">
            <a:avLst/>
          </a:prstGeom>
          <a:noFill/>
          <a:ln>
            <a:noFill/>
          </a:ln>
        </p:spPr>
      </p:pic>
      <p:pic>
        <p:nvPicPr>
          <p:cNvPr id="119" name="Shape 119"/>
          <p:cNvPicPr preferRelativeResize="0"/>
          <p:nvPr/>
        </p:nvPicPr>
        <p:blipFill>
          <a:blip r:embed="rId12">
            <a:alphaModFix/>
          </a:blip>
          <a:stretch>
            <a:fillRect/>
          </a:stretch>
        </p:blipFill>
        <p:spPr>
          <a:xfrm>
            <a:off x="11236749" y="31693463"/>
            <a:ext cx="4027424" cy="7148175"/>
          </a:xfrm>
          <a:prstGeom prst="rect">
            <a:avLst/>
          </a:prstGeom>
          <a:noFill/>
          <a:ln>
            <a:noFill/>
          </a:ln>
        </p:spPr>
      </p:pic>
      <p:pic>
        <p:nvPicPr>
          <p:cNvPr id="120" name="Shape 120"/>
          <p:cNvPicPr preferRelativeResize="0"/>
          <p:nvPr/>
        </p:nvPicPr>
        <p:blipFill>
          <a:blip r:embed="rId13">
            <a:alphaModFix/>
          </a:blip>
          <a:stretch>
            <a:fillRect/>
          </a:stretch>
        </p:blipFill>
        <p:spPr>
          <a:xfrm>
            <a:off x="16422489" y="31677885"/>
            <a:ext cx="4027425" cy="7150220"/>
          </a:xfrm>
          <a:prstGeom prst="rect">
            <a:avLst/>
          </a:prstGeom>
          <a:noFill/>
          <a:ln>
            <a:noFill/>
          </a:ln>
        </p:spPr>
      </p:pic>
      <p:cxnSp>
        <p:nvCxnSpPr>
          <p:cNvPr id="121" name="Shape 121"/>
          <p:cNvCxnSpPr>
            <a:stCxn id="117" idx="3"/>
            <a:endCxn id="118" idx="1"/>
          </p:cNvCxnSpPr>
          <p:nvPr/>
        </p:nvCxnSpPr>
        <p:spPr>
          <a:xfrm>
            <a:off x="5440450" y="35267548"/>
            <a:ext cx="758700" cy="0"/>
          </a:xfrm>
          <a:prstGeom prst="straightConnector1">
            <a:avLst/>
          </a:prstGeom>
          <a:noFill/>
          <a:ln cap="flat" cmpd="sng" w="9525">
            <a:solidFill>
              <a:schemeClr val="dk2"/>
            </a:solidFill>
            <a:prstDash val="solid"/>
            <a:round/>
            <a:headEnd len="lg" w="lg" type="none"/>
            <a:tailEnd len="lg" w="lg" type="triangle"/>
          </a:ln>
        </p:spPr>
      </p:cxnSp>
      <p:cxnSp>
        <p:nvCxnSpPr>
          <p:cNvPr id="122" name="Shape 122"/>
          <p:cNvCxnSpPr>
            <a:stCxn id="119" idx="3"/>
            <a:endCxn id="120" idx="1"/>
          </p:cNvCxnSpPr>
          <p:nvPr/>
        </p:nvCxnSpPr>
        <p:spPr>
          <a:xfrm flipH="1" rot="10800000">
            <a:off x="15264174" y="35252851"/>
            <a:ext cx="1158300" cy="14700"/>
          </a:xfrm>
          <a:prstGeom prst="straightConnector1">
            <a:avLst/>
          </a:prstGeom>
          <a:noFill/>
          <a:ln cap="flat" cmpd="sng" w="9525">
            <a:solidFill>
              <a:schemeClr val="dk2"/>
            </a:solidFill>
            <a:prstDash val="solid"/>
            <a:round/>
            <a:headEnd len="lg" w="lg" type="none"/>
            <a:tailEnd len="lg" w="lg" type="triangle"/>
          </a:ln>
        </p:spPr>
      </p:cxnSp>
      <p:sp>
        <p:nvSpPr>
          <p:cNvPr id="123" name="Shape 123"/>
          <p:cNvSpPr txBox="1"/>
          <p:nvPr/>
        </p:nvSpPr>
        <p:spPr>
          <a:xfrm>
            <a:off x="21779250" y="7301875"/>
            <a:ext cx="8959500" cy="5733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387350" lvl="0" rtl="0" algn="just">
              <a:lnSpc>
                <a:spcPct val="115000"/>
              </a:lnSpc>
              <a:spcBef>
                <a:spcPts val="0"/>
              </a:spcBef>
              <a:buClr>
                <a:schemeClr val="dk1"/>
              </a:buClr>
              <a:buFont typeface="Arial"/>
              <a:buNone/>
            </a:pPr>
            <a:r>
              <a:t/>
            </a:r>
            <a:endParaRPr sz="3600">
              <a:solidFill>
                <a:schemeClr val="dk1"/>
              </a:solidFill>
            </a:endParaRPr>
          </a:p>
        </p:txBody>
      </p:sp>
      <p:sp>
        <p:nvSpPr>
          <p:cNvPr id="124" name="Shape 124"/>
          <p:cNvSpPr txBox="1"/>
          <p:nvPr/>
        </p:nvSpPr>
        <p:spPr>
          <a:xfrm flipH="1">
            <a:off x="22002450" y="7660087"/>
            <a:ext cx="8513100" cy="4827600"/>
          </a:xfrm>
          <a:prstGeom prst="rect">
            <a:avLst/>
          </a:prstGeom>
          <a:noFill/>
          <a:ln>
            <a:noFill/>
          </a:ln>
        </p:spPr>
        <p:txBody>
          <a:bodyPr anchorCtr="0" anchor="t" bIns="91425" lIns="91425" rIns="91425" tIns="91425">
            <a:noAutofit/>
          </a:bodyPr>
          <a:lstStyle/>
          <a:p>
            <a:pPr indent="-457200" lvl="0" marL="457200" rtl="0" algn="just">
              <a:lnSpc>
                <a:spcPct val="115000"/>
              </a:lnSpc>
              <a:spcBef>
                <a:spcPts val="0"/>
              </a:spcBef>
              <a:buSzPct val="100000"/>
              <a:buChar char="●"/>
            </a:pPr>
            <a:r>
              <a:rPr lang="en-US" sz="3600"/>
              <a:t>Create a cross-platform mobile application</a:t>
            </a:r>
          </a:p>
          <a:p>
            <a:pPr indent="-457200" lvl="0" marL="457200" rtl="0" algn="just">
              <a:lnSpc>
                <a:spcPct val="115000"/>
              </a:lnSpc>
              <a:spcBef>
                <a:spcPts val="0"/>
              </a:spcBef>
              <a:buSzPct val="100000"/>
              <a:buChar char="●"/>
            </a:pPr>
            <a:r>
              <a:rPr lang="en-US" sz="3600"/>
              <a:t>User-friendly</a:t>
            </a:r>
          </a:p>
          <a:p>
            <a:pPr indent="-457200" lvl="0" marL="457200" rtl="0" algn="just">
              <a:lnSpc>
                <a:spcPct val="115000"/>
              </a:lnSpc>
              <a:spcBef>
                <a:spcPts val="0"/>
              </a:spcBef>
              <a:buSzPct val="100000"/>
              <a:buChar char="●"/>
            </a:pPr>
            <a:r>
              <a:rPr lang="en-US" sz="3600"/>
              <a:t>User-specific patients, that can be selected and evaluated</a:t>
            </a:r>
          </a:p>
          <a:p>
            <a:pPr indent="-457200" lvl="0" marL="457200" rtl="0" algn="just">
              <a:lnSpc>
                <a:spcPct val="115000"/>
              </a:lnSpc>
              <a:spcBef>
                <a:spcPts val="0"/>
              </a:spcBef>
              <a:buSzPct val="100000"/>
              <a:buChar char="●"/>
            </a:pPr>
            <a:r>
              <a:rPr lang="en-US" sz="3600"/>
              <a:t>Intelligently suggest the proper antibiotic to be prescribed for selected patient</a:t>
            </a:r>
          </a:p>
        </p:txBody>
      </p:sp>
      <p:pic>
        <p:nvPicPr>
          <p:cNvPr id="125" name="Shape 125"/>
          <p:cNvPicPr preferRelativeResize="0"/>
          <p:nvPr/>
        </p:nvPicPr>
        <p:blipFill>
          <a:blip r:embed="rId14">
            <a:alphaModFix/>
          </a:blip>
          <a:stretch>
            <a:fillRect/>
          </a:stretch>
        </p:blipFill>
        <p:spPr>
          <a:xfrm>
            <a:off x="2716975" y="23179237"/>
            <a:ext cx="17039598" cy="6519900"/>
          </a:xfrm>
          <a:prstGeom prst="rect">
            <a:avLst/>
          </a:prstGeom>
          <a:noFill/>
          <a:ln>
            <a:noFill/>
          </a:ln>
        </p:spPr>
      </p:pic>
      <p:sp>
        <p:nvSpPr>
          <p:cNvPr id="126" name="Shape 126"/>
          <p:cNvSpPr txBox="1"/>
          <p:nvPr/>
        </p:nvSpPr>
        <p:spPr>
          <a:xfrm>
            <a:off x="21779250" y="15928050"/>
            <a:ext cx="8959500" cy="94422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387350" lvl="0" rtl="0" algn="just">
              <a:lnSpc>
                <a:spcPct val="115000"/>
              </a:lnSpc>
              <a:spcBef>
                <a:spcPts val="0"/>
              </a:spcBef>
              <a:buClr>
                <a:schemeClr val="dk1"/>
              </a:buClr>
              <a:buFont typeface="Arial"/>
              <a:buNone/>
            </a:pPr>
            <a:r>
              <a:t/>
            </a:r>
            <a:endParaRPr sz="3600">
              <a:solidFill>
                <a:schemeClr val="dk1"/>
              </a:solidFill>
            </a:endParaRPr>
          </a:p>
        </p:txBody>
      </p:sp>
      <p:sp>
        <p:nvSpPr>
          <p:cNvPr id="127" name="Shape 127"/>
          <p:cNvSpPr txBox="1"/>
          <p:nvPr/>
        </p:nvSpPr>
        <p:spPr>
          <a:xfrm flipH="1">
            <a:off x="21803850" y="16213887"/>
            <a:ext cx="8513100" cy="4827600"/>
          </a:xfrm>
          <a:prstGeom prst="rect">
            <a:avLst/>
          </a:prstGeom>
          <a:noFill/>
          <a:ln>
            <a:noFill/>
          </a:ln>
        </p:spPr>
        <p:txBody>
          <a:bodyPr anchorCtr="0" anchor="t" bIns="91425" lIns="91425" rIns="91425" tIns="91425">
            <a:noAutofit/>
          </a:bodyPr>
          <a:lstStyle/>
          <a:p>
            <a:pPr indent="-457200" lvl="0" marL="914400" rtl="0" algn="just">
              <a:lnSpc>
                <a:spcPct val="115000"/>
              </a:lnSpc>
              <a:spcBef>
                <a:spcPts val="0"/>
              </a:spcBef>
              <a:buSzPct val="100000"/>
              <a:buChar char="●"/>
            </a:pPr>
            <a:r>
              <a:rPr lang="en-US" sz="3600"/>
              <a:t>Xamarin and C# were used to create a cross-platform mobile app</a:t>
            </a:r>
          </a:p>
          <a:p>
            <a:pPr indent="-457200" lvl="0" marL="914400" rtl="0" algn="just">
              <a:lnSpc>
                <a:spcPct val="115000"/>
              </a:lnSpc>
              <a:spcBef>
                <a:spcPts val="0"/>
              </a:spcBef>
              <a:buSzPct val="100000"/>
              <a:buChar char="●"/>
            </a:pPr>
            <a:r>
              <a:rPr lang="en-US" sz="3600"/>
              <a:t>Rules are stored in an SQLite database in (almost) plain english</a:t>
            </a:r>
          </a:p>
          <a:p>
            <a:pPr indent="-457200" lvl="0" marL="914400" rtl="0" algn="just">
              <a:lnSpc>
                <a:spcPct val="115000"/>
              </a:lnSpc>
              <a:spcBef>
                <a:spcPts val="0"/>
              </a:spcBef>
              <a:buSzPct val="100000"/>
              <a:buChar char="●"/>
            </a:pPr>
            <a:r>
              <a:rPr lang="en-US" sz="3600"/>
              <a:t>Rule engine breaks down rules using a regular expression</a:t>
            </a:r>
          </a:p>
          <a:p>
            <a:pPr indent="-457200" lvl="0" marL="914400" rtl="0" algn="just">
              <a:lnSpc>
                <a:spcPct val="115000"/>
              </a:lnSpc>
              <a:spcBef>
                <a:spcPts val="0"/>
              </a:spcBef>
              <a:buSzPct val="100000"/>
              <a:buChar char="●"/>
            </a:pPr>
            <a:r>
              <a:rPr lang="en-US" sz="3600"/>
              <a:t>Regex groupings correspond to data in the knowledge base(patient database)</a:t>
            </a:r>
          </a:p>
          <a:p>
            <a:pPr indent="-457200" lvl="0" marL="914400" rtl="0" algn="just">
              <a:lnSpc>
                <a:spcPct val="115000"/>
              </a:lnSpc>
              <a:spcBef>
                <a:spcPts val="0"/>
              </a:spcBef>
              <a:buSzPct val="100000"/>
              <a:buChar char="●"/>
            </a:pPr>
            <a:r>
              <a:rPr lang="en-US" sz="3600"/>
              <a:t>By comparing rules with the knowledge base the truth of a given rule is determined</a:t>
            </a:r>
          </a:p>
          <a:p>
            <a:pPr indent="-457200" lvl="0" marL="914400" rtl="0" algn="just">
              <a:lnSpc>
                <a:spcPct val="115000"/>
              </a:lnSpc>
              <a:spcBef>
                <a:spcPts val="0"/>
              </a:spcBef>
              <a:buSzPct val="100000"/>
              <a:buChar char="●"/>
            </a:pPr>
            <a:r>
              <a:rPr lang="en-US" sz="3600"/>
              <a:t>True rules are associated with an antibiotic, which is then displayed</a:t>
            </a:r>
          </a:p>
        </p:txBody>
      </p:sp>
      <p:pic>
        <p:nvPicPr>
          <p:cNvPr id="128" name="Shape 128"/>
          <p:cNvPicPr preferRelativeResize="0"/>
          <p:nvPr/>
        </p:nvPicPr>
        <p:blipFill>
          <a:blip r:embed="rId15">
            <a:alphaModFix/>
          </a:blip>
          <a:stretch>
            <a:fillRect/>
          </a:stretch>
        </p:blipFill>
        <p:spPr>
          <a:xfrm>
            <a:off x="22662887" y="25805525"/>
            <a:ext cx="6795011" cy="3020011"/>
          </a:xfrm>
          <a:prstGeom prst="rect">
            <a:avLst/>
          </a:prstGeom>
          <a:noFill/>
          <a:ln>
            <a:noFill/>
          </a:ln>
        </p:spPr>
      </p:pic>
      <p:pic>
        <p:nvPicPr>
          <p:cNvPr id="129" name="Shape 129"/>
          <p:cNvPicPr preferRelativeResize="0"/>
          <p:nvPr/>
        </p:nvPicPr>
        <p:blipFill>
          <a:blip r:embed="rId16">
            <a:alphaModFix/>
          </a:blip>
          <a:stretch>
            <a:fillRect/>
          </a:stretch>
        </p:blipFill>
        <p:spPr>
          <a:xfrm>
            <a:off x="6835625" y="14783212"/>
            <a:ext cx="8802300" cy="7688974"/>
          </a:xfrm>
          <a:prstGeom prst="rect">
            <a:avLst/>
          </a:prstGeom>
          <a:noFill/>
          <a:ln>
            <a:noFill/>
          </a:ln>
        </p:spPr>
      </p:pic>
    </p:spTree>
  </p:cSld>
  <p:clrMapOvr>
    <a:masterClrMapping/>
  </p:clrMapOvr>
  <p:transition spd="slow">
    <p:fade/>
  </p:transition>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