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Clr>
                <a:srgbClr val="000000"/>
              </a:buClr>
              <a:buFont typeface="Arial"/>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Font typeface="Arial"/>
              <a:buNone/>
              <a:defRPr b="0" i="0" sz="1800" u="none" cap="none" strike="noStrike"/>
            </a:lvl1pPr>
            <a:lvl2pPr indent="0" lvl="1" marL="457200" marR="0" rtl="0" algn="l">
              <a:spcBef>
                <a:spcPts val="0"/>
              </a:spcBef>
              <a:buFont typeface="Arial"/>
              <a:buNone/>
              <a:defRPr b="0" i="0" sz="1800" u="none" cap="none" strike="noStrike"/>
            </a:lvl2pPr>
            <a:lvl3pPr indent="0" lvl="2" marL="914400" marR="0" rtl="0" algn="l">
              <a:spcBef>
                <a:spcPts val="0"/>
              </a:spcBef>
              <a:buFont typeface="Arial"/>
              <a:buNone/>
              <a:defRPr b="0" i="0" sz="1800" u="none" cap="none" strike="noStrike"/>
            </a:lvl3pPr>
            <a:lvl4pPr indent="0" lvl="3" marL="1371600" marR="0" rtl="0" algn="l">
              <a:spcBef>
                <a:spcPts val="0"/>
              </a:spcBef>
              <a:buFont typeface="Arial"/>
              <a:buNone/>
              <a:defRPr b="0" i="0" sz="1800" u="none" cap="none" strike="noStrike"/>
            </a:lvl4pPr>
            <a:lvl5pPr indent="0" lvl="4" marL="1828800" marR="0" rtl="0" algn="l">
              <a:spcBef>
                <a:spcPts val="0"/>
              </a:spcBef>
              <a:buFont typeface="Arial"/>
              <a:buNone/>
              <a:defRPr b="0" i="0" sz="1800" u="none" cap="none" strike="noStrike"/>
            </a:lvl5pPr>
            <a:lvl6pPr indent="0" lvl="5" marL="2286000" marR="0" rtl="0" algn="l">
              <a:spcBef>
                <a:spcPts val="0"/>
              </a:spcBef>
              <a:buFont typeface="Arial"/>
              <a:buNone/>
              <a:defRPr b="0" i="0" sz="1800" u="none" cap="none" strike="noStrike"/>
            </a:lvl6pPr>
            <a:lvl7pPr indent="0" lvl="6" marL="2743200" marR="0" rtl="0" algn="l">
              <a:spcBef>
                <a:spcPts val="0"/>
              </a:spcBef>
              <a:buFont typeface="Arial"/>
              <a:buNone/>
              <a:defRPr b="0" i="0" sz="1800" u="none" cap="none" strike="noStrike"/>
            </a:lvl7pPr>
            <a:lvl8pPr indent="0" lvl="7" marL="3200400" marR="0" rtl="0" algn="l">
              <a:spcBef>
                <a:spcPts val="0"/>
              </a:spcBef>
              <a:buFont typeface="Arial"/>
              <a:buNone/>
              <a:defRPr b="0" i="0" sz="1800" u="none" cap="none" strike="noStrike"/>
            </a:lvl8pPr>
            <a:lvl9pPr indent="0" lvl="8" marL="3657600" marR="0" rtl="0" algn="l">
              <a:spcBef>
                <a:spcPts val="0"/>
              </a:spcBef>
              <a:buFont typeface="Arial"/>
              <a:buNone/>
              <a:defRPr b="0" i="0" sz="1800" u="none" cap="none" strike="noStrike"/>
            </a:lvl9pPr>
          </a:lstStyle>
          <a:p/>
        </p:txBody>
      </p:sp>
      <p:sp>
        <p:nvSpPr>
          <p:cNvPr id="7" name="Shape 7"/>
          <p:cNvSpPr txBox="1"/>
          <p:nvPr>
            <p:ph idx="11" type="ftr"/>
          </p:nvPr>
        </p:nvSpPr>
        <p:spPr>
          <a:xfrm>
            <a:off x="0" y="8685210"/>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Clr>
                <a:srgbClr val="000000"/>
              </a:buClr>
              <a:buFont typeface="Arial"/>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t/>
            </a:r>
            <a:endParaRPr b="0" i="0" sz="1800" u="none" cap="none" strike="noStrike"/>
          </a:p>
        </p:txBody>
      </p:sp>
      <p:sp>
        <p:nvSpPr>
          <p:cNvPr id="87" name="Shape 87"/>
          <p:cNvSpPr txBox="1"/>
          <p:nvPr/>
        </p:nvSpPr>
        <p:spPr>
          <a:xfrm>
            <a:off x="3884612" y="8685210"/>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lnSpc>
                <a:spcPct val="100000"/>
              </a:lnSpc>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lnSpc>
                <a:spcPct val="100000"/>
              </a:lnSpc>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lnSpc>
                <a:spcPct val="100000"/>
              </a:lnSpc>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lnSpc>
                <a:spcPct val="100000"/>
              </a:lnSpc>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6" cy="362622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7"/>
            <a:ext cx="19751276" cy="26333825"/>
          </a:xfrm>
          <a:prstGeom prst="rect">
            <a:avLst/>
          </a:prstGeom>
          <a:noFill/>
          <a:ln>
            <a:noFill/>
          </a:ln>
        </p:spPr>
        <p:txBody>
          <a:bodyPr anchorCtr="0" anchor="t" bIns="91425" lIns="91425" rIns="91425" tIns="91425"/>
          <a:lstStyle>
            <a:lvl1pPr indent="0" lvl="0" marL="0" marR="0" rtl="0" algn="l">
              <a:lnSpc>
                <a:spcPct val="100000"/>
              </a:lnSpc>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lnSpc>
                <a:spcPct val="100000"/>
              </a:lnSpc>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lnSpc>
                <a:spcPct val="100000"/>
              </a:lnSpc>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6" cy="5152464"/>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3" y="1748116"/>
            <a:ext cx="10829926" cy="7436224"/>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chemeClr val="dk2"/>
              </a:buClr>
              <a:buFont typeface="Arial"/>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6"/>
            <a:ext cx="18402298" cy="37459024"/>
          </a:xfrm>
          <a:prstGeom prst="rect">
            <a:avLst/>
          </a:prstGeom>
          <a:noFill/>
          <a:ln>
            <a:noFill/>
          </a:ln>
        </p:spPr>
        <p:txBody>
          <a:bodyPr anchorCtr="0" anchor="t" bIns="91425" lIns="91425" rIns="91425" tIns="91425"/>
          <a:lstStyle>
            <a:lvl1pPr indent="-1200150" lvl="0" marL="1606550" marR="0" rtl="0" algn="l">
              <a:lnSpc>
                <a:spcPct val="100000"/>
              </a:lnSpc>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992187" lvl="1" marL="3481388"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771525" lvl="2" marL="5356225"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817563" lvl="3" marL="7497763"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827088" lvl="4" marL="96408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827088" lvl="5" marL="100980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827088" lvl="6" marL="105552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827088" lvl="7" marL="110124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827088" lvl="8" marL="114696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3" y="9184339"/>
            <a:ext cx="10829926" cy="30022799"/>
          </a:xfrm>
          <a:prstGeom prst="rect">
            <a:avLst/>
          </a:prstGeom>
          <a:noFill/>
          <a:ln>
            <a:noFill/>
          </a:ln>
        </p:spPr>
        <p:txBody>
          <a:bodyPr anchorCtr="0" anchor="t" bIns="91425" lIns="91425" rIns="91425" tIns="91425"/>
          <a:lstStyle>
            <a:lvl1pPr indent="0" lvl="0" marL="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lnSpc>
                <a:spcPct val="100000"/>
              </a:lnSpc>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lnSpc>
                <a:spcPct val="100000"/>
              </a:lnSpc>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2" y="9825317"/>
            <a:ext cx="14544675"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2" y="13919948"/>
            <a:ext cx="14544675"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lnSpc>
                <a:spcPct val="100000"/>
              </a:lnSpc>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lnSpc>
                <a:spcPct val="100000"/>
              </a:lnSpc>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lnSpc>
                <a:spcPct val="100000"/>
              </a:lnSpc>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301750" lvl="0" marL="1606550"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093787" lvl="1" marL="3481388"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847725" lvl="2" marL="5356225"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868363" lvl="3" marL="7497763"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877888" lvl="4" marL="96408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877888" lvl="5" marL="100980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877888" lvl="6" marL="105552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877888" lvl="7" marL="110124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877888" lvl="8" marL="11469688"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3"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250950" lvl="0" marL="1606550" marR="0" rtl="0" algn="l">
              <a:lnSpc>
                <a:spcPct val="100000"/>
              </a:lnSpc>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042987" lvl="1" marL="3481388" marR="0" rtl="0" algn="l">
              <a:lnSpc>
                <a:spcPct val="100000"/>
              </a:lnSpc>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822325" lvl="2" marL="5356225"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842963" lvl="3" marL="7497763"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852488" lvl="4" marL="96408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852488" lvl="5" marL="100980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852488" lvl="6" marL="105552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852488" lvl="7" marL="110124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852488" lvl="8" marL="11469688"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2"/>
              </a:buClr>
              <a:buFont typeface="Arial"/>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lnSpc>
                <a:spcPct val="100000"/>
              </a:lnSpc>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lnSpc>
                <a:spcPct val="100000"/>
              </a:lnSpc>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lnSpc>
                <a:spcPct val="100000"/>
              </a:lnSpc>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5" y="1757360"/>
            <a:ext cx="29627511" cy="7315200"/>
          </a:xfrm>
          <a:prstGeom prst="rect">
            <a:avLst/>
          </a:prstGeom>
          <a:noFill/>
          <a:ln>
            <a:noFill/>
          </a:ln>
        </p:spPr>
        <p:txBody>
          <a:bodyPr anchorCtr="0" anchor="ctr" bIns="91425" lIns="91425" rIns="91425" tIns="91425"/>
          <a:lstStyle>
            <a:lvl1pPr indent="0" lvl="0" marL="0" marR="0" rtl="0" algn="ctr">
              <a:lnSpc>
                <a:spcPct val="100000"/>
              </a:lnSpc>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Clr>
                <a:schemeClr val="dk2"/>
              </a:buClr>
              <a:buFont typeface="Arial"/>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5" y="10242550"/>
            <a:ext cx="29627511" cy="28963937"/>
          </a:xfrm>
          <a:prstGeom prst="rect">
            <a:avLst/>
          </a:prstGeom>
          <a:noFill/>
          <a:ln>
            <a:noFill/>
          </a:ln>
        </p:spPr>
        <p:txBody>
          <a:bodyPr anchorCtr="0" anchor="t" bIns="91425" lIns="91425" rIns="91425" tIns="91425"/>
          <a:lstStyle>
            <a:lvl1pPr indent="298450" lvl="0" marL="1606550" marR="0" rtl="0" algn="l">
              <a:lnSpc>
                <a:spcPct val="100000"/>
              </a:lnSpc>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309562" lvl="1" marL="3481388" marR="0" rtl="0" algn="l">
              <a:lnSpc>
                <a:spcPct val="100000"/>
              </a:lnSpc>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46075" lvl="2" marL="5356225" marR="0" rtl="0" algn="l">
              <a:lnSpc>
                <a:spcPct val="100000"/>
              </a:lnSpc>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122236" lvl="3" marL="7497763"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112711" lvl="4" marL="96408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112711" lvl="5" marL="100980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112711" lvl="6" marL="105552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112711" lvl="7" marL="110124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112711" lvl="8" marL="11469688" marR="0" rtl="0" algn="l">
              <a:lnSpc>
                <a:spcPct val="100000"/>
              </a:lnSpc>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0"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5"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Clr>
                <a:schemeClr val="dk1"/>
              </a:buClr>
              <a:buFont typeface="Arial"/>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0"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6.png"/><Relationship Id="rId10" Type="http://schemas.openxmlformats.org/officeDocument/2006/relationships/image" Target="../media/image08.png"/><Relationship Id="rId13" Type="http://schemas.openxmlformats.org/officeDocument/2006/relationships/image" Target="../media/image03.png"/><Relationship Id="rId12" Type="http://schemas.openxmlformats.org/officeDocument/2006/relationships/image" Target="../media/image02.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 Id="rId4" Type="http://schemas.openxmlformats.org/officeDocument/2006/relationships/image" Target="../media/image01.png"/><Relationship Id="rId9" Type="http://schemas.openxmlformats.org/officeDocument/2006/relationships/image" Target="../media/image07.png"/><Relationship Id="rId14" Type="http://schemas.openxmlformats.org/officeDocument/2006/relationships/image" Target="../media/image11.png"/><Relationship Id="rId5" Type="http://schemas.openxmlformats.org/officeDocument/2006/relationships/image" Target="../media/image09.png"/><Relationship Id="rId6" Type="http://schemas.openxmlformats.org/officeDocument/2006/relationships/image" Target="../media/image10.png"/><Relationship Id="rId7" Type="http://schemas.openxmlformats.org/officeDocument/2006/relationships/image" Target="../media/image05.png"/><Relationship Id="rId8" Type="http://schemas.openxmlformats.org/officeDocument/2006/relationships/image" Target="../media/image0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88" name="Shape 88"/>
        <p:cNvGrpSpPr/>
        <p:nvPr/>
      </p:nvGrpSpPr>
      <p:grpSpPr>
        <a:xfrm>
          <a:off x="0" y="0"/>
          <a:ext cx="0" cy="0"/>
          <a:chOff x="0" y="0"/>
          <a:chExt cx="0" cy="0"/>
        </a:xfrm>
      </p:grpSpPr>
      <p:sp>
        <p:nvSpPr>
          <p:cNvPr id="89" name="Shape 89"/>
          <p:cNvSpPr txBox="1"/>
          <p:nvPr/>
        </p:nvSpPr>
        <p:spPr>
          <a:xfrm>
            <a:off x="2502900" y="25272650"/>
            <a:ext cx="17911500" cy="63408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0" name="Shape 90"/>
          <p:cNvSpPr txBox="1"/>
          <p:nvPr/>
        </p:nvSpPr>
        <p:spPr>
          <a:xfrm>
            <a:off x="914400" y="5486400"/>
            <a:ext cx="31089600" cy="3566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pic>
        <p:nvPicPr>
          <p:cNvPr id="91" name="Shape 91"/>
          <p:cNvPicPr preferRelativeResize="0"/>
          <p:nvPr/>
        </p:nvPicPr>
        <p:blipFill>
          <a:blip r:embed="rId3">
            <a:alphaModFix/>
          </a:blip>
          <a:stretch>
            <a:fillRect/>
          </a:stretch>
        </p:blipFill>
        <p:spPr>
          <a:xfrm>
            <a:off x="2502900" y="16125624"/>
            <a:ext cx="9419799" cy="7269030"/>
          </a:xfrm>
          <a:prstGeom prst="rect">
            <a:avLst/>
          </a:prstGeom>
          <a:noFill/>
          <a:ln>
            <a:noFill/>
          </a:ln>
        </p:spPr>
      </p:pic>
      <p:sp>
        <p:nvSpPr>
          <p:cNvPr id="92" name="Shape 92"/>
          <p:cNvSpPr txBox="1"/>
          <p:nvPr/>
        </p:nvSpPr>
        <p:spPr>
          <a:xfrm>
            <a:off x="2555125" y="15697399"/>
            <a:ext cx="8959500" cy="7767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3" name="Shape 93"/>
          <p:cNvSpPr txBox="1"/>
          <p:nvPr/>
        </p:nvSpPr>
        <p:spPr>
          <a:xfrm>
            <a:off x="21608250" y="33329300"/>
            <a:ext cx="8959500" cy="6519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4" name="Shape 94"/>
          <p:cNvSpPr txBox="1"/>
          <p:nvPr/>
        </p:nvSpPr>
        <p:spPr>
          <a:xfrm>
            <a:off x="22096200" y="33552150"/>
            <a:ext cx="7928400" cy="6519900"/>
          </a:xfrm>
          <a:prstGeom prst="rect">
            <a:avLst/>
          </a:prstGeom>
          <a:noFill/>
          <a:ln>
            <a:noFill/>
          </a:ln>
        </p:spPr>
        <p:txBody>
          <a:bodyPr anchorCtr="0" anchor="t" bIns="91425" lIns="91425" rIns="91425" tIns="91425">
            <a:noAutofit/>
          </a:bodyPr>
          <a:lstStyle/>
          <a:p>
            <a:pPr lvl="0">
              <a:lnSpc>
                <a:spcPct val="115000"/>
              </a:lnSpc>
              <a:spcBef>
                <a:spcPts val="0"/>
              </a:spcBef>
              <a:buNone/>
            </a:pPr>
            <a:r>
              <a:rPr lang="en-US" sz="3600"/>
              <a:t>This project is the first release of Antibiotic Drug Prescription. The result provided by the rule engine can be modified after collecting data from the users. If patients start to gain resistance to a specific antibiotic, it is only matter of changing  the set of rules currently stored on the repository. </a:t>
            </a:r>
          </a:p>
        </p:txBody>
      </p:sp>
      <p:sp>
        <p:nvSpPr>
          <p:cNvPr id="95" name="Shape 95"/>
          <p:cNvSpPr txBox="1"/>
          <p:nvPr/>
        </p:nvSpPr>
        <p:spPr>
          <a:xfrm>
            <a:off x="2502900" y="7301875"/>
            <a:ext cx="8959500" cy="6519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96" name="Shape 96"/>
          <p:cNvSpPr txBox="1"/>
          <p:nvPr/>
        </p:nvSpPr>
        <p:spPr>
          <a:xfrm flipH="1">
            <a:off x="2778450" y="7638587"/>
            <a:ext cx="8513100" cy="4827600"/>
          </a:xfrm>
          <a:prstGeom prst="rect">
            <a:avLst/>
          </a:prstGeom>
          <a:noFill/>
          <a:ln>
            <a:noFill/>
          </a:ln>
        </p:spPr>
        <p:txBody>
          <a:bodyPr anchorCtr="0" anchor="t" bIns="91425" lIns="91425" rIns="91425" tIns="91425">
            <a:noAutofit/>
          </a:bodyPr>
          <a:lstStyle/>
          <a:p>
            <a:pPr indent="387350" lvl="0" rtl="0" algn="just">
              <a:lnSpc>
                <a:spcPct val="115000"/>
              </a:lnSpc>
              <a:spcBef>
                <a:spcPts val="0"/>
              </a:spcBef>
              <a:buClr>
                <a:schemeClr val="dk1"/>
              </a:buClr>
              <a:buSzPct val="30555"/>
              <a:buFont typeface="Arial"/>
              <a:buNone/>
            </a:pPr>
            <a:r>
              <a:rPr lang="en-US" sz="3600">
                <a:solidFill>
                  <a:schemeClr val="dk1"/>
                </a:solidFill>
              </a:rPr>
              <a:t>Antibiotic resistance is a major issue confronting healthcare providers and their patients. Changing antibiotic resistance patterns, rising antibiotic costs and the introduction to new antibiotics have made selecting optimal antibiotic regimens more difficult now than ever before. </a:t>
            </a:r>
          </a:p>
        </p:txBody>
      </p:sp>
      <p:sp>
        <p:nvSpPr>
          <p:cNvPr id="97" name="Shape 97"/>
          <p:cNvSpPr txBox="1"/>
          <p:nvPr/>
        </p:nvSpPr>
        <p:spPr>
          <a:xfrm>
            <a:off x="990600" y="42114775"/>
            <a:ext cx="31089600" cy="137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Font typeface="Arial"/>
              <a:buNone/>
            </a:pPr>
            <a:r>
              <a:t/>
            </a:r>
            <a:endParaRPr b="0" i="0" sz="8400" u="none" cap="none" strike="noStrike">
              <a:solidFill>
                <a:schemeClr val="dk1"/>
              </a:solidFill>
              <a:latin typeface="Arial"/>
              <a:ea typeface="Arial"/>
              <a:cs typeface="Arial"/>
              <a:sym typeface="Arial"/>
            </a:endParaRPr>
          </a:p>
        </p:txBody>
      </p:sp>
      <p:sp>
        <p:nvSpPr>
          <p:cNvPr id="98" name="Shape 98"/>
          <p:cNvSpPr txBox="1"/>
          <p:nvPr/>
        </p:nvSpPr>
        <p:spPr>
          <a:xfrm>
            <a:off x="5791200" y="1587687"/>
            <a:ext cx="21336000" cy="561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chemeClr val="dk1"/>
              </a:buClr>
              <a:buSzPct val="25000"/>
              <a:buFont typeface="Times New Roman"/>
              <a:buNone/>
            </a:pPr>
            <a:r>
              <a:rPr b="1" i="0" lang="en-US" sz="7200" u="none" cap="none" strike="noStrike">
                <a:solidFill>
                  <a:schemeClr val="dk1"/>
                </a:solidFill>
                <a:latin typeface="Times New Roman"/>
                <a:ea typeface="Times New Roman"/>
                <a:cs typeface="Times New Roman"/>
                <a:sym typeface="Times New Roman"/>
              </a:rPr>
              <a:t>Senior Project, </a:t>
            </a:r>
            <a:r>
              <a:rPr b="1" lang="en-US" sz="7200">
                <a:solidFill>
                  <a:schemeClr val="dk1"/>
                </a:solidFill>
                <a:latin typeface="Times New Roman"/>
                <a:ea typeface="Times New Roman"/>
                <a:cs typeface="Times New Roman"/>
                <a:sym typeface="Times New Roman"/>
              </a:rPr>
              <a:t>2016</a:t>
            </a:r>
            <a:r>
              <a:rPr b="1" i="0" lang="en-US" sz="7200" u="none" cap="none" strike="noStrike">
                <a:solidFill>
                  <a:schemeClr val="dk1"/>
                </a:solidFill>
                <a:latin typeface="Times New Roman"/>
                <a:ea typeface="Times New Roman"/>
                <a:cs typeface="Times New Roman"/>
                <a:sym typeface="Times New Roman"/>
              </a:rPr>
              <a:t>, </a:t>
            </a:r>
            <a:r>
              <a:rPr b="1" lang="en-US" sz="7200">
                <a:solidFill>
                  <a:schemeClr val="dk1"/>
                </a:solidFill>
                <a:latin typeface="Times New Roman"/>
                <a:ea typeface="Times New Roman"/>
                <a:cs typeface="Times New Roman"/>
                <a:sym typeface="Times New Roman"/>
              </a:rPr>
              <a:t>Summer</a:t>
            </a:r>
          </a:p>
        </p:txBody>
      </p:sp>
      <p:sp>
        <p:nvSpPr>
          <p:cNvPr id="99" name="Shape 99"/>
          <p:cNvSpPr txBox="1"/>
          <p:nvPr/>
        </p:nvSpPr>
        <p:spPr>
          <a:xfrm>
            <a:off x="6567485" y="2743200"/>
            <a:ext cx="19797599" cy="2452800"/>
          </a:xfrm>
          <a:prstGeom prst="rect">
            <a:avLst/>
          </a:prstGeom>
          <a:noFill/>
          <a:ln>
            <a:noFill/>
          </a:ln>
        </p:spPr>
        <p:txBody>
          <a:bodyPr anchorCtr="0" anchor="t" bIns="49325" lIns="98650" rIns="98650" tIns="49325">
            <a:noAutofit/>
          </a:bodyPr>
          <a:lstStyle/>
          <a:p>
            <a:pPr indent="0" lvl="0" marL="0" marR="0" rtl="0" algn="ctr">
              <a:lnSpc>
                <a:spcPct val="100000"/>
              </a:lnSpc>
              <a:spcBef>
                <a:spcPts val="0"/>
              </a:spcBef>
              <a:spcAft>
                <a:spcPts val="0"/>
              </a:spcAft>
              <a:buClr>
                <a:srgbClr val="3333CC"/>
              </a:buClr>
              <a:buSzPct val="25000"/>
              <a:buFont typeface="Arial"/>
              <a:buNone/>
            </a:pPr>
            <a:r>
              <a:rPr b="1" lang="en-US" sz="4800">
                <a:solidFill>
                  <a:srgbClr val="3333CC"/>
                </a:solidFill>
              </a:rPr>
              <a:t>Antibiotic Drug Prescription</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Student: </a:t>
            </a:r>
            <a:r>
              <a:rPr lang="en-US" sz="3500">
                <a:solidFill>
                  <a:srgbClr val="3333CC"/>
                </a:solidFill>
              </a:rPr>
              <a:t>Alan Nieto</a:t>
            </a:r>
            <a:r>
              <a:rPr b="0" i="0" lang="en-US" sz="3500" u="none" cap="none" strike="noStrike">
                <a:solidFill>
                  <a:srgbClr val="3333CC"/>
                </a:solidFill>
                <a:latin typeface="Arial"/>
                <a:ea typeface="Arial"/>
                <a:cs typeface="Arial"/>
                <a:sym typeface="Arial"/>
              </a:rPr>
              <a:t>, Florida International University</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Mentor:</a:t>
            </a:r>
            <a:r>
              <a:rPr b="1" i="1" lang="en-US" sz="3500" u="none" cap="none" strike="noStrike">
                <a:solidFill>
                  <a:srgbClr val="3333CC"/>
                </a:solidFill>
                <a:latin typeface="Arial"/>
                <a:ea typeface="Arial"/>
                <a:cs typeface="Arial"/>
                <a:sym typeface="Arial"/>
              </a:rPr>
              <a:t> </a:t>
            </a:r>
            <a:r>
              <a:rPr lang="en-US" sz="3500">
                <a:solidFill>
                  <a:srgbClr val="3333CC"/>
                </a:solidFill>
              </a:rPr>
              <a:t>Giri Narasimhan</a:t>
            </a:r>
            <a:r>
              <a:rPr b="0" i="0" lang="en-US" sz="3500" u="none" cap="none" strike="noStrike">
                <a:solidFill>
                  <a:srgbClr val="3333CC"/>
                </a:solidFill>
                <a:latin typeface="Arial"/>
                <a:ea typeface="Arial"/>
                <a:cs typeface="Arial"/>
                <a:sym typeface="Arial"/>
              </a:rPr>
              <a:t>,</a:t>
            </a:r>
            <a:r>
              <a:rPr i="1" lang="en-US" sz="3500">
                <a:solidFill>
                  <a:srgbClr val="3333CC"/>
                </a:solidFill>
              </a:rPr>
              <a:t> </a:t>
            </a:r>
            <a:r>
              <a:rPr lang="en-US" sz="3500">
                <a:solidFill>
                  <a:srgbClr val="3333CC"/>
                </a:solidFill>
              </a:rPr>
              <a:t>Florida International University</a:t>
            </a:r>
            <a:r>
              <a:rPr b="0" i="0" lang="en-US" sz="3500" u="none" cap="none" strike="noStrike">
                <a:solidFill>
                  <a:srgbClr val="3333CC"/>
                </a:solidFill>
                <a:latin typeface="Arial"/>
                <a:ea typeface="Arial"/>
                <a:cs typeface="Arial"/>
                <a:sym typeface="Arial"/>
              </a:rPr>
              <a:t> </a:t>
            </a:r>
          </a:p>
          <a:p>
            <a:pPr indent="0" lvl="0" marL="0" marR="0" rtl="0" algn="ctr">
              <a:lnSpc>
                <a:spcPct val="100000"/>
              </a:lnSpc>
              <a:spcBef>
                <a:spcPts val="0"/>
              </a:spcBef>
              <a:spcAft>
                <a:spcPts val="0"/>
              </a:spcAft>
              <a:buClr>
                <a:srgbClr val="3333CC"/>
              </a:buClr>
              <a:buSzPct val="25000"/>
              <a:buFont typeface="Arial"/>
              <a:buNone/>
            </a:pPr>
            <a:r>
              <a:rPr b="1" i="0" lang="en-US" sz="3500" u="none" cap="none" strike="noStrike">
                <a:solidFill>
                  <a:srgbClr val="3333CC"/>
                </a:solidFill>
                <a:latin typeface="Arial"/>
                <a:ea typeface="Arial"/>
                <a:cs typeface="Arial"/>
                <a:sym typeface="Arial"/>
              </a:rPr>
              <a:t>Instructor:</a:t>
            </a:r>
            <a:r>
              <a:rPr b="1" i="1" lang="en-US" sz="3500" u="none" cap="none" strike="noStrike">
                <a:solidFill>
                  <a:srgbClr val="3333CC"/>
                </a:solidFill>
                <a:latin typeface="Arial"/>
                <a:ea typeface="Arial"/>
                <a:cs typeface="Arial"/>
                <a:sym typeface="Arial"/>
              </a:rPr>
              <a:t> </a:t>
            </a:r>
            <a:r>
              <a:rPr b="0" i="0" lang="en-US" sz="3500" u="none" cap="none" strike="noStrike">
                <a:solidFill>
                  <a:srgbClr val="3333CC"/>
                </a:solidFill>
                <a:latin typeface="Arial"/>
                <a:ea typeface="Arial"/>
                <a:cs typeface="Arial"/>
                <a:sym typeface="Arial"/>
              </a:rPr>
              <a:t>Masoud Sadjadi, Florida International University</a:t>
            </a:r>
          </a:p>
        </p:txBody>
      </p:sp>
      <p:sp>
        <p:nvSpPr>
          <p:cNvPr id="100" name="Shape 100"/>
          <p:cNvSpPr txBox="1"/>
          <p:nvPr/>
        </p:nvSpPr>
        <p:spPr>
          <a:xfrm>
            <a:off x="1219200" y="42114775"/>
            <a:ext cx="30632400" cy="561900"/>
          </a:xfrm>
          <a:prstGeom prst="rect">
            <a:avLst/>
          </a:prstGeom>
          <a:noFill/>
          <a:ln>
            <a:noFill/>
          </a:ln>
        </p:spPr>
        <p:txBody>
          <a:bodyPr anchorCtr="0" anchor="t" bIns="49325" lIns="98650" rIns="98650" tIns="49325">
            <a:noAutofit/>
          </a:bodyPr>
          <a:lstStyle/>
          <a:p>
            <a:pPr indent="-493712" lvl="0" marL="493712" marR="0" rtl="0" algn="ctr">
              <a:lnSpc>
                <a:spcPct val="100000"/>
              </a:lnSpc>
              <a:spcBef>
                <a:spcPts val="0"/>
              </a:spcBef>
              <a:spcAft>
                <a:spcPts val="0"/>
              </a:spcAft>
              <a:buClr>
                <a:schemeClr val="dk1"/>
              </a:buClr>
              <a:buSzPct val="25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 </a:t>
            </a:r>
            <a:r>
              <a:rPr lang="en-US" sz="3000">
                <a:solidFill>
                  <a:schemeClr val="dk1"/>
                </a:solidFill>
              </a:rPr>
              <a:t>Alan Nieto.</a:t>
            </a:r>
            <a:r>
              <a:rPr b="0" i="0" lang="en-US" sz="3000" u="none" cap="none" strike="noStrike">
                <a:solidFill>
                  <a:schemeClr val="dk1"/>
                </a:solidFill>
                <a:latin typeface="Arial"/>
                <a:ea typeface="Arial"/>
                <a:cs typeface="Arial"/>
                <a:sym typeface="Arial"/>
              </a:rPr>
              <a:t> I am thankful to the help that I received from my group </a:t>
            </a:r>
            <a:r>
              <a:rPr lang="en-US" sz="3000">
                <a:solidFill>
                  <a:schemeClr val="dk1"/>
                </a:solidFill>
              </a:rPr>
              <a:t>member, Sean Iamartino, </a:t>
            </a:r>
            <a:r>
              <a:rPr b="0" i="0" lang="en-US" sz="3000" u="none" cap="none" strike="noStrike">
                <a:solidFill>
                  <a:schemeClr val="dk1"/>
                </a:solidFill>
                <a:latin typeface="Arial"/>
                <a:ea typeface="Arial"/>
                <a:cs typeface="Arial"/>
                <a:sym typeface="Arial"/>
              </a:rPr>
              <a:t> </a:t>
            </a:r>
            <a:r>
              <a:rPr lang="en-US" sz="3000">
                <a:solidFill>
                  <a:schemeClr val="dk1"/>
                </a:solidFill>
              </a:rPr>
              <a:t>mentors, Giri Narasimhan , Trevor Cickovski, our instructor, Masoud Sadjadi, and his assistant, Mohsen Taheri.</a:t>
            </a:r>
          </a:p>
        </p:txBody>
      </p:sp>
      <p:sp>
        <p:nvSpPr>
          <p:cNvPr id="101" name="Shape 101"/>
          <p:cNvSpPr txBox="1"/>
          <p:nvPr/>
        </p:nvSpPr>
        <p:spPr>
          <a:xfrm>
            <a:off x="4114800" y="6051387"/>
            <a:ext cx="5486400" cy="731699"/>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Problem</a:t>
            </a:r>
          </a:p>
        </p:txBody>
      </p:sp>
      <p:sp>
        <p:nvSpPr>
          <p:cNvPr id="102" name="Shape 102"/>
          <p:cNvSpPr txBox="1"/>
          <p:nvPr/>
        </p:nvSpPr>
        <p:spPr>
          <a:xfrm>
            <a:off x="1219212" y="41266287"/>
            <a:ext cx="4980000" cy="7302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Acknowledgement</a:t>
            </a:r>
          </a:p>
        </p:txBody>
      </p:sp>
      <p:sp>
        <p:nvSpPr>
          <p:cNvPr id="103" name="Shape 103"/>
          <p:cNvSpPr txBox="1"/>
          <p:nvPr/>
        </p:nvSpPr>
        <p:spPr>
          <a:xfrm>
            <a:off x="15925800" y="446087"/>
            <a:ext cx="4724400" cy="1077912"/>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cap="none" strike="noStrike">
                <a:solidFill>
                  <a:schemeClr val="accent2"/>
                </a:solidFill>
                <a:latin typeface="Arial"/>
                <a:ea typeface="Arial"/>
                <a:cs typeface="Arial"/>
                <a:sym typeface="Arial"/>
              </a:rPr>
              <a:t>School of Computing &amp; Information Sciences</a:t>
            </a:r>
          </a:p>
        </p:txBody>
      </p:sp>
      <p:pic>
        <p:nvPicPr>
          <p:cNvPr id="104" name="Shape 104"/>
          <p:cNvPicPr preferRelativeResize="0"/>
          <p:nvPr/>
        </p:nvPicPr>
        <p:blipFill rotWithShape="1">
          <a:blip r:embed="rId4">
            <a:alphaModFix/>
          </a:blip>
          <a:srcRect b="0" l="0" r="0" t="0"/>
          <a:stretch/>
        </p:blipFill>
        <p:spPr>
          <a:xfrm>
            <a:off x="13182600" y="381000"/>
            <a:ext cx="2630400" cy="1219200"/>
          </a:xfrm>
          <a:prstGeom prst="rect">
            <a:avLst/>
          </a:prstGeom>
          <a:noFill/>
          <a:ln>
            <a:noFill/>
          </a:ln>
        </p:spPr>
      </p:pic>
      <p:sp>
        <p:nvSpPr>
          <p:cNvPr id="105" name="Shape 105"/>
          <p:cNvSpPr txBox="1"/>
          <p:nvPr/>
        </p:nvSpPr>
        <p:spPr>
          <a:xfrm>
            <a:off x="13716000" y="6062274"/>
            <a:ext cx="5486400" cy="731699"/>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Current System</a:t>
            </a:r>
          </a:p>
        </p:txBody>
      </p:sp>
      <p:sp>
        <p:nvSpPr>
          <p:cNvPr id="106" name="Shape 106"/>
          <p:cNvSpPr txBox="1"/>
          <p:nvPr/>
        </p:nvSpPr>
        <p:spPr>
          <a:xfrm>
            <a:off x="23317200" y="6062212"/>
            <a:ext cx="5486400" cy="731699"/>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Requirements</a:t>
            </a:r>
          </a:p>
        </p:txBody>
      </p:sp>
      <p:sp>
        <p:nvSpPr>
          <p:cNvPr id="107" name="Shape 107"/>
          <p:cNvSpPr txBox="1"/>
          <p:nvPr/>
        </p:nvSpPr>
        <p:spPr>
          <a:xfrm>
            <a:off x="8715450" y="24092900"/>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System Design</a:t>
            </a:r>
          </a:p>
        </p:txBody>
      </p:sp>
      <p:sp>
        <p:nvSpPr>
          <p:cNvPr id="108" name="Shape 108"/>
          <p:cNvSpPr txBox="1"/>
          <p:nvPr/>
        </p:nvSpPr>
        <p:spPr>
          <a:xfrm>
            <a:off x="4115825" y="14340562"/>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Object Design</a:t>
            </a:r>
          </a:p>
        </p:txBody>
      </p:sp>
      <p:sp>
        <p:nvSpPr>
          <p:cNvPr id="109" name="Shape 109"/>
          <p:cNvSpPr txBox="1"/>
          <p:nvPr/>
        </p:nvSpPr>
        <p:spPr>
          <a:xfrm>
            <a:off x="23297575" y="14409725"/>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Implementation</a:t>
            </a:r>
          </a:p>
        </p:txBody>
      </p:sp>
      <p:sp>
        <p:nvSpPr>
          <p:cNvPr id="110" name="Shape 110"/>
          <p:cNvSpPr txBox="1"/>
          <p:nvPr/>
        </p:nvSpPr>
        <p:spPr>
          <a:xfrm>
            <a:off x="8739675" y="31948187"/>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Screenshots</a:t>
            </a:r>
          </a:p>
        </p:txBody>
      </p:sp>
      <p:sp>
        <p:nvSpPr>
          <p:cNvPr id="111" name="Shape 111"/>
          <p:cNvSpPr txBox="1"/>
          <p:nvPr/>
        </p:nvSpPr>
        <p:spPr>
          <a:xfrm>
            <a:off x="23344800" y="32059200"/>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none" cap="none" strike="noStrike">
                <a:solidFill>
                  <a:srgbClr val="336699"/>
                </a:solidFill>
                <a:latin typeface="Arial"/>
                <a:ea typeface="Arial"/>
                <a:cs typeface="Arial"/>
                <a:sym typeface="Arial"/>
              </a:rPr>
              <a:t>Summary</a:t>
            </a:r>
          </a:p>
        </p:txBody>
      </p:sp>
      <p:pic>
        <p:nvPicPr>
          <p:cNvPr id="112" name="Shape 112"/>
          <p:cNvPicPr preferRelativeResize="0"/>
          <p:nvPr/>
        </p:nvPicPr>
        <p:blipFill>
          <a:blip r:embed="rId5">
            <a:alphaModFix/>
          </a:blip>
          <a:stretch>
            <a:fillRect/>
          </a:stretch>
        </p:blipFill>
        <p:spPr>
          <a:xfrm>
            <a:off x="914400" y="3258600"/>
            <a:ext cx="8959625" cy="1700366"/>
          </a:xfrm>
          <a:prstGeom prst="rect">
            <a:avLst/>
          </a:prstGeom>
          <a:noFill/>
          <a:ln>
            <a:noFill/>
          </a:ln>
        </p:spPr>
      </p:pic>
      <p:pic>
        <p:nvPicPr>
          <p:cNvPr id="113" name="Shape 113"/>
          <p:cNvPicPr preferRelativeResize="0"/>
          <p:nvPr/>
        </p:nvPicPr>
        <p:blipFill>
          <a:blip r:embed="rId6">
            <a:alphaModFix/>
          </a:blip>
          <a:stretch>
            <a:fillRect/>
          </a:stretch>
        </p:blipFill>
        <p:spPr>
          <a:xfrm>
            <a:off x="23317200" y="2895575"/>
            <a:ext cx="7928275" cy="2151224"/>
          </a:xfrm>
          <a:prstGeom prst="rect">
            <a:avLst/>
          </a:prstGeom>
          <a:noFill/>
          <a:ln>
            <a:noFill/>
          </a:ln>
        </p:spPr>
      </p:pic>
      <p:pic>
        <p:nvPicPr>
          <p:cNvPr id="114" name="Shape 114"/>
          <p:cNvPicPr preferRelativeResize="0"/>
          <p:nvPr/>
        </p:nvPicPr>
        <p:blipFill>
          <a:blip r:embed="rId7">
            <a:alphaModFix/>
          </a:blip>
          <a:stretch>
            <a:fillRect/>
          </a:stretch>
        </p:blipFill>
        <p:spPr>
          <a:xfrm>
            <a:off x="914400" y="642750"/>
            <a:ext cx="2630399" cy="2451801"/>
          </a:xfrm>
          <a:prstGeom prst="rect">
            <a:avLst/>
          </a:prstGeom>
          <a:noFill/>
          <a:ln>
            <a:noFill/>
          </a:ln>
        </p:spPr>
      </p:pic>
      <p:pic>
        <p:nvPicPr>
          <p:cNvPr id="115" name="Shape 115"/>
          <p:cNvPicPr preferRelativeResize="0"/>
          <p:nvPr/>
        </p:nvPicPr>
        <p:blipFill>
          <a:blip r:embed="rId8">
            <a:alphaModFix/>
          </a:blip>
          <a:stretch>
            <a:fillRect/>
          </a:stretch>
        </p:blipFill>
        <p:spPr>
          <a:xfrm>
            <a:off x="4114800" y="579975"/>
            <a:ext cx="5486400" cy="2151200"/>
          </a:xfrm>
          <a:prstGeom prst="rect">
            <a:avLst/>
          </a:prstGeom>
          <a:noFill/>
          <a:ln>
            <a:noFill/>
          </a:ln>
        </p:spPr>
      </p:pic>
      <p:pic>
        <p:nvPicPr>
          <p:cNvPr id="116" name="Shape 116"/>
          <p:cNvPicPr preferRelativeResize="0"/>
          <p:nvPr/>
        </p:nvPicPr>
        <p:blipFill>
          <a:blip r:embed="rId9">
            <a:alphaModFix/>
          </a:blip>
          <a:stretch>
            <a:fillRect/>
          </a:stretch>
        </p:blipFill>
        <p:spPr>
          <a:xfrm>
            <a:off x="27218049" y="743022"/>
            <a:ext cx="4027426" cy="1712949"/>
          </a:xfrm>
          <a:prstGeom prst="rect">
            <a:avLst/>
          </a:prstGeom>
          <a:noFill/>
          <a:ln>
            <a:noFill/>
          </a:ln>
        </p:spPr>
      </p:pic>
      <p:pic>
        <p:nvPicPr>
          <p:cNvPr id="117" name="Shape 117"/>
          <p:cNvPicPr preferRelativeResize="0"/>
          <p:nvPr/>
        </p:nvPicPr>
        <p:blipFill>
          <a:blip r:embed="rId10">
            <a:alphaModFix/>
          </a:blip>
          <a:stretch>
            <a:fillRect/>
          </a:stretch>
        </p:blipFill>
        <p:spPr>
          <a:xfrm>
            <a:off x="23317200" y="739849"/>
            <a:ext cx="3206904" cy="1712949"/>
          </a:xfrm>
          <a:prstGeom prst="rect">
            <a:avLst/>
          </a:prstGeom>
          <a:noFill/>
          <a:ln>
            <a:noFill/>
          </a:ln>
        </p:spPr>
      </p:pic>
      <p:sp>
        <p:nvSpPr>
          <p:cNvPr id="118" name="Shape 118"/>
          <p:cNvSpPr txBox="1"/>
          <p:nvPr/>
        </p:nvSpPr>
        <p:spPr>
          <a:xfrm>
            <a:off x="12055650" y="7301875"/>
            <a:ext cx="8959500" cy="6519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119" name="Shape 119"/>
          <p:cNvSpPr txBox="1"/>
          <p:nvPr/>
        </p:nvSpPr>
        <p:spPr>
          <a:xfrm>
            <a:off x="21608250" y="7270600"/>
            <a:ext cx="8959500" cy="65199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sp>
        <p:nvSpPr>
          <p:cNvPr id="120" name="Shape 120"/>
          <p:cNvSpPr txBox="1"/>
          <p:nvPr/>
        </p:nvSpPr>
        <p:spPr>
          <a:xfrm>
            <a:off x="12485700" y="7660375"/>
            <a:ext cx="7928400" cy="5016900"/>
          </a:xfrm>
          <a:prstGeom prst="rect">
            <a:avLst/>
          </a:prstGeom>
          <a:noFill/>
          <a:ln>
            <a:noFill/>
          </a:ln>
        </p:spPr>
        <p:txBody>
          <a:bodyPr anchorCtr="0" anchor="t" bIns="91425" lIns="91425" rIns="91425" tIns="91425">
            <a:noAutofit/>
          </a:bodyPr>
          <a:lstStyle/>
          <a:p>
            <a:pPr indent="457200" lvl="0" rtl="0" algn="just">
              <a:lnSpc>
                <a:spcPct val="115000"/>
              </a:lnSpc>
              <a:spcBef>
                <a:spcPts val="0"/>
              </a:spcBef>
              <a:buNone/>
            </a:pPr>
            <a:r>
              <a:rPr lang="en-US" sz="3600"/>
              <a:t>The current system allows a doctor to login, view patients, and search for an antibiotic. After the doctor have selected a patient, he can start using the rule engine to prescribe a specific antibiotic. The result of the inference engine depends on the rules and the  patient information already stored in a repository.</a:t>
            </a:r>
          </a:p>
        </p:txBody>
      </p:sp>
      <p:sp>
        <p:nvSpPr>
          <p:cNvPr id="121" name="Shape 121"/>
          <p:cNvSpPr txBox="1"/>
          <p:nvPr/>
        </p:nvSpPr>
        <p:spPr>
          <a:xfrm>
            <a:off x="21608250" y="15760650"/>
            <a:ext cx="8959500" cy="100491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pic>
        <p:nvPicPr>
          <p:cNvPr id="122" name="Shape 122"/>
          <p:cNvPicPr preferRelativeResize="0"/>
          <p:nvPr/>
        </p:nvPicPr>
        <p:blipFill>
          <a:blip r:embed="rId11">
            <a:alphaModFix/>
          </a:blip>
          <a:stretch>
            <a:fillRect/>
          </a:stretch>
        </p:blipFill>
        <p:spPr>
          <a:xfrm>
            <a:off x="1962062" y="33073362"/>
            <a:ext cx="19041624" cy="7477534"/>
          </a:xfrm>
          <a:prstGeom prst="rect">
            <a:avLst/>
          </a:prstGeom>
          <a:noFill/>
          <a:ln>
            <a:noFill/>
          </a:ln>
        </p:spPr>
      </p:pic>
      <p:pic>
        <p:nvPicPr>
          <p:cNvPr id="123" name="Shape 123"/>
          <p:cNvPicPr preferRelativeResize="0"/>
          <p:nvPr/>
        </p:nvPicPr>
        <p:blipFill>
          <a:blip r:embed="rId12">
            <a:alphaModFix/>
          </a:blip>
          <a:stretch>
            <a:fillRect/>
          </a:stretch>
        </p:blipFill>
        <p:spPr>
          <a:xfrm>
            <a:off x="2963075" y="25272637"/>
            <a:ext cx="17039598" cy="6519900"/>
          </a:xfrm>
          <a:prstGeom prst="rect">
            <a:avLst/>
          </a:prstGeom>
          <a:noFill/>
          <a:ln>
            <a:noFill/>
          </a:ln>
        </p:spPr>
      </p:pic>
      <p:sp>
        <p:nvSpPr>
          <p:cNvPr id="124" name="Shape 124"/>
          <p:cNvSpPr txBox="1"/>
          <p:nvPr/>
        </p:nvSpPr>
        <p:spPr>
          <a:xfrm>
            <a:off x="21608400" y="7660100"/>
            <a:ext cx="8513100" cy="5733900"/>
          </a:xfrm>
          <a:prstGeom prst="rect">
            <a:avLst/>
          </a:prstGeom>
          <a:noFill/>
          <a:ln>
            <a:noFill/>
          </a:ln>
        </p:spPr>
        <p:txBody>
          <a:bodyPr anchorCtr="0" anchor="t" bIns="91425" lIns="91425" rIns="91425" tIns="91425">
            <a:noAutofit/>
          </a:bodyPr>
          <a:lstStyle/>
          <a:p>
            <a:pPr indent="-457200" lvl="0" marL="914400" rtl="0">
              <a:lnSpc>
                <a:spcPct val="115000"/>
              </a:lnSpc>
              <a:spcBef>
                <a:spcPts val="0"/>
              </a:spcBef>
              <a:buClr>
                <a:schemeClr val="dk1"/>
              </a:buClr>
              <a:buSzPct val="100000"/>
              <a:buChar char="●"/>
            </a:pPr>
            <a:r>
              <a:rPr lang="en-US" sz="3600">
                <a:solidFill>
                  <a:schemeClr val="dk1"/>
                </a:solidFill>
              </a:rPr>
              <a:t>Create a cross-platform mobile application</a:t>
            </a:r>
          </a:p>
          <a:p>
            <a:pPr indent="-457200" lvl="0" marL="914400" rtl="0">
              <a:lnSpc>
                <a:spcPct val="115000"/>
              </a:lnSpc>
              <a:spcBef>
                <a:spcPts val="0"/>
              </a:spcBef>
              <a:buClr>
                <a:schemeClr val="dk1"/>
              </a:buClr>
              <a:buSzPct val="100000"/>
              <a:buChar char="●"/>
            </a:pPr>
            <a:r>
              <a:rPr lang="en-US" sz="3600">
                <a:solidFill>
                  <a:schemeClr val="dk1"/>
                </a:solidFill>
              </a:rPr>
              <a:t>User-friendly</a:t>
            </a:r>
          </a:p>
          <a:p>
            <a:pPr indent="-457200" lvl="0" marL="914400" rtl="0">
              <a:lnSpc>
                <a:spcPct val="115000"/>
              </a:lnSpc>
              <a:spcBef>
                <a:spcPts val="0"/>
              </a:spcBef>
              <a:buClr>
                <a:schemeClr val="dk1"/>
              </a:buClr>
              <a:buSzPct val="100000"/>
              <a:buChar char="●"/>
            </a:pPr>
            <a:r>
              <a:rPr lang="en-US" sz="3600">
                <a:solidFill>
                  <a:schemeClr val="dk1"/>
                </a:solidFill>
              </a:rPr>
              <a:t>User-specific patients, that can be selected and evaluated</a:t>
            </a:r>
          </a:p>
          <a:p>
            <a:pPr indent="-457200" lvl="0" marL="914400" rtl="0">
              <a:lnSpc>
                <a:spcPct val="115000"/>
              </a:lnSpc>
              <a:spcBef>
                <a:spcPts val="0"/>
              </a:spcBef>
              <a:buClr>
                <a:schemeClr val="dk1"/>
              </a:buClr>
              <a:buSzPct val="100000"/>
              <a:buChar char="●"/>
            </a:pPr>
            <a:r>
              <a:rPr lang="en-US" sz="3600">
                <a:solidFill>
                  <a:schemeClr val="dk1"/>
                </a:solidFill>
              </a:rPr>
              <a:t>Intelligently suggests the proper antibiotic to be prescribed for evaluated patient</a:t>
            </a:r>
          </a:p>
        </p:txBody>
      </p:sp>
      <p:sp>
        <p:nvSpPr>
          <p:cNvPr id="125" name="Shape 125"/>
          <p:cNvSpPr txBox="1"/>
          <p:nvPr/>
        </p:nvSpPr>
        <p:spPr>
          <a:xfrm>
            <a:off x="13706687" y="14329662"/>
            <a:ext cx="5486400" cy="731700"/>
          </a:xfrm>
          <a:prstGeom prst="rect">
            <a:avLst/>
          </a:prstGeom>
          <a:solidFill>
            <a:schemeClr val="lt1"/>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Verification</a:t>
            </a:r>
          </a:p>
        </p:txBody>
      </p:sp>
      <p:sp>
        <p:nvSpPr>
          <p:cNvPr id="126" name="Shape 126"/>
          <p:cNvSpPr txBox="1"/>
          <p:nvPr/>
        </p:nvSpPr>
        <p:spPr>
          <a:xfrm>
            <a:off x="22096200" y="16281612"/>
            <a:ext cx="7928400" cy="9544800"/>
          </a:xfrm>
          <a:prstGeom prst="rect">
            <a:avLst/>
          </a:prstGeom>
          <a:noFill/>
          <a:ln>
            <a:noFill/>
          </a:ln>
        </p:spPr>
        <p:txBody>
          <a:bodyPr anchorCtr="0" anchor="t" bIns="91425" lIns="91425" rIns="91425" tIns="91425">
            <a:noAutofit/>
          </a:bodyPr>
          <a:lstStyle/>
          <a:p>
            <a:pPr indent="-457200" lvl="0" marL="457200" rtl="0">
              <a:lnSpc>
                <a:spcPct val="115000"/>
              </a:lnSpc>
              <a:spcBef>
                <a:spcPts val="0"/>
              </a:spcBef>
              <a:buClr>
                <a:schemeClr val="dk1"/>
              </a:buClr>
              <a:buSzPct val="100000"/>
              <a:buChar char="●"/>
            </a:pPr>
            <a:r>
              <a:rPr lang="en-US" sz="3600">
                <a:solidFill>
                  <a:schemeClr val="dk1"/>
                </a:solidFill>
              </a:rPr>
              <a:t>Xamarin and C# were used to create a cross-platform mobile app</a:t>
            </a:r>
          </a:p>
          <a:p>
            <a:pPr indent="-457200" lvl="0" marL="457200" rtl="0">
              <a:lnSpc>
                <a:spcPct val="115000"/>
              </a:lnSpc>
              <a:spcBef>
                <a:spcPts val="0"/>
              </a:spcBef>
              <a:buClr>
                <a:schemeClr val="dk1"/>
              </a:buClr>
              <a:buSzPct val="100000"/>
              <a:buChar char="●"/>
            </a:pPr>
            <a:r>
              <a:rPr lang="en-US" sz="3600">
                <a:solidFill>
                  <a:schemeClr val="dk1"/>
                </a:solidFill>
              </a:rPr>
              <a:t>Rules are stored in an SQLite database in (almost) plain english</a:t>
            </a:r>
          </a:p>
          <a:p>
            <a:pPr indent="-457200" lvl="0" marL="457200" rtl="0">
              <a:lnSpc>
                <a:spcPct val="115000"/>
              </a:lnSpc>
              <a:spcBef>
                <a:spcPts val="0"/>
              </a:spcBef>
              <a:buClr>
                <a:schemeClr val="dk1"/>
              </a:buClr>
              <a:buSzPct val="100000"/>
              <a:buChar char="●"/>
            </a:pPr>
            <a:r>
              <a:rPr lang="en-US" sz="3600">
                <a:solidFill>
                  <a:schemeClr val="dk1"/>
                </a:solidFill>
              </a:rPr>
              <a:t>Rule engine breaks down rules using a regular expression</a:t>
            </a:r>
          </a:p>
          <a:p>
            <a:pPr indent="-457200" lvl="0" marL="457200" rtl="0">
              <a:lnSpc>
                <a:spcPct val="115000"/>
              </a:lnSpc>
              <a:spcBef>
                <a:spcPts val="0"/>
              </a:spcBef>
              <a:buClr>
                <a:schemeClr val="dk1"/>
              </a:buClr>
              <a:buSzPct val="100000"/>
              <a:buChar char="●"/>
            </a:pPr>
            <a:r>
              <a:rPr lang="en-US" sz="3600">
                <a:solidFill>
                  <a:schemeClr val="dk1"/>
                </a:solidFill>
              </a:rPr>
              <a:t>Regex groupings correspond to data in the knowledge base(patient database)</a:t>
            </a:r>
          </a:p>
          <a:p>
            <a:pPr indent="-457200" lvl="0" marL="457200" rtl="0">
              <a:lnSpc>
                <a:spcPct val="115000"/>
              </a:lnSpc>
              <a:spcBef>
                <a:spcPts val="0"/>
              </a:spcBef>
              <a:buClr>
                <a:schemeClr val="dk1"/>
              </a:buClr>
              <a:buSzPct val="100000"/>
              <a:buChar char="●"/>
            </a:pPr>
            <a:r>
              <a:rPr lang="en-US" sz="3600">
                <a:solidFill>
                  <a:schemeClr val="dk1"/>
                </a:solidFill>
              </a:rPr>
              <a:t>By comparing rules with the knowledge base the truth of a given rule is determined</a:t>
            </a:r>
          </a:p>
          <a:p>
            <a:pPr indent="-457200" lvl="0" marL="457200" rtl="0">
              <a:lnSpc>
                <a:spcPct val="115000"/>
              </a:lnSpc>
              <a:spcBef>
                <a:spcPts val="0"/>
              </a:spcBef>
              <a:buClr>
                <a:schemeClr val="dk1"/>
              </a:buClr>
              <a:buSzPct val="100000"/>
              <a:buChar char="●"/>
            </a:pPr>
            <a:r>
              <a:rPr lang="en-US" sz="3600">
                <a:solidFill>
                  <a:schemeClr val="dk1"/>
                </a:solidFill>
              </a:rPr>
              <a:t>True rules are associated with an antibiotic, which is then displayed</a:t>
            </a:r>
          </a:p>
        </p:txBody>
      </p:sp>
      <p:pic>
        <p:nvPicPr>
          <p:cNvPr id="127" name="Shape 127"/>
          <p:cNvPicPr preferRelativeResize="0"/>
          <p:nvPr/>
        </p:nvPicPr>
        <p:blipFill>
          <a:blip r:embed="rId13">
            <a:alphaModFix/>
          </a:blip>
          <a:stretch>
            <a:fillRect/>
          </a:stretch>
        </p:blipFill>
        <p:spPr>
          <a:xfrm>
            <a:off x="21754512" y="26966600"/>
            <a:ext cx="8572500" cy="3810000"/>
          </a:xfrm>
          <a:prstGeom prst="rect">
            <a:avLst/>
          </a:prstGeom>
          <a:noFill/>
          <a:ln>
            <a:noFill/>
          </a:ln>
        </p:spPr>
      </p:pic>
      <p:sp>
        <p:nvSpPr>
          <p:cNvPr id="128" name="Shape 128"/>
          <p:cNvSpPr txBox="1"/>
          <p:nvPr/>
        </p:nvSpPr>
        <p:spPr>
          <a:xfrm>
            <a:off x="12081750" y="15693637"/>
            <a:ext cx="8959500" cy="77670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lang="en-US" sz="8400">
                <a:solidFill>
                  <a:schemeClr val="dk1"/>
                </a:solidFill>
              </a:rPr>
              <a:t> </a:t>
            </a:r>
          </a:p>
        </p:txBody>
      </p:sp>
      <p:pic>
        <p:nvPicPr>
          <p:cNvPr id="129" name="Shape 129"/>
          <p:cNvPicPr preferRelativeResize="0"/>
          <p:nvPr/>
        </p:nvPicPr>
        <p:blipFill>
          <a:blip r:embed="rId14">
            <a:alphaModFix/>
          </a:blip>
          <a:stretch>
            <a:fillRect/>
          </a:stretch>
        </p:blipFill>
        <p:spPr>
          <a:xfrm>
            <a:off x="12734925" y="16385775"/>
            <a:ext cx="7600950" cy="6743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