
<file path=[Content_Types].xml><?xml version="1.0" encoding="utf-8"?>
<Types xmlns="http://schemas.openxmlformats.org/package/2006/content-types">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strictFirstAndLastChars="0" saveSubsetFonts="1">
  <p:sldMasterIdLst>
    <p:sldMasterId id="2147483664"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tableStyles.xml><?xml version="1.0" encoding="utf-8"?>
<a:tblStyleLst xmlns:a="http://schemas.openxmlformats.org/drawingml/2006/main" xmlns:r="http://schemas.openxmlformats.org/officeDocument/2006/relationships" def="{F6CFCBE2-C0C1-46E5-A79D-8F530FD30061}">
  <a:tblStyle styleId="{F6CFCBE2-C0C1-46E5-A79D-8F530FD30061}" styleName="Table_0"/>
</a:tblStyleLst>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lvl="0" marL="0" marR="0" rtl="0" algn="r">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 name="Shape 5"/>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6" name="Shape 6"/>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indent="0" lvl="0" marL="0" marR="0" rtl="0" algn="l">
              <a:spcBef>
                <a:spcPts val="360"/>
              </a:spcBef>
              <a:spcAft>
                <a:spcPts val="0"/>
              </a:spcAft>
              <a:buNone/>
              <a:defRPr b="0" i="0" sz="1200" u="none" cap="none" strike="noStrike">
                <a:solidFill>
                  <a:schemeClr val="dk1"/>
                </a:solidFill>
                <a:latin typeface="Calibri"/>
                <a:ea typeface="Calibri"/>
                <a:cs typeface="Calibri"/>
                <a:sym typeface="Calibri"/>
              </a:defRPr>
            </a:lvl1pPr>
            <a:lvl2pPr indent="0" lvl="1" marL="457200" marR="0" rtl="0" algn="l">
              <a:spcBef>
                <a:spcPts val="360"/>
              </a:spcBef>
              <a:spcAft>
                <a:spcPts val="0"/>
              </a:spcAft>
              <a:buNone/>
              <a:defRPr b="0" i="0" sz="1200" u="none" cap="none" strike="noStrike">
                <a:solidFill>
                  <a:schemeClr val="dk1"/>
                </a:solidFill>
                <a:latin typeface="Calibri"/>
                <a:ea typeface="Calibri"/>
                <a:cs typeface="Calibri"/>
                <a:sym typeface="Calibri"/>
              </a:defRPr>
            </a:lvl2pPr>
            <a:lvl3pPr indent="0" lvl="2" marL="914400" marR="0" rtl="0" algn="l">
              <a:spcBef>
                <a:spcPts val="360"/>
              </a:spcBef>
              <a:spcAft>
                <a:spcPts val="0"/>
              </a:spcAft>
              <a:buNone/>
              <a:defRPr b="0" i="0" sz="1200" u="none" cap="none" strike="noStrike">
                <a:solidFill>
                  <a:schemeClr val="dk1"/>
                </a:solidFill>
                <a:latin typeface="Calibri"/>
                <a:ea typeface="Calibri"/>
                <a:cs typeface="Calibri"/>
                <a:sym typeface="Calibri"/>
              </a:defRPr>
            </a:lvl3pPr>
            <a:lvl4pPr indent="0" lvl="3" marL="1371600" marR="0" rtl="0" algn="l">
              <a:spcBef>
                <a:spcPts val="360"/>
              </a:spcBef>
              <a:spcAft>
                <a:spcPts val="0"/>
              </a:spcAft>
              <a:buNone/>
              <a:defRPr b="0" i="0" sz="1200" u="none" cap="none" strike="noStrike">
                <a:solidFill>
                  <a:schemeClr val="dk1"/>
                </a:solidFill>
                <a:latin typeface="Calibri"/>
                <a:ea typeface="Calibri"/>
                <a:cs typeface="Calibri"/>
                <a:sym typeface="Calibri"/>
              </a:defRPr>
            </a:lvl4pPr>
            <a:lvl5pPr indent="0" lvl="4" marL="1828800" marR="0" rtl="0" algn="l">
              <a:spcBef>
                <a:spcPts val="360"/>
              </a:spcBef>
              <a:spcAft>
                <a:spcPts val="0"/>
              </a:spcAft>
              <a:buNone/>
              <a:defRPr b="0" i="0" sz="1200" u="none" cap="none" strike="noStrike">
                <a:solidFill>
                  <a:schemeClr val="dk1"/>
                </a:solidFill>
                <a:latin typeface="Calibri"/>
                <a:ea typeface="Calibri"/>
                <a:cs typeface="Calibri"/>
                <a:sym typeface="Calibri"/>
              </a:defRPr>
            </a:lvl5pPr>
            <a:lvl6pPr indent="0" lvl="5" marL="2286000" marR="0" rtl="0" algn="l">
              <a:spcBef>
                <a:spcPts val="0"/>
              </a:spcBef>
              <a:buNone/>
              <a:defRPr b="0" i="0" sz="1200" u="none" cap="none" strike="noStrike">
                <a:solidFill>
                  <a:schemeClr val="dk1"/>
                </a:solidFill>
                <a:latin typeface="Calibri"/>
                <a:ea typeface="Calibri"/>
                <a:cs typeface="Calibri"/>
                <a:sym typeface="Calibri"/>
              </a:defRPr>
            </a:lvl6pPr>
            <a:lvl7pPr indent="0" lvl="6" marL="2743200" marR="0" rtl="0" algn="l">
              <a:spcBef>
                <a:spcPts val="0"/>
              </a:spcBef>
              <a:buNone/>
              <a:defRPr b="0" i="0" sz="1200" u="none" cap="none" strike="noStrike">
                <a:solidFill>
                  <a:schemeClr val="dk1"/>
                </a:solidFill>
                <a:latin typeface="Calibri"/>
                <a:ea typeface="Calibri"/>
                <a:cs typeface="Calibri"/>
                <a:sym typeface="Calibri"/>
              </a:defRPr>
            </a:lvl7pPr>
            <a:lvl8pPr indent="0" lvl="7" marL="3200400" marR="0" rtl="0" algn="l">
              <a:spcBef>
                <a:spcPts val="0"/>
              </a:spcBef>
              <a:buNone/>
              <a:defRPr b="0" i="0" sz="1200" u="none" cap="none" strike="noStrike">
                <a:solidFill>
                  <a:schemeClr val="dk1"/>
                </a:solidFill>
                <a:latin typeface="Calibri"/>
                <a:ea typeface="Calibri"/>
                <a:cs typeface="Calibri"/>
                <a:sym typeface="Calibri"/>
              </a:defRPr>
            </a:lvl8pPr>
            <a:lvl9pPr indent="0" lvl="8" marL="3657600" marR="0" rtl="0" algn="l">
              <a:spcBef>
                <a:spcPts val="0"/>
              </a:spcBef>
              <a:buNone/>
              <a:defRPr b="0" i="0" sz="1200" u="none" cap="none" strike="noStrike">
                <a:solidFill>
                  <a:schemeClr val="dk1"/>
                </a:solidFill>
                <a:latin typeface="Calibri"/>
                <a:ea typeface="Calibri"/>
                <a:cs typeface="Calibri"/>
                <a:sym typeface="Calibri"/>
              </a:defRPr>
            </a:lvl9pPr>
          </a:lstStyle>
          <a:p/>
        </p:txBody>
      </p:sp>
      <p:sp>
        <p:nvSpPr>
          <p:cNvPr id="7" name="Shape 7"/>
          <p:cNvSpPr txBox="1"/>
          <p:nvPr>
            <p:ph idx="11" type="ftr"/>
          </p:nvPr>
        </p:nvSpPr>
        <p:spPr>
          <a:xfrm>
            <a:off x="0" y="8685213"/>
            <a:ext cx="2971799" cy="4572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 name="Shape 8"/>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4" name="Shape 144"/>
        <p:cNvGrpSpPr/>
        <p:nvPr/>
      </p:nvGrpSpPr>
      <p:grpSpPr>
        <a:xfrm>
          <a:off x="0" y="0"/>
          <a:ext cx="0" cy="0"/>
          <a:chOff x="0" y="0"/>
          <a:chExt cx="0" cy="0"/>
        </a:xfrm>
      </p:grpSpPr>
      <p:sp>
        <p:nvSpPr>
          <p:cNvPr id="145" name="Shape 14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46" name="Shape 146"/>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7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p>
          <a:p>
            <a:pPr indent="0" lvl="0" marL="0" marR="0" rtl="0" algn="l">
              <a:spcBef>
                <a:spcPts val="0"/>
              </a:spcBef>
              <a:spcAft>
                <a:spcPts val="0"/>
              </a:spcAft>
              <a:buSzPct val="25000"/>
              <a:buNone/>
            </a:pPr>
            <a:r>
              <a:t/>
            </a:r>
            <a:endParaRP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47" name="Shape 147"/>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4" name="Shape 224"/>
        <p:cNvGrpSpPr/>
        <p:nvPr/>
      </p:nvGrpSpPr>
      <p:grpSpPr>
        <a:xfrm>
          <a:off x="0" y="0"/>
          <a:ext cx="0" cy="0"/>
          <a:chOff x="0" y="0"/>
          <a:chExt cx="0" cy="0"/>
        </a:xfrm>
      </p:grpSpPr>
      <p:sp>
        <p:nvSpPr>
          <p:cNvPr id="225" name="Shape 22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26" name="Shape 22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27" name="Shape 227"/>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2" name="Shape 232"/>
        <p:cNvGrpSpPr/>
        <p:nvPr/>
      </p:nvGrpSpPr>
      <p:grpSpPr>
        <a:xfrm>
          <a:off x="0" y="0"/>
          <a:ext cx="0" cy="0"/>
          <a:chOff x="0" y="0"/>
          <a:chExt cx="0" cy="0"/>
        </a:xfrm>
      </p:grpSpPr>
      <p:sp>
        <p:nvSpPr>
          <p:cNvPr id="233" name="Shape 23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34" name="Shape 234"/>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35" name="Shape 235"/>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0" name="Shape 240"/>
        <p:cNvGrpSpPr/>
        <p:nvPr/>
      </p:nvGrpSpPr>
      <p:grpSpPr>
        <a:xfrm>
          <a:off x="0" y="0"/>
          <a:ext cx="0" cy="0"/>
          <a:chOff x="0" y="0"/>
          <a:chExt cx="0" cy="0"/>
        </a:xfrm>
      </p:grpSpPr>
      <p:sp>
        <p:nvSpPr>
          <p:cNvPr id="241" name="Shape 24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42" name="Shape 24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43" name="Shape 243"/>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8" name="Shape 248"/>
        <p:cNvGrpSpPr/>
        <p:nvPr/>
      </p:nvGrpSpPr>
      <p:grpSpPr>
        <a:xfrm>
          <a:off x="0" y="0"/>
          <a:ext cx="0" cy="0"/>
          <a:chOff x="0" y="0"/>
          <a:chExt cx="0" cy="0"/>
        </a:xfrm>
      </p:grpSpPr>
      <p:sp>
        <p:nvSpPr>
          <p:cNvPr id="249" name="Shape 24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50" name="Shape 25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51" name="Shape 251"/>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6" name="Shape 256"/>
        <p:cNvGrpSpPr/>
        <p:nvPr/>
      </p:nvGrpSpPr>
      <p:grpSpPr>
        <a:xfrm>
          <a:off x="0" y="0"/>
          <a:ext cx="0" cy="0"/>
          <a:chOff x="0" y="0"/>
          <a:chExt cx="0" cy="0"/>
        </a:xfrm>
      </p:grpSpPr>
      <p:sp>
        <p:nvSpPr>
          <p:cNvPr id="257" name="Shape 25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58" name="Shape 258"/>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59" name="Shape 259"/>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66" name="Shape 266"/>
        <p:cNvGrpSpPr/>
        <p:nvPr/>
      </p:nvGrpSpPr>
      <p:grpSpPr>
        <a:xfrm>
          <a:off x="0" y="0"/>
          <a:ext cx="0" cy="0"/>
          <a:chOff x="0" y="0"/>
          <a:chExt cx="0" cy="0"/>
        </a:xfrm>
      </p:grpSpPr>
      <p:sp>
        <p:nvSpPr>
          <p:cNvPr id="267" name="Shape 26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68" name="Shape 268"/>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69" name="Shape 269"/>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75" name="Shape 275"/>
        <p:cNvGrpSpPr/>
        <p:nvPr/>
      </p:nvGrpSpPr>
      <p:grpSpPr>
        <a:xfrm>
          <a:off x="0" y="0"/>
          <a:ext cx="0" cy="0"/>
          <a:chOff x="0" y="0"/>
          <a:chExt cx="0" cy="0"/>
        </a:xfrm>
      </p:grpSpPr>
      <p:sp>
        <p:nvSpPr>
          <p:cNvPr id="276" name="Shape 27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77" name="Shape 27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78" name="Shape 278"/>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83" name="Shape 283"/>
        <p:cNvGrpSpPr/>
        <p:nvPr/>
      </p:nvGrpSpPr>
      <p:grpSpPr>
        <a:xfrm>
          <a:off x="0" y="0"/>
          <a:ext cx="0" cy="0"/>
          <a:chOff x="0" y="0"/>
          <a:chExt cx="0" cy="0"/>
        </a:xfrm>
      </p:grpSpPr>
      <p:sp>
        <p:nvSpPr>
          <p:cNvPr id="284" name="Shape 28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85" name="Shape 28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86" name="Shape 286"/>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91" name="Shape 291"/>
        <p:cNvGrpSpPr/>
        <p:nvPr/>
      </p:nvGrpSpPr>
      <p:grpSpPr>
        <a:xfrm>
          <a:off x="0" y="0"/>
          <a:ext cx="0" cy="0"/>
          <a:chOff x="0" y="0"/>
          <a:chExt cx="0" cy="0"/>
        </a:xfrm>
      </p:grpSpPr>
      <p:sp>
        <p:nvSpPr>
          <p:cNvPr id="292" name="Shape 29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93" name="Shape 293"/>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94" name="Shape 294"/>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99" name="Shape 299"/>
        <p:cNvGrpSpPr/>
        <p:nvPr/>
      </p:nvGrpSpPr>
      <p:grpSpPr>
        <a:xfrm>
          <a:off x="0" y="0"/>
          <a:ext cx="0" cy="0"/>
          <a:chOff x="0" y="0"/>
          <a:chExt cx="0" cy="0"/>
        </a:xfrm>
      </p:grpSpPr>
      <p:sp>
        <p:nvSpPr>
          <p:cNvPr id="300" name="Shape 30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01" name="Shape 301"/>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t/>
            </a:r>
            <a:endParaRPr/>
          </a:p>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lang="en-US"/>
              <a:t>A description of verification process and </a:t>
            </a:r>
            <a:r>
              <a:rPr b="0" i="0" lang="en-US" sz="1200" u="none" cap="none" strike="noStrike">
                <a:solidFill>
                  <a:schemeClr val="dk1"/>
                </a:solidFill>
                <a:latin typeface="Calibri"/>
                <a:ea typeface="Calibri"/>
                <a:cs typeface="Calibri"/>
                <a:sym typeface="Calibri"/>
              </a:rPr>
              <a:t>Test Suites and Test Cases for </a:t>
            </a:r>
            <a:r>
              <a:rPr lang="en-US"/>
              <a:t>one of the</a:t>
            </a:r>
            <a:r>
              <a:rPr b="0" i="0" lang="en-US" sz="1200" u="none" cap="none" strike="noStrike">
                <a:solidFill>
                  <a:schemeClr val="dk1"/>
                </a:solidFill>
                <a:latin typeface="Calibri"/>
                <a:ea typeface="Calibri"/>
                <a:cs typeface="Calibri"/>
                <a:sym typeface="Calibri"/>
              </a:rPr>
              <a:t> use case</a:t>
            </a:r>
            <a:r>
              <a:rPr lang="en-US"/>
              <a:t>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1 One sunny day and one rainy day for the implemented use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2 Automated test scripts for the implemented use cases (</a:t>
            </a:r>
            <a:r>
              <a:rPr lang="en-US"/>
              <a:t>if any)</a:t>
            </a:r>
            <a:r>
              <a:rPr b="0" i="0" lang="en-US" sz="1200" u="none" cap="none" strike="noStrike">
                <a:solidFill>
                  <a:schemeClr val="dk1"/>
                </a:solidFill>
                <a:latin typeface="Calibri"/>
                <a:ea typeface="Calibri"/>
                <a:cs typeface="Calibri"/>
                <a:sym typeface="Calibri"/>
              </a:rPr>
              <a:t> (one or more slides).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302" name="Shape 302"/>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7" name="Shape 157"/>
        <p:cNvGrpSpPr/>
        <p:nvPr/>
      </p:nvGrpSpPr>
      <p:grpSpPr>
        <a:xfrm>
          <a:off x="0" y="0"/>
          <a:ext cx="0" cy="0"/>
          <a:chOff x="0" y="0"/>
          <a:chExt cx="0" cy="0"/>
        </a:xfrm>
      </p:grpSpPr>
      <p:sp>
        <p:nvSpPr>
          <p:cNvPr id="158" name="Shape 15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59" name="Shape 159"/>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Introduce the problem that the whole project</a:t>
            </a:r>
            <a:r>
              <a:rPr lang="en-US"/>
              <a:t> (in all versions)</a:t>
            </a:r>
            <a:r>
              <a:rPr b="0" i="0" lang="en-US" sz="1200" u="none" cap="none" strike="noStrike">
                <a:solidFill>
                  <a:schemeClr val="dk1"/>
                </a:solidFill>
                <a:latin typeface="Calibri"/>
                <a:ea typeface="Calibri"/>
                <a:cs typeface="Calibri"/>
                <a:sym typeface="Calibri"/>
              </a:rPr>
              <a:t> tackles</a:t>
            </a:r>
            <a:r>
              <a:rPr lang="en-US"/>
              <a:t> with GIF or screenshot. </a:t>
            </a:r>
          </a:p>
          <a:p>
            <a:pPr lvl="0" marR="0" rtl="0" algn="l">
              <a:lnSpc>
                <a:spcPct val="100000"/>
              </a:lnSpc>
              <a:spcBef>
                <a:spcPts val="0"/>
              </a:spcBef>
              <a:spcAft>
                <a:spcPts val="0"/>
              </a:spcAft>
              <a:buNone/>
            </a:pPr>
            <a:r>
              <a:t/>
            </a:r>
            <a:endParaRPr/>
          </a:p>
        </p:txBody>
      </p:sp>
      <p:sp>
        <p:nvSpPr>
          <p:cNvPr id="160" name="Shape 160"/>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08" name="Shape 308"/>
        <p:cNvGrpSpPr/>
        <p:nvPr/>
      </p:nvGrpSpPr>
      <p:grpSpPr>
        <a:xfrm>
          <a:off x="0" y="0"/>
          <a:ext cx="0" cy="0"/>
          <a:chOff x="0" y="0"/>
          <a:chExt cx="0" cy="0"/>
        </a:xfrm>
      </p:grpSpPr>
      <p:sp>
        <p:nvSpPr>
          <p:cNvPr id="309" name="Shape 30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10" name="Shape 310"/>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Summarize your contribution, mention your effort for </a:t>
            </a:r>
            <a:r>
              <a:rPr lang="en-US"/>
              <a:t>Scrum, Mingle, Github, Google Drive Documentation and minutes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Include your contact information</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Ask if anyone has any questions for you.</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Thank your audience</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311" name="Shape 311"/>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15" name="Shape 315"/>
        <p:cNvGrpSpPr/>
        <p:nvPr/>
      </p:nvGrpSpPr>
      <p:grpSpPr>
        <a:xfrm>
          <a:off x="0" y="0"/>
          <a:ext cx="0" cy="0"/>
          <a:chOff x="0" y="0"/>
          <a:chExt cx="0" cy="0"/>
        </a:xfrm>
      </p:grpSpPr>
      <p:sp>
        <p:nvSpPr>
          <p:cNvPr id="316" name="Shape 31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17" name="Shape 31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318" name="Shape 318"/>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9" name="Shape 169"/>
        <p:cNvGrpSpPr/>
        <p:nvPr/>
      </p:nvGrpSpPr>
      <p:grpSpPr>
        <a:xfrm>
          <a:off x="0" y="0"/>
          <a:ext cx="0" cy="0"/>
          <a:chOff x="0" y="0"/>
          <a:chExt cx="0" cy="0"/>
        </a:xfrm>
      </p:grpSpPr>
      <p:sp>
        <p:nvSpPr>
          <p:cNvPr id="170" name="Shape 17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71" name="Shape 171"/>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lvl="0" rtl="0">
              <a:spcBef>
                <a:spcPts val="0"/>
              </a:spcBef>
              <a:buClr>
                <a:schemeClr val="dk1"/>
              </a:buClr>
              <a:buSzPct val="25000"/>
              <a:buFont typeface="Arial"/>
              <a:buNone/>
            </a:pPr>
            <a:r>
              <a:rPr lang="en-US"/>
              <a:t>20 seconds.</a:t>
            </a:r>
          </a:p>
          <a:p>
            <a:pPr lvl="0" rtl="0">
              <a:spcBef>
                <a:spcPts val="0"/>
              </a:spcBef>
              <a:buClr>
                <a:schemeClr val="dk1"/>
              </a:buClr>
              <a:buSzPct val="25000"/>
              <a:buFont typeface="Arial"/>
              <a:buNone/>
            </a:pPr>
            <a:r>
              <a:rPr lang="en-US"/>
              <a:t>Introduce the problem that the your project (in new version) tackles with GIF or screenshot. </a:t>
            </a:r>
          </a:p>
          <a:p>
            <a:pPr lvl="0" rtl="0">
              <a:spcBef>
                <a:spcPts val="0"/>
              </a:spcBef>
              <a:buClr>
                <a:schemeClr val="dk1"/>
              </a:buClr>
              <a:buSzPct val="91666"/>
              <a:buFont typeface="Arial"/>
              <a:buNone/>
            </a:pPr>
            <a:r>
              <a:t/>
            </a:r>
            <a:endParaRP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72" name="Shape 172"/>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9" name="Shape 179"/>
        <p:cNvGrpSpPr/>
        <p:nvPr/>
      </p:nvGrpSpPr>
      <p:grpSpPr>
        <a:xfrm>
          <a:off x="0" y="0"/>
          <a:ext cx="0" cy="0"/>
          <a:chOff x="0" y="0"/>
          <a:chExt cx="0" cy="0"/>
        </a:xfrm>
      </p:grpSpPr>
      <p:sp>
        <p:nvSpPr>
          <p:cNvPr id="180" name="Shape 18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81" name="Shape 181"/>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5 seconds</a:t>
            </a:r>
          </a:p>
          <a:p>
            <a:pPr indent="0" lvl="0" marL="0" marR="0" rtl="0" algn="l">
              <a:spcBef>
                <a:spcPts val="0"/>
              </a:spcBef>
              <a:spcAft>
                <a:spcPts val="0"/>
              </a:spcAft>
              <a:buSzPct val="25000"/>
              <a:buNone/>
            </a:pPr>
            <a:r>
              <a:rPr lang="en-US"/>
              <a:t>Show the Use Case Diagram for the whole project.</a:t>
            </a:r>
            <a:br>
              <a:rPr lang="en-US"/>
            </a:br>
            <a:r>
              <a:rPr lang="en-US"/>
              <a:t>Highlight your use cases.</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82" name="Shape 182"/>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7" name="Shape 187"/>
        <p:cNvGrpSpPr/>
        <p:nvPr/>
      </p:nvGrpSpPr>
      <p:grpSpPr>
        <a:xfrm>
          <a:off x="0" y="0"/>
          <a:ext cx="0" cy="0"/>
          <a:chOff x="0" y="0"/>
          <a:chExt cx="0" cy="0"/>
        </a:xfrm>
      </p:grpSpPr>
      <p:sp>
        <p:nvSpPr>
          <p:cNvPr id="188" name="Shape 18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89" name="Shape 189"/>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20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System design: </a:t>
            </a:r>
            <a:r>
              <a:rPr lang="en-US"/>
              <a:t>Highlight the parts that you contributed to them.</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1. System decomposition; identify the architecture patterns used </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2. System deployment – h/w and s/w requirements </a:t>
            </a:r>
          </a:p>
          <a:p>
            <a:pPr indent="0" lvl="0" marL="0" marR="0" rtl="0" algn="l">
              <a:spcBef>
                <a:spcPts val="360"/>
              </a:spcBef>
              <a:spcAft>
                <a:spcPts val="0"/>
              </a:spcAft>
              <a:buSzPct val="25000"/>
              <a:buNone/>
            </a:pPr>
            <a:br>
              <a:rPr lang="en-US"/>
            </a:br>
            <a:br>
              <a:rPr lang="en-US"/>
            </a:br>
          </a:p>
          <a:p>
            <a:pPr indent="0" lvl="0" marL="0" marR="0" rtl="0" algn="l">
              <a:spcBef>
                <a:spcPts val="36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90" name="Shape 190"/>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4" name="Shape 194"/>
        <p:cNvGrpSpPr/>
        <p:nvPr/>
      </p:nvGrpSpPr>
      <p:grpSpPr>
        <a:xfrm>
          <a:off x="0" y="0"/>
          <a:ext cx="0" cy="0"/>
          <a:chOff x="0" y="0"/>
          <a:chExt cx="0" cy="0"/>
        </a:xfrm>
      </p:grpSpPr>
      <p:sp>
        <p:nvSpPr>
          <p:cNvPr id="195" name="Shape 19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96" name="Shape 196"/>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10 seconds.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Minimal class diagram. Highlight the classes that you created/modified</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Identify the design patterns used (one or more slides).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97" name="Shape 197"/>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1" name="Shape 201"/>
        <p:cNvGrpSpPr/>
        <p:nvPr/>
      </p:nvGrpSpPr>
      <p:grpSpPr>
        <a:xfrm>
          <a:off x="0" y="0"/>
          <a:ext cx="0" cy="0"/>
          <a:chOff x="0" y="0"/>
          <a:chExt cx="0" cy="0"/>
        </a:xfrm>
      </p:grpSpPr>
      <p:sp>
        <p:nvSpPr>
          <p:cNvPr id="202" name="Shape 20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03" name="Shape 203"/>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lvl="0" rtl="0">
              <a:spcBef>
                <a:spcPts val="0"/>
              </a:spcBef>
              <a:buSzPct val="25000"/>
              <a:buNone/>
            </a:pPr>
            <a:r>
              <a:rPr lang="en-US"/>
              <a:t>5 seconds.</a:t>
            </a:r>
          </a:p>
          <a:p>
            <a:pPr lvl="0" rtl="0">
              <a:spcBef>
                <a:spcPts val="0"/>
              </a:spcBef>
              <a:buClr>
                <a:schemeClr val="dk1"/>
              </a:buClr>
              <a:buSzPct val="25000"/>
              <a:buFont typeface="Arial"/>
              <a:buNone/>
            </a:pPr>
            <a:r>
              <a:rPr lang="en-US"/>
              <a:t>List the user stories that you worked on them.(put in order of importance). Stay focused on the parts that you have been working. </a:t>
            </a: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04" name="Shape 204"/>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8" name="Shape 208"/>
        <p:cNvGrpSpPr/>
        <p:nvPr/>
      </p:nvGrpSpPr>
      <p:grpSpPr>
        <a:xfrm>
          <a:off x="0" y="0"/>
          <a:ext cx="0" cy="0"/>
          <a:chOff x="0" y="0"/>
          <a:chExt cx="0" cy="0"/>
        </a:xfrm>
      </p:grpSpPr>
      <p:sp>
        <p:nvSpPr>
          <p:cNvPr id="209" name="Shape 20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10" name="Shape 210"/>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60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The most important user story you worked on it. You have to describe this one very well and be proud of that.</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p>
          <a:p>
            <a:pPr indent="-228600" lvl="0" marL="457200" marR="0" rtl="0" algn="l">
              <a:spcBef>
                <a:spcPts val="360"/>
              </a:spcBef>
              <a:spcAft>
                <a:spcPts val="0"/>
              </a:spcAft>
              <a:buChar char="-"/>
            </a:pPr>
            <a:r>
              <a:rPr lang="en-US"/>
              <a:t>Go into the details of the most important/significant tasks using bullet lists or visual graphs or state chart diagram</a:t>
            </a:r>
          </a:p>
          <a:p>
            <a:pPr indent="-228600" lvl="0" marL="457200" marR="0" rtl="0" algn="l">
              <a:spcBef>
                <a:spcPts val="360"/>
              </a:spcBef>
              <a:spcAft>
                <a:spcPts val="0"/>
              </a:spcAft>
              <a:buChar char="-"/>
            </a:pPr>
            <a:r>
              <a:rPr lang="en-US"/>
              <a:t>Sequence Diagram for this user story is mandatory  (in another separate page if required)</a:t>
            </a:r>
          </a:p>
          <a:p>
            <a:pPr indent="-228600" lvl="0" marL="457200" marR="0" rtl="0" algn="l">
              <a:spcBef>
                <a:spcPts val="360"/>
              </a:spcBef>
              <a:spcAft>
                <a:spcPts val="0"/>
              </a:spcAft>
              <a:buChar char="-"/>
            </a:pPr>
            <a:r>
              <a:rPr lang="en-US"/>
              <a:t>Demo using </a:t>
            </a:r>
            <a:r>
              <a:rPr b="1" lang="en-US"/>
              <a:t>screenshots or GIF</a:t>
            </a:r>
            <a:r>
              <a:rPr lang="en-US"/>
              <a:t> (in another separate page if required)</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11" name="Shape 211"/>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6" name="Shape 216"/>
        <p:cNvGrpSpPr/>
        <p:nvPr/>
      </p:nvGrpSpPr>
      <p:grpSpPr>
        <a:xfrm>
          <a:off x="0" y="0"/>
          <a:ext cx="0" cy="0"/>
          <a:chOff x="0" y="0"/>
          <a:chExt cx="0" cy="0"/>
        </a:xfrm>
      </p:grpSpPr>
      <p:sp>
        <p:nvSpPr>
          <p:cNvPr id="217" name="Shape 21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18" name="Shape 21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19" name="Shape 219"/>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7.png"/><Relationship Id="rId3" Type="http://schemas.openxmlformats.org/officeDocument/2006/relationships/image" Target="../media/image1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1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1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17" name="Shape 17"/>
        <p:cNvGrpSpPr/>
        <p:nvPr/>
      </p:nvGrpSpPr>
      <p:grpSpPr>
        <a:xfrm>
          <a:off x="0" y="0"/>
          <a:ext cx="0" cy="0"/>
          <a:chOff x="0" y="0"/>
          <a:chExt cx="0" cy="0"/>
        </a:xfrm>
      </p:grpSpPr>
      <p:pic>
        <p:nvPicPr>
          <p:cNvPr descr="Overlay-TitleSlide.png" id="18" name="Shape 18"/>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9" name="Shape 19"/>
          <p:cNvSpPr txBox="1"/>
          <p:nvPr>
            <p:ph type="ctrTitle"/>
          </p:nvPr>
        </p:nvSpPr>
        <p:spPr>
          <a:xfrm>
            <a:off x="1600200" y="2492375"/>
            <a:ext cx="6762748" cy="1470024"/>
          </a:xfrm>
          <a:prstGeom prst="rect">
            <a:avLst/>
          </a:prstGeom>
          <a:noFill/>
          <a:ln>
            <a:noFill/>
          </a:ln>
        </p:spPr>
        <p:txBody>
          <a:bodyPr anchorCtr="0" anchor="b" bIns="91425" lIns="91425" rIns="91425" tIns="91425"/>
          <a:lstStyle>
            <a:lvl1pPr indent="0" lvl="0" marL="0" marR="0" rtl="0" algn="r">
              <a:spcBef>
                <a:spcPts val="0"/>
              </a:spcBef>
              <a:spcAft>
                <a:spcPts val="0"/>
              </a:spcAft>
              <a:buNone/>
              <a:defRPr b="0"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20" name="Shape 20"/>
          <p:cNvSpPr txBox="1"/>
          <p:nvPr>
            <p:ph idx="1" type="subTitle"/>
          </p:nvPr>
        </p:nvSpPr>
        <p:spPr>
          <a:xfrm>
            <a:off x="1600200" y="3966882"/>
            <a:ext cx="6762748" cy="1752600"/>
          </a:xfrm>
          <a:prstGeom prst="rect">
            <a:avLst/>
          </a:prstGeom>
          <a:noFill/>
          <a:ln>
            <a:noFill/>
          </a:ln>
        </p:spPr>
        <p:txBody>
          <a:bodyPr anchorCtr="0" anchor="t" bIns="91425" lIns="91425" rIns="91425" tIns="91425"/>
          <a:lstStyle>
            <a:lvl1pPr indent="0" lvl="0" marL="0" marR="0" rtl="0" algn="r">
              <a:spcBef>
                <a:spcPts val="600"/>
              </a:spcBef>
              <a:spcAft>
                <a:spcPts val="0"/>
              </a:spcAft>
              <a:buClr>
                <a:schemeClr val="lt1"/>
              </a:buClr>
              <a:buFont typeface="Noto Sans Symbols"/>
              <a:buNone/>
              <a:defRPr b="0" i="0" sz="1800" u="none" cap="none" strike="noStrike">
                <a:solidFill>
                  <a:schemeClr val="lt1"/>
                </a:solidFill>
                <a:latin typeface="Trebuchet MS"/>
                <a:ea typeface="Trebuchet MS"/>
                <a:cs typeface="Trebuchet MS"/>
                <a:sym typeface="Trebuchet MS"/>
              </a:defRPr>
            </a:lvl1pPr>
            <a:lvl2pPr indent="0" lvl="1" marL="457200" marR="0" rtl="0" algn="ctr">
              <a:spcBef>
                <a:spcPts val="600"/>
              </a:spcBef>
              <a:spcAft>
                <a:spcPts val="0"/>
              </a:spcAft>
              <a:buClr>
                <a:srgbClr val="888888"/>
              </a:buClr>
              <a:buFont typeface="Noto Sans Symbols"/>
              <a:buNone/>
              <a:defRPr b="0" i="0" sz="2000" u="none" cap="none" strike="noStrike">
                <a:solidFill>
                  <a:srgbClr val="888888"/>
                </a:solidFill>
                <a:latin typeface="Trebuchet MS"/>
                <a:ea typeface="Trebuchet MS"/>
                <a:cs typeface="Trebuchet MS"/>
                <a:sym typeface="Trebuchet MS"/>
              </a:defRPr>
            </a:lvl2pPr>
            <a:lvl3pPr indent="0" lvl="2" marL="9144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3pPr>
            <a:lvl4pPr indent="0" lvl="3" marL="13716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4pPr>
            <a:lvl5pPr indent="0" lvl="4" marL="18288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5pPr>
            <a:lvl6pPr indent="0" lvl="5" marL="22860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6pPr>
            <a:lvl7pPr indent="0" lvl="6" marL="27432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7pPr>
            <a:lvl8pPr indent="0" lvl="7" marL="32004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8pPr>
            <a:lvl9pPr indent="0" lvl="8" marL="36576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9pPr>
          </a:lstStyle>
          <a:p/>
        </p:txBody>
      </p:sp>
      <p:sp>
        <p:nvSpPr>
          <p:cNvPr id="21" name="Shape 21"/>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
        <p:nvSpPr>
          <p:cNvPr id="22" name="Shape 22"/>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23" name="Shape 23"/>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93" name="Shape 93"/>
        <p:cNvGrpSpPr/>
        <p:nvPr/>
      </p:nvGrpSpPr>
      <p:grpSpPr>
        <a:xfrm>
          <a:off x="0" y="0"/>
          <a:ext cx="0" cy="0"/>
          <a:chOff x="0" y="0"/>
          <a:chExt cx="0" cy="0"/>
        </a:xfrm>
      </p:grpSpPr>
      <p:pic>
        <p:nvPicPr>
          <p:cNvPr descr="Overlay-ContentSlides.png" id="94" name="Shape 94"/>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95" name="Shape 9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6" name="Shape 9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7" name="Shape 9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98" name="Shape 98"/>
        <p:cNvGrpSpPr/>
        <p:nvPr/>
      </p:nvGrpSpPr>
      <p:grpSpPr>
        <a:xfrm>
          <a:off x="0" y="0"/>
          <a:ext cx="0" cy="0"/>
          <a:chOff x="0" y="0"/>
          <a:chExt cx="0" cy="0"/>
        </a:xfrm>
      </p:grpSpPr>
      <p:pic>
        <p:nvPicPr>
          <p:cNvPr descr="Overlay-ContentCaption.png" id="99" name="Shape 99"/>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00" name="Shape 100"/>
          <p:cNvSpPr txBox="1"/>
          <p:nvPr>
            <p:ph type="title"/>
          </p:nvPr>
        </p:nvSpPr>
        <p:spPr>
          <a:xfrm>
            <a:off x="779464" y="590550"/>
            <a:ext cx="3657600" cy="1162049"/>
          </a:xfrm>
          <a:prstGeom prst="rect">
            <a:avLst/>
          </a:prstGeom>
          <a:noFill/>
          <a:ln>
            <a:noFill/>
          </a:ln>
        </p:spPr>
        <p:txBody>
          <a:bodyPr anchorCtr="0" anchor="b" bIns="91425" lIns="91425" rIns="91425" tIns="91425"/>
          <a:lstStyle>
            <a:lvl1pPr indent="0" lvl="0" marL="0" marR="0" rtl="0" algn="ctr">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01" name="Shape 101"/>
          <p:cNvSpPr txBox="1"/>
          <p:nvPr>
            <p:ph idx="1" type="body"/>
          </p:nvPr>
        </p:nvSpPr>
        <p:spPr>
          <a:xfrm>
            <a:off x="4693023" y="739587"/>
            <a:ext cx="3657600" cy="5308786"/>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02" name="Shape 102"/>
          <p:cNvSpPr txBox="1"/>
          <p:nvPr>
            <p:ph idx="2" type="body"/>
          </p:nvPr>
        </p:nvSpPr>
        <p:spPr>
          <a:xfrm>
            <a:off x="779464" y="1816100"/>
            <a:ext cx="3657600" cy="3822700"/>
          </a:xfrm>
          <a:prstGeom prst="rect">
            <a:avLst/>
          </a:prstGeom>
          <a:noFill/>
          <a:ln>
            <a:noFill/>
          </a:ln>
        </p:spPr>
        <p:txBody>
          <a:bodyPr anchorCtr="0" anchor="t" bIns="91425" lIns="91425" rIns="91425" tIns="91425"/>
          <a:lstStyle>
            <a:lvl1pPr indent="0" lvl="0" marL="0" marR="0" rtl="0" algn="ctr">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03" name="Shape 10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04" name="Shape 10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05" name="Shape 10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106" name="Shape 106"/>
        <p:cNvGrpSpPr/>
        <p:nvPr/>
      </p:nvGrpSpPr>
      <p:grpSpPr>
        <a:xfrm>
          <a:off x="0" y="0"/>
          <a:ext cx="0" cy="0"/>
          <a:chOff x="0" y="0"/>
          <a:chExt cx="0" cy="0"/>
        </a:xfrm>
      </p:grpSpPr>
      <p:pic>
        <p:nvPicPr>
          <p:cNvPr descr="Overlay-PictureCaption.png" id="107" name="Shape 107"/>
          <p:cNvPicPr preferRelativeResize="0"/>
          <p:nvPr/>
        </p:nvPicPr>
        <p:blipFill rotWithShape="1">
          <a:blip r:embed="rId2">
            <a:alphaModFix/>
          </a:blip>
          <a:srcRect b="0" l="0" r="0" t="0"/>
          <a:stretch/>
        </p:blipFill>
        <p:spPr>
          <a:xfrm>
            <a:off x="449262" y="187325"/>
            <a:ext cx="8535987" cy="6483349"/>
          </a:xfrm>
          <a:prstGeom prst="rect">
            <a:avLst/>
          </a:prstGeom>
          <a:noFill/>
          <a:ln>
            <a:noFill/>
          </a:ln>
        </p:spPr>
      </p:pic>
      <p:sp>
        <p:nvSpPr>
          <p:cNvPr id="108" name="Shape 108"/>
          <p:cNvSpPr txBox="1"/>
          <p:nvPr>
            <p:ph type="title"/>
          </p:nvPr>
        </p:nvSpPr>
        <p:spPr>
          <a:xfrm>
            <a:off x="3886200" y="533400"/>
            <a:ext cx="4476749" cy="125253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09" name="Shape 109"/>
          <p:cNvSpPr txBox="1"/>
          <p:nvPr>
            <p:ph idx="1" type="body"/>
          </p:nvPr>
        </p:nvSpPr>
        <p:spPr>
          <a:xfrm>
            <a:off x="3886123" y="1828800"/>
            <a:ext cx="4474539" cy="3809999"/>
          </a:xfrm>
          <a:prstGeom prst="rect">
            <a:avLst/>
          </a:prstGeom>
          <a:noFill/>
          <a:ln>
            <a:noFill/>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0" name="Shape 110"/>
          <p:cNvSpPr/>
          <p:nvPr>
            <p:ph idx="2" type="pic"/>
          </p:nvPr>
        </p:nvSpPr>
        <p:spPr>
          <a:xfrm flipH="1">
            <a:off x="188252" y="179292"/>
            <a:ext cx="3281086" cy="6483095"/>
          </a:xfrm>
          <a:prstGeom prst="round1Rect">
            <a:avLst>
              <a:gd fmla="val 17325" name="adj"/>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1" name="Shape 111"/>
          <p:cNvSpPr txBox="1"/>
          <p:nvPr>
            <p:ph idx="10" type="dt"/>
          </p:nvPr>
        </p:nvSpPr>
        <p:spPr>
          <a:xfrm>
            <a:off x="38862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12" name="Shape 112"/>
          <p:cNvSpPr txBox="1"/>
          <p:nvPr>
            <p:ph idx="11" type="ftr"/>
          </p:nvPr>
        </p:nvSpPr>
        <p:spPr>
          <a:xfrm>
            <a:off x="5867400" y="6288087"/>
            <a:ext cx="2676525"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13" name="Shape 113"/>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Picture with Caption, Alt.">
    <p:spTree>
      <p:nvGrpSpPr>
        <p:cNvPr id="114" name="Shape 114"/>
        <p:cNvGrpSpPr/>
        <p:nvPr/>
      </p:nvGrpSpPr>
      <p:grpSpPr>
        <a:xfrm>
          <a:off x="0" y="0"/>
          <a:ext cx="0" cy="0"/>
          <a:chOff x="0" y="0"/>
          <a:chExt cx="0" cy="0"/>
        </a:xfrm>
      </p:grpSpPr>
      <p:pic>
        <p:nvPicPr>
          <p:cNvPr descr="Overlay-PictureCaption-Extras.png" id="115" name="Shape 115"/>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16" name="Shape 116"/>
          <p:cNvSpPr txBox="1"/>
          <p:nvPr>
            <p:ph type="title"/>
          </p:nvPr>
        </p:nvSpPr>
        <p:spPr>
          <a:xfrm>
            <a:off x="4710953" y="533400"/>
            <a:ext cx="3657600" cy="125253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17" name="Shape 117"/>
          <p:cNvSpPr/>
          <p:nvPr>
            <p:ph idx="2" type="pic"/>
          </p:nvPr>
        </p:nvSpPr>
        <p:spPr>
          <a:xfrm flipH="1">
            <a:off x="596153" y="1600199"/>
            <a:ext cx="3657600" cy="3657601"/>
          </a:xfrm>
          <a:prstGeom prst="ellipse">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8" name="Shape 118"/>
          <p:cNvSpPr txBox="1"/>
          <p:nvPr>
            <p:ph idx="1" type="body"/>
          </p:nvPr>
        </p:nvSpPr>
        <p:spPr>
          <a:xfrm>
            <a:off x="4710412" y="1828800"/>
            <a:ext cx="3657600" cy="3809999"/>
          </a:xfrm>
          <a:prstGeom prst="rect">
            <a:avLst/>
          </a:prstGeom>
          <a:noFill/>
          <a:ln>
            <a:noFill/>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9" name="Shape 119"/>
          <p:cNvSpPr txBox="1"/>
          <p:nvPr>
            <p:ph idx="10" type="dt"/>
          </p:nvPr>
        </p:nvSpPr>
        <p:spPr>
          <a:xfrm>
            <a:off x="381000" y="6288087"/>
            <a:ext cx="1865312"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0" name="Shape 120"/>
          <p:cNvSpPr txBox="1"/>
          <p:nvPr>
            <p:ph idx="11" type="ftr"/>
          </p:nvPr>
        </p:nvSpPr>
        <p:spPr>
          <a:xfrm>
            <a:off x="3325812" y="6288087"/>
            <a:ext cx="5218112"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1" name="Shape 121"/>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Picture above Caption">
    <p:spTree>
      <p:nvGrpSpPr>
        <p:cNvPr id="122" name="Shape 122"/>
        <p:cNvGrpSpPr/>
        <p:nvPr/>
      </p:nvGrpSpPr>
      <p:grpSpPr>
        <a:xfrm>
          <a:off x="0" y="0"/>
          <a:ext cx="0" cy="0"/>
          <a:chOff x="0" y="0"/>
          <a:chExt cx="0" cy="0"/>
        </a:xfrm>
      </p:grpSpPr>
      <p:pic>
        <p:nvPicPr>
          <p:cNvPr descr="Overlay-PictureCaption-Extras.png" id="123" name="Shape 123"/>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24" name="Shape 124"/>
          <p:cNvSpPr txBox="1"/>
          <p:nvPr>
            <p:ph type="title"/>
          </p:nvPr>
        </p:nvSpPr>
        <p:spPr>
          <a:xfrm>
            <a:off x="808037" y="3778623"/>
            <a:ext cx="7560514" cy="1102658"/>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25" name="Shape 125"/>
          <p:cNvSpPr/>
          <p:nvPr>
            <p:ph idx="2" type="pic"/>
          </p:nvPr>
        </p:nvSpPr>
        <p:spPr>
          <a:xfrm flipH="1">
            <a:off x="871583" y="762000"/>
            <a:ext cx="7427726" cy="2989730"/>
          </a:xfrm>
          <a:prstGeom prst="roundRect">
            <a:avLst>
              <a:gd fmla="val 7476" name="adj"/>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26" name="Shape 126"/>
          <p:cNvSpPr txBox="1"/>
          <p:nvPr>
            <p:ph idx="1" type="body"/>
          </p:nvPr>
        </p:nvSpPr>
        <p:spPr>
          <a:xfrm>
            <a:off x="808033" y="4827492"/>
            <a:ext cx="7559977" cy="1220881"/>
          </a:xfrm>
          <a:prstGeom prst="rect">
            <a:avLst/>
          </a:prstGeom>
          <a:noFill/>
          <a:ln>
            <a:noFill/>
          </a:ln>
        </p:spPr>
        <p:txBody>
          <a:bodyPr anchorCtr="0" anchor="t" bIns="91425" lIns="91425" rIns="91425" tIns="91425"/>
          <a:lstStyle>
            <a:lvl1pPr indent="0" lvl="0" marL="0" marR="0" rtl="0" algn="l">
              <a:spcBef>
                <a:spcPts val="6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27" name="Shape 127"/>
          <p:cNvSpPr txBox="1"/>
          <p:nvPr>
            <p:ph idx="10" type="dt"/>
          </p:nvPr>
        </p:nvSpPr>
        <p:spPr>
          <a:xfrm>
            <a:off x="381000" y="6288087"/>
            <a:ext cx="1865312"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8" name="Shape 128"/>
          <p:cNvSpPr txBox="1"/>
          <p:nvPr>
            <p:ph idx="11" type="ftr"/>
          </p:nvPr>
        </p:nvSpPr>
        <p:spPr>
          <a:xfrm>
            <a:off x="3325812" y="6288087"/>
            <a:ext cx="5218112"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9" name="Shape 129"/>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130" name="Shape 130"/>
        <p:cNvGrpSpPr/>
        <p:nvPr/>
      </p:nvGrpSpPr>
      <p:grpSpPr>
        <a:xfrm>
          <a:off x="0" y="0"/>
          <a:ext cx="0" cy="0"/>
          <a:chOff x="0" y="0"/>
          <a:chExt cx="0" cy="0"/>
        </a:xfrm>
      </p:grpSpPr>
      <p:pic>
        <p:nvPicPr>
          <p:cNvPr descr="Overlay-ContentSlides.png" id="131" name="Shape 131"/>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132" name="Shape 132"/>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33" name="Shape 133"/>
          <p:cNvSpPr txBox="1"/>
          <p:nvPr>
            <p:ph idx="1" type="body"/>
          </p:nvPr>
        </p:nvSpPr>
        <p:spPr>
          <a:xfrm rot="5400000">
            <a:off x="2466975" y="141288"/>
            <a:ext cx="4208462" cy="7583486"/>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4" name="Shape 13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35" name="Shape 13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36" name="Shape 13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137" name="Shape 137"/>
        <p:cNvGrpSpPr/>
        <p:nvPr/>
      </p:nvGrpSpPr>
      <p:grpSpPr>
        <a:xfrm>
          <a:off x="0" y="0"/>
          <a:ext cx="0" cy="0"/>
          <a:chOff x="0" y="0"/>
          <a:chExt cx="0" cy="0"/>
        </a:xfrm>
      </p:grpSpPr>
      <p:pic>
        <p:nvPicPr>
          <p:cNvPr descr="Overlay-ContentSlides.png" id="138" name="Shape 13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139" name="Shape 139"/>
          <p:cNvSpPr txBox="1"/>
          <p:nvPr>
            <p:ph type="title"/>
          </p:nvPr>
        </p:nvSpPr>
        <p:spPr>
          <a:xfrm rot="5400000">
            <a:off x="5373266" y="2734842"/>
            <a:ext cx="5268912" cy="1358152"/>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40" name="Shape 140"/>
          <p:cNvSpPr txBox="1"/>
          <p:nvPr>
            <p:ph idx="1" type="body"/>
          </p:nvPr>
        </p:nvSpPr>
        <p:spPr>
          <a:xfrm rot="5400000">
            <a:off x="1230313" y="328613"/>
            <a:ext cx="5268911" cy="617061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41" name="Shape 141"/>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2" name="Shape 142"/>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3" name="Shape 143"/>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24" name="Shape 24"/>
        <p:cNvGrpSpPr/>
        <p:nvPr/>
      </p:nvGrpSpPr>
      <p:grpSpPr>
        <a:xfrm>
          <a:off x="0" y="0"/>
          <a:ext cx="0" cy="0"/>
          <a:chOff x="0" y="0"/>
          <a:chExt cx="0" cy="0"/>
        </a:xfrm>
      </p:grpSpPr>
      <p:pic>
        <p:nvPicPr>
          <p:cNvPr descr="Overlay-ContentSlides.png" id="25" name="Shape 25"/>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26" name="Shape 26"/>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27" name="Shape 27"/>
          <p:cNvSpPr txBox="1"/>
          <p:nvPr>
            <p:ph idx="1" type="body"/>
          </p:nvPr>
        </p:nvSpPr>
        <p:spPr>
          <a:xfrm>
            <a:off x="779462" y="1828800"/>
            <a:ext cx="7583486" cy="420846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28" name="Shape 28"/>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29" name="Shape 29"/>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0" name="Shape 30"/>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31" name="Shape 31"/>
        <p:cNvGrpSpPr/>
        <p:nvPr/>
      </p:nvGrpSpPr>
      <p:grpSpPr>
        <a:xfrm>
          <a:off x="0" y="0"/>
          <a:ext cx="0" cy="0"/>
          <a:chOff x="0" y="0"/>
          <a:chExt cx="0" cy="0"/>
        </a:xfrm>
      </p:grpSpPr>
      <p:pic>
        <p:nvPicPr>
          <p:cNvPr descr="Overlay-SectionHeader.png" id="32" name="Shape 32"/>
          <p:cNvPicPr preferRelativeResize="0"/>
          <p:nvPr/>
        </p:nvPicPr>
        <p:blipFill rotWithShape="1">
          <a:blip r:embed="rId2">
            <a:alphaModFix/>
          </a:blip>
          <a:srcRect b="0" l="0" r="0" t="0"/>
          <a:stretch/>
        </p:blipFill>
        <p:spPr>
          <a:xfrm>
            <a:off x="381000" y="0"/>
            <a:ext cx="8826499" cy="6483349"/>
          </a:xfrm>
          <a:prstGeom prst="rect">
            <a:avLst/>
          </a:prstGeom>
          <a:noFill/>
          <a:ln>
            <a:noFill/>
          </a:ln>
        </p:spPr>
      </p:pic>
      <p:sp>
        <p:nvSpPr>
          <p:cNvPr id="33" name="Shape 33"/>
          <p:cNvSpPr txBox="1"/>
          <p:nvPr>
            <p:ph type="title"/>
          </p:nvPr>
        </p:nvSpPr>
        <p:spPr>
          <a:xfrm>
            <a:off x="779462" y="2591359"/>
            <a:ext cx="7583486" cy="13620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1"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34" name="Shape 34"/>
          <p:cNvSpPr txBox="1"/>
          <p:nvPr>
            <p:ph idx="1" type="body"/>
          </p:nvPr>
        </p:nvSpPr>
        <p:spPr>
          <a:xfrm>
            <a:off x="779462" y="3950353"/>
            <a:ext cx="7583486" cy="1500187"/>
          </a:xfrm>
          <a:prstGeom prst="rect">
            <a:avLst/>
          </a:prstGeom>
          <a:noFill/>
          <a:ln>
            <a:noFill/>
          </a:ln>
        </p:spPr>
        <p:txBody>
          <a:bodyPr anchorCtr="0" anchor="t" bIns="91425" lIns="91425" rIns="91425" tIns="91425"/>
          <a:lstStyle>
            <a:lvl1pPr indent="0" lvl="0" marL="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2pPr>
            <a:lvl3pPr indent="0" lvl="2" marL="914400" marR="0" rtl="0" algn="l">
              <a:spcBef>
                <a:spcPts val="600"/>
              </a:spcBef>
              <a:spcAft>
                <a:spcPts val="0"/>
              </a:spcAft>
              <a:buClr>
                <a:srgbClr val="888888"/>
              </a:buClr>
              <a:buFont typeface="Noto Sans Symbols"/>
              <a:buNone/>
              <a:defRPr b="0" i="0" sz="1600" u="none" cap="none" strike="noStrike">
                <a:solidFill>
                  <a:srgbClr val="888888"/>
                </a:solidFill>
                <a:latin typeface="Trebuchet MS"/>
                <a:ea typeface="Trebuchet MS"/>
                <a:cs typeface="Trebuchet MS"/>
                <a:sym typeface="Trebuchet MS"/>
              </a:defRPr>
            </a:lvl3pPr>
            <a:lvl4pPr indent="0" lvl="3" marL="1371600" marR="0" rtl="0" algn="l">
              <a:spcBef>
                <a:spcPts val="600"/>
              </a:spcBef>
              <a:spcAft>
                <a:spcPts val="0"/>
              </a:spcAft>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4pPr>
            <a:lvl5pPr indent="0" lvl="4" marL="1828800" marR="0" rtl="0" algn="l">
              <a:spcBef>
                <a:spcPts val="600"/>
              </a:spcBef>
              <a:spcAft>
                <a:spcPts val="0"/>
              </a:spcAft>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5pPr>
            <a:lvl6pPr indent="0" lvl="5" marL="22860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6pPr>
            <a:lvl7pPr indent="0" lvl="6" marL="27432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7pPr>
            <a:lvl8pPr indent="0" lvl="7" marL="32004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8pPr>
            <a:lvl9pPr indent="0" lvl="8" marL="36576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9pPr>
          </a:lstStyle>
          <a:p/>
        </p:txBody>
      </p:sp>
      <p:sp>
        <p:nvSpPr>
          <p:cNvPr id="35" name="Shape 3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6" name="Shape 3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7" name="Shape 3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38" name="Shape 38"/>
        <p:cNvGrpSpPr/>
        <p:nvPr/>
      </p:nvGrpSpPr>
      <p:grpSpPr>
        <a:xfrm>
          <a:off x="0" y="0"/>
          <a:ext cx="0" cy="0"/>
          <a:chOff x="0" y="0"/>
          <a:chExt cx="0" cy="0"/>
        </a:xfrm>
      </p:grpSpPr>
      <p:pic>
        <p:nvPicPr>
          <p:cNvPr descr="Overlay-ContentSlides.png" id="39" name="Shape 39"/>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40" name="Shape 40"/>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41" name="Shape 41"/>
          <p:cNvSpPr txBox="1"/>
          <p:nvPr>
            <p:ph idx="1" type="body"/>
          </p:nvPr>
        </p:nvSpPr>
        <p:spPr>
          <a:xfrm>
            <a:off x="779462"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2" name="Shape 42"/>
          <p:cNvSpPr txBox="1"/>
          <p:nvPr>
            <p:ph idx="2" type="body"/>
          </p:nvPr>
        </p:nvSpPr>
        <p:spPr>
          <a:xfrm>
            <a:off x="4688541"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3" name="Shape 4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4" name="Shape 4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5" name="Shape 4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46" name="Shape 46"/>
        <p:cNvGrpSpPr/>
        <p:nvPr/>
      </p:nvGrpSpPr>
      <p:grpSpPr>
        <a:xfrm>
          <a:off x="0" y="0"/>
          <a:ext cx="0" cy="0"/>
          <a:chOff x="0" y="0"/>
          <a:chExt cx="0" cy="0"/>
        </a:xfrm>
      </p:grpSpPr>
      <p:pic>
        <p:nvPicPr>
          <p:cNvPr descr="Overlay-ContentSlides.png" id="47" name="Shape 47"/>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cxnSp>
        <p:nvCxnSpPr>
          <p:cNvPr id="48" name="Shape 48"/>
          <p:cNvCxnSpPr/>
          <p:nvPr/>
        </p:nvCxnSpPr>
        <p:spPr>
          <a:xfrm>
            <a:off x="874712" y="2286000"/>
            <a:ext cx="3562350" cy="1587"/>
          </a:xfrm>
          <a:prstGeom prst="straightConnector1">
            <a:avLst/>
          </a:prstGeom>
          <a:noFill/>
          <a:ln cap="flat" cmpd="sng" w="19050">
            <a:solidFill>
              <a:schemeClr val="lt1"/>
            </a:solidFill>
            <a:prstDash val="solid"/>
            <a:round/>
            <a:headEnd len="med" w="med" type="none"/>
            <a:tailEnd len="med" w="med" type="none"/>
          </a:ln>
        </p:spPr>
      </p:cxnSp>
      <p:cxnSp>
        <p:nvCxnSpPr>
          <p:cNvPr id="49" name="Shape 49"/>
          <p:cNvCxnSpPr/>
          <p:nvPr/>
        </p:nvCxnSpPr>
        <p:spPr>
          <a:xfrm>
            <a:off x="4816475" y="2286000"/>
            <a:ext cx="3565525" cy="1587"/>
          </a:xfrm>
          <a:prstGeom prst="straightConnector1">
            <a:avLst/>
          </a:prstGeom>
          <a:noFill/>
          <a:ln cap="flat" cmpd="sng" w="19050">
            <a:solidFill>
              <a:schemeClr val="lt1"/>
            </a:solidFill>
            <a:prstDash val="solid"/>
            <a:round/>
            <a:headEnd len="med" w="med" type="none"/>
            <a:tailEnd len="med" w="med" type="none"/>
          </a:ln>
        </p:spPr>
      </p:cxnSp>
      <p:cxnSp>
        <p:nvCxnSpPr>
          <p:cNvPr id="50" name="Shape 50"/>
          <p:cNvCxnSpPr/>
          <p:nvPr/>
        </p:nvCxnSpPr>
        <p:spPr>
          <a:xfrm>
            <a:off x="874712" y="2286000"/>
            <a:ext cx="3562350" cy="1587"/>
          </a:xfrm>
          <a:prstGeom prst="straightConnector1">
            <a:avLst/>
          </a:prstGeom>
          <a:noFill/>
          <a:ln cap="flat" cmpd="sng" w="19050">
            <a:solidFill>
              <a:schemeClr val="lt1"/>
            </a:solidFill>
            <a:prstDash val="solid"/>
            <a:round/>
            <a:headEnd len="med" w="med" type="none"/>
            <a:tailEnd len="med" w="med" type="none"/>
          </a:ln>
        </p:spPr>
      </p:cxnSp>
      <p:cxnSp>
        <p:nvCxnSpPr>
          <p:cNvPr id="51" name="Shape 51"/>
          <p:cNvCxnSpPr/>
          <p:nvPr/>
        </p:nvCxnSpPr>
        <p:spPr>
          <a:xfrm>
            <a:off x="4816475" y="2286000"/>
            <a:ext cx="3565525" cy="1587"/>
          </a:xfrm>
          <a:prstGeom prst="straightConnector1">
            <a:avLst/>
          </a:prstGeom>
          <a:noFill/>
          <a:ln cap="flat" cmpd="sng" w="19050">
            <a:solidFill>
              <a:schemeClr val="lt1"/>
            </a:solidFill>
            <a:prstDash val="solid"/>
            <a:round/>
            <a:headEnd len="med" w="med" type="none"/>
            <a:tailEnd len="med" w="med" type="none"/>
          </a:ln>
        </p:spPr>
      </p:cxnSp>
      <p:sp>
        <p:nvSpPr>
          <p:cNvPr id="52" name="Shape 52"/>
          <p:cNvSpPr txBox="1"/>
          <p:nvPr>
            <p:ph type="title"/>
          </p:nvPr>
        </p:nvSpPr>
        <p:spPr>
          <a:xfrm>
            <a:off x="779462" y="381000"/>
            <a:ext cx="7583486" cy="104438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53" name="Shape 53"/>
          <p:cNvSpPr txBox="1"/>
          <p:nvPr>
            <p:ph idx="1" type="body"/>
          </p:nvPr>
        </p:nvSpPr>
        <p:spPr>
          <a:xfrm>
            <a:off x="779462" y="1438834"/>
            <a:ext cx="3657600" cy="789828"/>
          </a:xfrm>
          <a:prstGeom prst="rect">
            <a:avLst/>
          </a:prstGeom>
          <a:noFill/>
          <a:ln>
            <a:noFill/>
          </a:ln>
        </p:spPr>
        <p:txBody>
          <a:bodyPr anchorCtr="0" anchor="b" bIns="91425" lIns="91425" rIns="91425" tIns="91425"/>
          <a:lstStyle>
            <a:lvl1pPr indent="0" lvl="0" marL="0" marR="0" rtl="0" algn="ctr">
              <a:lnSpc>
                <a:spcPct val="107142"/>
              </a:lnSpc>
              <a:spcBef>
                <a:spcPts val="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1" i="0" sz="20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1" i="0" sz="18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5pPr>
            <a:lvl6pPr indent="0" lvl="5" marL="22860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6pPr>
            <a:lvl7pPr indent="0" lvl="6" marL="27432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7pPr>
            <a:lvl8pPr indent="0" lvl="7" marL="32004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8pPr>
            <a:lvl9pPr indent="0" lvl="8" marL="36576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4" name="Shape 54"/>
          <p:cNvSpPr txBox="1"/>
          <p:nvPr>
            <p:ph idx="2" type="body"/>
          </p:nvPr>
        </p:nvSpPr>
        <p:spPr>
          <a:xfrm>
            <a:off x="779462" y="2362199"/>
            <a:ext cx="3657600" cy="3686174"/>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5" name="Shape 55"/>
          <p:cNvSpPr txBox="1"/>
          <p:nvPr>
            <p:ph idx="3" type="body"/>
          </p:nvPr>
        </p:nvSpPr>
        <p:spPr>
          <a:xfrm>
            <a:off x="4705350" y="1438834"/>
            <a:ext cx="3657600" cy="789828"/>
          </a:xfrm>
          <a:prstGeom prst="rect">
            <a:avLst/>
          </a:prstGeom>
          <a:noFill/>
          <a:ln>
            <a:noFill/>
          </a:ln>
        </p:spPr>
        <p:txBody>
          <a:bodyPr anchorCtr="0" anchor="b" bIns="91425" lIns="91425" rIns="91425" tIns="91425"/>
          <a:lstStyle>
            <a:lvl1pPr indent="0" lvl="0" marL="0" marR="0" rtl="0" algn="ctr">
              <a:lnSpc>
                <a:spcPct val="107142"/>
              </a:lnSpc>
              <a:spcBef>
                <a:spcPts val="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1" i="0" sz="20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1" i="0" sz="18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5pPr>
            <a:lvl6pPr indent="0" lvl="5" marL="22860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6pPr>
            <a:lvl7pPr indent="0" lvl="6" marL="27432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7pPr>
            <a:lvl8pPr indent="0" lvl="7" marL="32004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8pPr>
            <a:lvl9pPr indent="0" lvl="8" marL="36576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6" name="Shape 56"/>
          <p:cNvSpPr txBox="1"/>
          <p:nvPr>
            <p:ph idx="4" type="body"/>
          </p:nvPr>
        </p:nvSpPr>
        <p:spPr>
          <a:xfrm>
            <a:off x="4705350" y="2362199"/>
            <a:ext cx="3657600" cy="3686174"/>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7" name="Shape 57"/>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8" name="Shape 58"/>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9" name="Shape 59"/>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2 Content, Top and Bottom">
    <p:spTree>
      <p:nvGrpSpPr>
        <p:cNvPr id="60" name="Shape 60"/>
        <p:cNvGrpSpPr/>
        <p:nvPr/>
      </p:nvGrpSpPr>
      <p:grpSpPr>
        <a:xfrm>
          <a:off x="0" y="0"/>
          <a:ext cx="0" cy="0"/>
          <a:chOff x="0" y="0"/>
          <a:chExt cx="0" cy="0"/>
        </a:xfrm>
      </p:grpSpPr>
      <p:pic>
        <p:nvPicPr>
          <p:cNvPr descr="Overlay-ContentSlides.png" id="61" name="Shape 61"/>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62" name="Shape 62"/>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63" name="Shape 63"/>
          <p:cNvSpPr txBox="1"/>
          <p:nvPr>
            <p:ph idx="1" type="body"/>
          </p:nvPr>
        </p:nvSpPr>
        <p:spPr>
          <a:xfrm>
            <a:off x="779462" y="1828800"/>
            <a:ext cx="7585076"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4" name="Shape 64"/>
          <p:cNvSpPr txBox="1"/>
          <p:nvPr>
            <p:ph idx="2" type="body"/>
          </p:nvPr>
        </p:nvSpPr>
        <p:spPr>
          <a:xfrm>
            <a:off x="779462" y="3991816"/>
            <a:ext cx="7585076"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5" name="Shape 6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66" name="Shape 6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67" name="Shape 6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3 Content">
    <p:spTree>
      <p:nvGrpSpPr>
        <p:cNvPr id="68" name="Shape 68"/>
        <p:cNvGrpSpPr/>
        <p:nvPr/>
      </p:nvGrpSpPr>
      <p:grpSpPr>
        <a:xfrm>
          <a:off x="0" y="0"/>
          <a:ext cx="0" cy="0"/>
          <a:chOff x="0" y="0"/>
          <a:chExt cx="0" cy="0"/>
        </a:xfrm>
      </p:grpSpPr>
      <p:pic>
        <p:nvPicPr>
          <p:cNvPr descr="Overlay-ContentSlides.png" id="69" name="Shape 69"/>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70" name="Shape 70"/>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71" name="Shape 71"/>
          <p:cNvSpPr txBox="1"/>
          <p:nvPr>
            <p:ph idx="1" type="body"/>
          </p:nvPr>
        </p:nvSpPr>
        <p:spPr>
          <a:xfrm>
            <a:off x="4710953"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2" name="Shape 72"/>
          <p:cNvSpPr txBox="1"/>
          <p:nvPr>
            <p:ph idx="2" type="body"/>
          </p:nvPr>
        </p:nvSpPr>
        <p:spPr>
          <a:xfrm>
            <a:off x="4710953"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3" name="Shape 73"/>
          <p:cNvSpPr txBox="1"/>
          <p:nvPr>
            <p:ph idx="3" type="body"/>
          </p:nvPr>
        </p:nvSpPr>
        <p:spPr>
          <a:xfrm>
            <a:off x="779462"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4" name="Shape 7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5" name="Shape 7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6" name="Shape 7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4 Content">
    <p:spTree>
      <p:nvGrpSpPr>
        <p:cNvPr id="77" name="Shape 77"/>
        <p:cNvGrpSpPr/>
        <p:nvPr/>
      </p:nvGrpSpPr>
      <p:grpSpPr>
        <a:xfrm>
          <a:off x="0" y="0"/>
          <a:ext cx="0" cy="0"/>
          <a:chOff x="0" y="0"/>
          <a:chExt cx="0" cy="0"/>
        </a:xfrm>
      </p:grpSpPr>
      <p:pic>
        <p:nvPicPr>
          <p:cNvPr descr="Overlay-ContentSlides.png" id="78" name="Shape 7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79" name="Shape 79"/>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80" name="Shape 80"/>
          <p:cNvSpPr txBox="1"/>
          <p:nvPr>
            <p:ph idx="1" type="body"/>
          </p:nvPr>
        </p:nvSpPr>
        <p:spPr>
          <a:xfrm>
            <a:off x="779462"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1" name="Shape 81"/>
          <p:cNvSpPr txBox="1"/>
          <p:nvPr>
            <p:ph idx="2" type="body"/>
          </p:nvPr>
        </p:nvSpPr>
        <p:spPr>
          <a:xfrm>
            <a:off x="779462"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2" name="Shape 82"/>
          <p:cNvSpPr txBox="1"/>
          <p:nvPr>
            <p:ph idx="3" type="body"/>
          </p:nvPr>
        </p:nvSpPr>
        <p:spPr>
          <a:xfrm>
            <a:off x="4710953"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3" name="Shape 83"/>
          <p:cNvSpPr txBox="1"/>
          <p:nvPr>
            <p:ph idx="4" type="body"/>
          </p:nvPr>
        </p:nvSpPr>
        <p:spPr>
          <a:xfrm>
            <a:off x="4710953"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4" name="Shape 8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5" name="Shape 8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6" name="Shape 8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87" name="Shape 87"/>
        <p:cNvGrpSpPr/>
        <p:nvPr/>
      </p:nvGrpSpPr>
      <p:grpSpPr>
        <a:xfrm>
          <a:off x="0" y="0"/>
          <a:ext cx="0" cy="0"/>
          <a:chOff x="0" y="0"/>
          <a:chExt cx="0" cy="0"/>
        </a:xfrm>
      </p:grpSpPr>
      <p:pic>
        <p:nvPicPr>
          <p:cNvPr descr="Overlay-ContentSlides.png" id="88" name="Shape 8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89" name="Shape 89"/>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90" name="Shape 90"/>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1" name="Shape 91"/>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2" name="Shape 92"/>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00.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18" Type="http://schemas.openxmlformats.org/officeDocument/2006/relationships/theme" Target="../theme/theme1.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9" name="Shape 9"/>
        <p:cNvGrpSpPr/>
        <p:nvPr/>
      </p:nvGrpSpPr>
      <p:grpSpPr>
        <a:xfrm>
          <a:off x="0" y="0"/>
          <a:ext cx="0" cy="0"/>
          <a:chOff x="0" y="0"/>
          <a:chExt cx="0" cy="0"/>
        </a:xfrm>
      </p:grpSpPr>
      <p:sp>
        <p:nvSpPr>
          <p:cNvPr id="10" name="Shape 10"/>
          <p:cNvSpPr/>
          <p:nvPr/>
        </p:nvSpPr>
        <p:spPr>
          <a:xfrm>
            <a:off x="190500" y="190500"/>
            <a:ext cx="8764587" cy="6478588"/>
          </a:xfrm>
          <a:prstGeom prst="round2DiagRect">
            <a:avLst>
              <a:gd fmla="val 9416" name="adj1"/>
              <a:gd fmla="val 0" name="adj2"/>
            </a:avLst>
          </a:prstGeom>
          <a:gradFill>
            <a:gsLst>
              <a:gs pos="0">
                <a:srgbClr val="B27A00"/>
              </a:gs>
              <a:gs pos="13000">
                <a:srgbClr val="B27A00"/>
              </a:gs>
              <a:gs pos="100000">
                <a:schemeClr val="lt1"/>
              </a:gs>
            </a:gsLst>
            <a:lin ang="5400000" scaled="0"/>
          </a:gradFill>
          <a:ln>
            <a:noFill/>
          </a:ln>
        </p:spPr>
        <p:txBody>
          <a:bodyPr anchorCtr="0" anchor="ctr" bIns="45700" lIns="91425" rIns="91425"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 name="Shape 11"/>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2" name="Shape 12"/>
          <p:cNvSpPr txBox="1"/>
          <p:nvPr>
            <p:ph idx="1" type="body"/>
          </p:nvPr>
        </p:nvSpPr>
        <p:spPr>
          <a:xfrm>
            <a:off x="779462" y="1828800"/>
            <a:ext cx="7583486" cy="420846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 name="Shape 1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 name="Shape 1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5" name="Shape 1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pic>
        <p:nvPicPr>
          <p:cNvPr descr="FIULogo_H_CMYK_fx.png" id="16" name="Shape 16"/>
          <p:cNvPicPr preferRelativeResize="0"/>
          <p:nvPr/>
        </p:nvPicPr>
        <p:blipFill rotWithShape="1">
          <a:blip r:embed="rId1">
            <a:alphaModFix/>
          </a:blip>
          <a:srcRect b="0" l="0" r="0" t="0"/>
          <a:stretch/>
        </p:blipFill>
        <p:spPr>
          <a:xfrm>
            <a:off x="6103937" y="5959475"/>
            <a:ext cx="2430462" cy="693737"/>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05.png"/><Relationship Id="rId4" Type="http://schemas.openxmlformats.org/officeDocument/2006/relationships/image" Target="../media/image06.png"/><Relationship Id="rId5" Type="http://schemas.openxmlformats.org/officeDocument/2006/relationships/image" Target="../media/image09.png"/><Relationship Id="rId6" Type="http://schemas.openxmlformats.org/officeDocument/2006/relationships/image" Target="../media/image0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39.gi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5.png"/><Relationship Id="rId4" Type="http://schemas.openxmlformats.org/officeDocument/2006/relationships/image" Target="../media/image27.png"/><Relationship Id="rId5" Type="http://schemas.openxmlformats.org/officeDocument/2006/relationships/image" Target="../media/image3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0.png"/><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40.gi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3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7.gi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1.png"/><Relationship Id="rId4" Type="http://schemas.openxmlformats.org/officeDocument/2006/relationships/image" Target="../media/image10.png"/><Relationship Id="rId5" Type="http://schemas.openxmlformats.org/officeDocument/2006/relationships/image" Target="../media/image18.png"/><Relationship Id="rId6" Type="http://schemas.openxmlformats.org/officeDocument/2006/relationships/image" Target="../media/image13.png"/><Relationship Id="rId7" Type="http://schemas.openxmlformats.org/officeDocument/2006/relationships/image" Target="../media/image1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36.png"/><Relationship Id="rId4" Type="http://schemas.openxmlformats.org/officeDocument/2006/relationships/image" Target="../media/image34.png"/><Relationship Id="rId5" Type="http://schemas.openxmlformats.org/officeDocument/2006/relationships/image" Target="../media/image29.png"/><Relationship Id="rId6" Type="http://schemas.openxmlformats.org/officeDocument/2006/relationships/image" Target="../media/image32.png"/><Relationship Id="rId7" Type="http://schemas.openxmlformats.org/officeDocument/2006/relationships/image" Target="../media/image35.png"/><Relationship Id="rId8" Type="http://schemas.openxmlformats.org/officeDocument/2006/relationships/image" Target="../media/image3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7.png"/><Relationship Id="rId4" Type="http://schemas.openxmlformats.org/officeDocument/2006/relationships/image" Target="../media/image05.png"/><Relationship Id="rId5" Type="http://schemas.openxmlformats.org/officeDocument/2006/relationships/image" Target="../media/image1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38.gi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8" name="Shape 148"/>
        <p:cNvGrpSpPr/>
        <p:nvPr/>
      </p:nvGrpSpPr>
      <p:grpSpPr>
        <a:xfrm>
          <a:off x="0" y="0"/>
          <a:ext cx="0" cy="0"/>
          <a:chOff x="0" y="0"/>
          <a:chExt cx="0" cy="0"/>
        </a:xfrm>
      </p:grpSpPr>
      <p:sp>
        <p:nvSpPr>
          <p:cNvPr id="149" name="Shape 149"/>
          <p:cNvSpPr txBox="1"/>
          <p:nvPr>
            <p:ph type="ctrTitle"/>
          </p:nvPr>
        </p:nvSpPr>
        <p:spPr>
          <a:xfrm>
            <a:off x="135925" y="1510687"/>
            <a:ext cx="8686800" cy="39009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lang="en-US"/>
              <a:t>BOLO 5</a:t>
            </a:r>
            <a:r>
              <a:rPr lang="en-US"/>
              <a:t>.0</a:t>
            </a:r>
            <a:br>
              <a:rPr i="0" lang="en-US" sz="4400" u="none" cap="none" strike="noStrike">
                <a:solidFill>
                  <a:srgbClr val="001D4D"/>
                </a:solidFill>
                <a:latin typeface="Trebuchet MS"/>
                <a:ea typeface="Trebuchet MS"/>
                <a:cs typeface="Trebuchet MS"/>
                <a:sym typeface="Trebuchet MS"/>
              </a:rPr>
            </a:br>
            <a:r>
              <a:rPr i="0" lang="en-US" sz="2900" u="sng" cap="none" strike="noStrike">
                <a:solidFill>
                  <a:srgbClr val="001D4D"/>
                </a:solidFill>
                <a:latin typeface="Trebuchet MS"/>
                <a:ea typeface="Trebuchet MS"/>
                <a:cs typeface="Trebuchet MS"/>
                <a:sym typeface="Trebuchet MS"/>
              </a:rPr>
              <a:t>Name:</a:t>
            </a:r>
            <a:r>
              <a:rPr i="0" lang="en-US" sz="2900" u="none" cap="none" strike="noStrike">
                <a:solidFill>
                  <a:srgbClr val="001D4D"/>
                </a:solidFill>
                <a:latin typeface="Trebuchet MS"/>
                <a:ea typeface="Trebuchet MS"/>
                <a:cs typeface="Trebuchet MS"/>
                <a:sym typeface="Trebuchet MS"/>
              </a:rPr>
              <a:t> Jorge Medina</a:t>
            </a:r>
          </a:p>
          <a:p>
            <a:pPr indent="0" lvl="0" marL="0" marR="0" rtl="0" algn="ctr">
              <a:spcBef>
                <a:spcPts val="0"/>
              </a:spcBef>
              <a:spcAft>
                <a:spcPts val="0"/>
              </a:spcAft>
              <a:buSzPct val="25000"/>
              <a:buNone/>
            </a:pPr>
            <a:r>
              <a:t/>
            </a:r>
            <a:endParaRPr sz="2900"/>
          </a:p>
          <a:p>
            <a:pPr indent="0" lvl="0" marL="0" marR="0" rtl="0" algn="ctr">
              <a:spcBef>
                <a:spcPts val="0"/>
              </a:spcBef>
              <a:spcAft>
                <a:spcPts val="0"/>
              </a:spcAft>
              <a:buSzPct val="25000"/>
              <a:buNone/>
            </a:pPr>
            <a:r>
              <a:rPr i="0" lang="en-US" sz="2500" u="sng" cap="none" strike="noStrike">
                <a:solidFill>
                  <a:srgbClr val="001D4D"/>
                </a:solidFill>
                <a:latin typeface="Trebuchet MS"/>
                <a:ea typeface="Trebuchet MS"/>
                <a:cs typeface="Trebuchet MS"/>
                <a:sym typeface="Trebuchet MS"/>
              </a:rPr>
              <a:t>Team Member(s):</a:t>
            </a:r>
            <a:r>
              <a:rPr i="0" lang="en-US" sz="2500" u="none" cap="none" strike="noStrike">
                <a:solidFill>
                  <a:srgbClr val="001D4D"/>
                </a:solidFill>
                <a:latin typeface="Trebuchet MS"/>
                <a:ea typeface="Trebuchet MS"/>
                <a:cs typeface="Trebuchet MS"/>
                <a:sym typeface="Trebuchet MS"/>
              </a:rPr>
              <a:t> </a:t>
            </a:r>
            <a:r>
              <a:rPr lang="en-US" sz="2500"/>
              <a:t>John Burke, Nilton Munoz, Emmanuel Gonzalez, Jorge Medina</a:t>
            </a:r>
            <a:br>
              <a:rPr i="0" lang="en-US" sz="2500" u="none" cap="none" strike="noStrike">
                <a:solidFill>
                  <a:srgbClr val="001D4D"/>
                </a:solidFill>
                <a:latin typeface="Trebuchet MS"/>
                <a:ea typeface="Trebuchet MS"/>
                <a:cs typeface="Trebuchet MS"/>
                <a:sym typeface="Trebuchet MS"/>
              </a:rPr>
            </a:br>
            <a:r>
              <a:rPr i="0" lang="en-US" sz="2500" u="sng" cap="none" strike="noStrike">
                <a:solidFill>
                  <a:srgbClr val="001D4D"/>
                </a:solidFill>
                <a:latin typeface="Trebuchet MS"/>
                <a:ea typeface="Trebuchet MS"/>
                <a:cs typeface="Trebuchet MS"/>
                <a:sym typeface="Trebuchet MS"/>
              </a:rPr>
              <a:t>Product Owner(s):</a:t>
            </a:r>
            <a:r>
              <a:rPr i="0" lang="en-US" sz="2500" u="none" cap="none" strike="noStrike">
                <a:solidFill>
                  <a:srgbClr val="001D4D"/>
                </a:solidFill>
                <a:latin typeface="Trebuchet MS"/>
                <a:ea typeface="Trebuchet MS"/>
                <a:cs typeface="Trebuchet MS"/>
                <a:sym typeface="Trebuchet MS"/>
              </a:rPr>
              <a:t>Samuel Ceballos, Jason Cohen</a:t>
            </a:r>
          </a:p>
          <a:p>
            <a:pPr indent="0" lvl="0" marL="0" marR="0" rtl="0" algn="ctr">
              <a:spcBef>
                <a:spcPts val="0"/>
              </a:spcBef>
              <a:spcAft>
                <a:spcPts val="0"/>
              </a:spcAft>
              <a:buSzPct val="25000"/>
              <a:buNone/>
            </a:pPr>
            <a:r>
              <a:rPr lang="en-US" sz="2500" u="sng"/>
              <a:t>Mentor(s):</a:t>
            </a:r>
            <a:r>
              <a:rPr lang="en-US" sz="2500"/>
              <a:t> Juan Caraballo, Robert Loredo</a:t>
            </a:r>
          </a:p>
          <a:p>
            <a:pPr indent="0" lvl="0" marL="0" marR="0" rtl="0" algn="ctr">
              <a:spcBef>
                <a:spcPts val="0"/>
              </a:spcBef>
              <a:spcAft>
                <a:spcPts val="0"/>
              </a:spcAft>
              <a:buSzPct val="25000"/>
              <a:buNone/>
            </a:pPr>
            <a:r>
              <a:rPr lang="en-US" sz="2500"/>
              <a:t> </a:t>
            </a:r>
            <a:r>
              <a:rPr lang="en-US" sz="2500" u="sng"/>
              <a:t>Instructor:</a:t>
            </a:r>
            <a:r>
              <a:rPr lang="en-US" sz="2500"/>
              <a:t> Masoud Sadjadi</a:t>
            </a:r>
            <a:br>
              <a:rPr b="0" i="0" lang="en-US" sz="44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School of Computing and Information Sciences</a:t>
            </a:r>
            <a:br>
              <a:rPr b="0" i="0" lang="en-US" sz="18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Florida International University</a:t>
            </a:r>
          </a:p>
        </p:txBody>
      </p:sp>
      <p:sp>
        <p:nvSpPr>
          <p:cNvPr id="150" name="Shape 150"/>
          <p:cNvSpPr txBox="1"/>
          <p:nvPr>
            <p:ph idx="1" type="subTitle"/>
          </p:nvPr>
        </p:nvSpPr>
        <p:spPr>
          <a:xfrm>
            <a:off x="228600" y="5643562"/>
            <a:ext cx="8686800" cy="1219199"/>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Clr>
                <a:schemeClr val="lt1"/>
              </a:buClr>
              <a:buSzPct val="25000"/>
              <a:buFont typeface="Noto Sans Symbols"/>
              <a:buNone/>
            </a:pPr>
            <a:r>
              <a:rPr lang="en-US">
                <a:solidFill>
                  <a:srgbClr val="666666"/>
                </a:solidFill>
              </a:rPr>
              <a:t>August 5th, 2016</a:t>
            </a:r>
          </a:p>
        </p:txBody>
      </p:sp>
      <p:sp>
        <p:nvSpPr>
          <p:cNvPr id="151" name="Shape 151"/>
          <p:cNvSpPr txBox="1"/>
          <p:nvPr/>
        </p:nvSpPr>
        <p:spPr>
          <a:xfrm>
            <a:off x="135925" y="556025"/>
            <a:ext cx="8686800" cy="7227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b="0" i="0" lang="en-US" sz="3600" u="none" cap="none" strike="noStrike">
                <a:solidFill>
                  <a:srgbClr val="001D4D"/>
                </a:solidFill>
                <a:latin typeface="Trebuchet MS"/>
                <a:ea typeface="Trebuchet MS"/>
                <a:cs typeface="Trebuchet MS"/>
                <a:sym typeface="Trebuchet MS"/>
              </a:rPr>
              <a:t>Senior Project Final Presentation</a:t>
            </a:r>
          </a:p>
          <a:p>
            <a:pPr lvl="0" rtl="0" algn="ctr">
              <a:spcBef>
                <a:spcPts val="0"/>
              </a:spcBef>
              <a:buClr>
                <a:schemeClr val="dk1"/>
              </a:buClr>
              <a:buSzPct val="25000"/>
              <a:buFont typeface="Arial"/>
              <a:buNone/>
            </a:pPr>
            <a:r>
              <a:rPr lang="en-US" sz="2600">
                <a:solidFill>
                  <a:srgbClr val="001D4D"/>
                </a:solidFill>
                <a:latin typeface="Trebuchet MS"/>
                <a:ea typeface="Trebuchet MS"/>
                <a:cs typeface="Trebuchet MS"/>
                <a:sym typeface="Trebuchet MS"/>
              </a:rPr>
              <a:t>&lt;Summer 2016&gt;</a:t>
            </a:r>
          </a:p>
        </p:txBody>
      </p:sp>
      <p:sp>
        <p:nvSpPr>
          <p:cNvPr id="152" name="Shape 152"/>
          <p:cNvSpPr txBox="1"/>
          <p:nvPr/>
        </p:nvSpPr>
        <p:spPr>
          <a:xfrm>
            <a:off x="585850" y="5942950"/>
            <a:ext cx="1550700" cy="620400"/>
          </a:xfrm>
          <a:prstGeom prst="rect">
            <a:avLst/>
          </a:prstGeom>
          <a:noFill/>
          <a:ln>
            <a:noFill/>
          </a:ln>
        </p:spPr>
        <p:txBody>
          <a:bodyPr anchorCtr="0" anchor="t" bIns="91425" lIns="91425" rIns="91425" tIns="91425">
            <a:noAutofit/>
          </a:bodyPr>
          <a:lstStyle/>
          <a:p>
            <a:pPr lvl="0">
              <a:spcBef>
                <a:spcPts val="0"/>
              </a:spcBef>
              <a:buNone/>
            </a:pPr>
            <a:r>
              <a:rPr lang="en-US"/>
              <a:t>The logo of your project</a:t>
            </a:r>
          </a:p>
        </p:txBody>
      </p:sp>
      <p:pic>
        <p:nvPicPr>
          <p:cNvPr id="153" name="Shape 153"/>
          <p:cNvPicPr preferRelativeResize="0"/>
          <p:nvPr/>
        </p:nvPicPr>
        <p:blipFill>
          <a:blip r:embed="rId3">
            <a:alphaModFix/>
          </a:blip>
          <a:stretch>
            <a:fillRect/>
          </a:stretch>
        </p:blipFill>
        <p:spPr>
          <a:xfrm>
            <a:off x="357175" y="5643575"/>
            <a:ext cx="2008049" cy="975481"/>
          </a:xfrm>
          <a:prstGeom prst="rect">
            <a:avLst/>
          </a:prstGeom>
          <a:noFill/>
          <a:ln>
            <a:noFill/>
          </a:ln>
        </p:spPr>
      </p:pic>
      <p:pic>
        <p:nvPicPr>
          <p:cNvPr descr="IBM_logo.png" id="154" name="Shape 154"/>
          <p:cNvPicPr preferRelativeResize="0"/>
          <p:nvPr/>
        </p:nvPicPr>
        <p:blipFill>
          <a:blip r:embed="rId4">
            <a:alphaModFix/>
          </a:blip>
          <a:stretch>
            <a:fillRect/>
          </a:stretch>
        </p:blipFill>
        <p:spPr>
          <a:xfrm>
            <a:off x="2518550" y="6288900"/>
            <a:ext cx="825350" cy="330150"/>
          </a:xfrm>
          <a:prstGeom prst="rect">
            <a:avLst/>
          </a:prstGeom>
          <a:noFill/>
          <a:ln>
            <a:noFill/>
          </a:ln>
        </p:spPr>
      </p:pic>
      <p:pic>
        <p:nvPicPr>
          <p:cNvPr descr="ibm_cloudant.png" id="155" name="Shape 155"/>
          <p:cNvPicPr preferRelativeResize="0"/>
          <p:nvPr/>
        </p:nvPicPr>
        <p:blipFill>
          <a:blip r:embed="rId5">
            <a:alphaModFix/>
          </a:blip>
          <a:stretch>
            <a:fillRect/>
          </a:stretch>
        </p:blipFill>
        <p:spPr>
          <a:xfrm>
            <a:off x="3444775" y="6269717"/>
            <a:ext cx="1550700" cy="349333"/>
          </a:xfrm>
          <a:prstGeom prst="rect">
            <a:avLst/>
          </a:prstGeom>
          <a:noFill/>
          <a:ln>
            <a:noFill/>
          </a:ln>
        </p:spPr>
      </p:pic>
      <p:pic>
        <p:nvPicPr>
          <p:cNvPr descr="bluemix.png" id="156" name="Shape 156"/>
          <p:cNvPicPr preferRelativeResize="0"/>
          <p:nvPr/>
        </p:nvPicPr>
        <p:blipFill>
          <a:blip r:embed="rId6">
            <a:alphaModFix/>
          </a:blip>
          <a:stretch>
            <a:fillRect/>
          </a:stretch>
        </p:blipFill>
        <p:spPr>
          <a:xfrm>
            <a:off x="4995472" y="6288900"/>
            <a:ext cx="1080263" cy="33014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8" name="Shape 228"/>
        <p:cNvGrpSpPr/>
        <p:nvPr/>
      </p:nvGrpSpPr>
      <p:grpSpPr>
        <a:xfrm>
          <a:off x="0" y="0"/>
          <a:ext cx="0" cy="0"/>
          <a:chOff x="0" y="0"/>
          <a:chExt cx="0" cy="0"/>
        </a:xfrm>
      </p:grpSpPr>
      <p:sp>
        <p:nvSpPr>
          <p:cNvPr id="229" name="Shape 229"/>
          <p:cNvSpPr txBox="1"/>
          <p:nvPr>
            <p:ph type="title"/>
          </p:nvPr>
        </p:nvSpPr>
        <p:spPr>
          <a:xfrm>
            <a:off x="779462" y="381000"/>
            <a:ext cx="7583400" cy="1044600"/>
          </a:xfrm>
          <a:prstGeom prst="rect">
            <a:avLst/>
          </a:prstGeom>
        </p:spPr>
        <p:txBody>
          <a:bodyPr anchorCtr="0" anchor="b" bIns="91425" lIns="91425" rIns="91425" tIns="91425">
            <a:noAutofit/>
          </a:bodyPr>
          <a:lstStyle/>
          <a:p>
            <a:pPr lvl="0">
              <a:spcBef>
                <a:spcPts val="0"/>
              </a:spcBef>
              <a:buClr>
                <a:schemeClr val="dk1"/>
              </a:buClr>
              <a:buSzPct val="25000"/>
              <a:buFont typeface="Arial"/>
              <a:buNone/>
            </a:pPr>
            <a:r>
              <a:rPr lang="en-US"/>
              <a:t>User Story #1094: </a:t>
            </a:r>
            <a:r>
              <a:rPr lang="en-US" sz="2400"/>
              <a:t>Implement confirmation of BOLO updates - Sequence Diagram</a:t>
            </a:r>
          </a:p>
        </p:txBody>
      </p:sp>
      <p:sp>
        <p:nvSpPr>
          <p:cNvPr id="230" name="Shape 230"/>
          <p:cNvSpPr txBox="1"/>
          <p:nvPr>
            <p:ph idx="1" type="body"/>
          </p:nvPr>
        </p:nvSpPr>
        <p:spPr>
          <a:xfrm>
            <a:off x="779462" y="1828800"/>
            <a:ext cx="7583400" cy="4208400"/>
          </a:xfrm>
          <a:prstGeom prst="rect">
            <a:avLst/>
          </a:prstGeom>
        </p:spPr>
        <p:txBody>
          <a:bodyPr anchorCtr="0" anchor="t" bIns="91425" lIns="91425" rIns="91425" tIns="91425">
            <a:noAutofit/>
          </a:bodyPr>
          <a:lstStyle/>
          <a:p>
            <a:pPr lvl="0">
              <a:spcBef>
                <a:spcPts val="0"/>
              </a:spcBef>
              <a:buNone/>
            </a:pPr>
            <a:r>
              <a:t/>
            </a:r>
            <a:endParaRPr/>
          </a:p>
        </p:txBody>
      </p:sp>
      <p:pic>
        <p:nvPicPr>
          <p:cNvPr id="231" name="Shape 231"/>
          <p:cNvPicPr preferRelativeResize="0"/>
          <p:nvPr/>
        </p:nvPicPr>
        <p:blipFill>
          <a:blip r:embed="rId3">
            <a:alphaModFix/>
          </a:blip>
          <a:stretch>
            <a:fillRect/>
          </a:stretch>
        </p:blipFill>
        <p:spPr>
          <a:xfrm>
            <a:off x="779475" y="1828800"/>
            <a:ext cx="7583400" cy="42084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6" name="Shape 236"/>
        <p:cNvGrpSpPr/>
        <p:nvPr/>
      </p:nvGrpSpPr>
      <p:grpSpPr>
        <a:xfrm>
          <a:off x="0" y="0"/>
          <a:ext cx="0" cy="0"/>
          <a:chOff x="0" y="0"/>
          <a:chExt cx="0" cy="0"/>
        </a:xfrm>
      </p:grpSpPr>
      <p:sp>
        <p:nvSpPr>
          <p:cNvPr id="237" name="Shape 237"/>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lvl="0" rtl="0">
              <a:spcBef>
                <a:spcPts val="0"/>
              </a:spcBef>
              <a:buClr>
                <a:schemeClr val="dk1"/>
              </a:buClr>
              <a:buSzPct val="25000"/>
              <a:buFont typeface="Arial"/>
              <a:buNone/>
            </a:pPr>
            <a:r>
              <a:rPr lang="en-US"/>
              <a:t>User Story #880: </a:t>
            </a:r>
            <a:r>
              <a:rPr lang="en-US" sz="2400"/>
              <a:t>Send feed BOLOs as JSON documents</a:t>
            </a:r>
          </a:p>
        </p:txBody>
      </p:sp>
      <p:sp>
        <p:nvSpPr>
          <p:cNvPr id="238" name="Shape 238"/>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228600" lvl="0" marL="457200" rtl="0">
              <a:spcBef>
                <a:spcPts val="0"/>
              </a:spcBef>
              <a:buFont typeface="Trebuchet MS"/>
            </a:pPr>
            <a:r>
              <a:rPr lang="en-US"/>
              <a:t>Miami Dade County requires to receive the feed of all BOLOs</a:t>
            </a:r>
          </a:p>
          <a:p>
            <a:pPr indent="-228600" lvl="0" marL="457200" rtl="0">
              <a:spcBef>
                <a:spcPts val="0"/>
              </a:spcBef>
            </a:pPr>
            <a:r>
              <a:rPr lang="en-US"/>
              <a:t>For all new BOLOs an email is sent to the subscribers with the BOLO as JSON (including attachments)</a:t>
            </a:r>
          </a:p>
        </p:txBody>
      </p:sp>
      <p:pic>
        <p:nvPicPr>
          <p:cNvPr id="239" name="Shape 239"/>
          <p:cNvPicPr preferRelativeResize="0"/>
          <p:nvPr/>
        </p:nvPicPr>
        <p:blipFill>
          <a:blip r:embed="rId3">
            <a:alphaModFix/>
          </a:blip>
          <a:stretch>
            <a:fillRect/>
          </a:stretch>
        </p:blipFill>
        <p:spPr>
          <a:xfrm>
            <a:off x="585775" y="3477824"/>
            <a:ext cx="8266775" cy="25593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4" name="Shape 244"/>
        <p:cNvGrpSpPr/>
        <p:nvPr/>
      </p:nvGrpSpPr>
      <p:grpSpPr>
        <a:xfrm>
          <a:off x="0" y="0"/>
          <a:ext cx="0" cy="0"/>
          <a:chOff x="0" y="0"/>
          <a:chExt cx="0" cy="0"/>
        </a:xfrm>
      </p:grpSpPr>
      <p:sp>
        <p:nvSpPr>
          <p:cNvPr id="245" name="Shape 245"/>
          <p:cNvSpPr txBox="1"/>
          <p:nvPr>
            <p:ph type="title"/>
          </p:nvPr>
        </p:nvSpPr>
        <p:spPr>
          <a:xfrm>
            <a:off x="779462" y="381000"/>
            <a:ext cx="7583400" cy="1044600"/>
          </a:xfrm>
          <a:prstGeom prst="rect">
            <a:avLst/>
          </a:prstGeom>
        </p:spPr>
        <p:txBody>
          <a:bodyPr anchorCtr="0" anchor="b" bIns="91425" lIns="91425" rIns="91425" tIns="91425">
            <a:noAutofit/>
          </a:bodyPr>
          <a:lstStyle/>
          <a:p>
            <a:pPr lvl="0">
              <a:spcBef>
                <a:spcPts val="0"/>
              </a:spcBef>
              <a:buClr>
                <a:schemeClr val="dk1"/>
              </a:buClr>
              <a:buSzPct val="25000"/>
              <a:buFont typeface="Arial"/>
              <a:buNone/>
            </a:pPr>
            <a:r>
              <a:rPr lang="en-US"/>
              <a:t>User Story #880: </a:t>
            </a:r>
            <a:r>
              <a:rPr lang="en-US" sz="2400"/>
              <a:t>Send feed BOLOs as JSON documents</a:t>
            </a:r>
          </a:p>
        </p:txBody>
      </p:sp>
      <p:sp>
        <p:nvSpPr>
          <p:cNvPr id="246" name="Shape 246"/>
          <p:cNvSpPr txBox="1"/>
          <p:nvPr>
            <p:ph idx="1" type="body"/>
          </p:nvPr>
        </p:nvSpPr>
        <p:spPr>
          <a:xfrm>
            <a:off x="779462" y="1828800"/>
            <a:ext cx="7583400" cy="4208400"/>
          </a:xfrm>
          <a:prstGeom prst="rect">
            <a:avLst/>
          </a:prstGeom>
        </p:spPr>
        <p:txBody>
          <a:bodyPr anchorCtr="0" anchor="t" bIns="91425" lIns="91425" rIns="91425" tIns="91425">
            <a:noAutofit/>
          </a:bodyPr>
          <a:lstStyle/>
          <a:p>
            <a:pPr lvl="0">
              <a:spcBef>
                <a:spcPts val="0"/>
              </a:spcBef>
              <a:buNone/>
            </a:pPr>
            <a:r>
              <a:t/>
            </a:r>
            <a:endParaRPr/>
          </a:p>
        </p:txBody>
      </p:sp>
      <p:pic>
        <p:nvPicPr>
          <p:cNvPr descr="dataSubscriber.gif" id="247" name="Shape 247"/>
          <p:cNvPicPr preferRelativeResize="0"/>
          <p:nvPr/>
        </p:nvPicPr>
        <p:blipFill>
          <a:blip r:embed="rId3">
            <a:alphaModFix/>
          </a:blip>
          <a:stretch>
            <a:fillRect/>
          </a:stretch>
        </p:blipFill>
        <p:spPr>
          <a:xfrm>
            <a:off x="779475" y="1295699"/>
            <a:ext cx="7543900" cy="47415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2" name="Shape 252"/>
        <p:cNvGrpSpPr/>
        <p:nvPr/>
      </p:nvGrpSpPr>
      <p:grpSpPr>
        <a:xfrm>
          <a:off x="0" y="0"/>
          <a:ext cx="0" cy="0"/>
          <a:chOff x="0" y="0"/>
          <a:chExt cx="0" cy="0"/>
        </a:xfrm>
      </p:grpSpPr>
      <p:sp>
        <p:nvSpPr>
          <p:cNvPr id="253" name="Shape 253"/>
          <p:cNvSpPr txBox="1"/>
          <p:nvPr>
            <p:ph type="title"/>
          </p:nvPr>
        </p:nvSpPr>
        <p:spPr>
          <a:xfrm>
            <a:off x="779462" y="381000"/>
            <a:ext cx="7583400" cy="1044600"/>
          </a:xfrm>
          <a:prstGeom prst="rect">
            <a:avLst/>
          </a:prstGeom>
        </p:spPr>
        <p:txBody>
          <a:bodyPr anchorCtr="0" anchor="b" bIns="91425" lIns="91425" rIns="91425" tIns="91425">
            <a:noAutofit/>
          </a:bodyPr>
          <a:lstStyle/>
          <a:p>
            <a:pPr lvl="0">
              <a:spcBef>
                <a:spcPts val="0"/>
              </a:spcBef>
              <a:buClr>
                <a:schemeClr val="dk1"/>
              </a:buClr>
              <a:buSzPct val="25000"/>
              <a:buFont typeface="Arial"/>
              <a:buNone/>
            </a:pPr>
            <a:r>
              <a:rPr lang="en-US"/>
              <a:t>User Story #880: </a:t>
            </a:r>
            <a:r>
              <a:rPr lang="en-US" sz="2400"/>
              <a:t>Send feed BOLOs as JSON documents - Sequence diagram</a:t>
            </a:r>
          </a:p>
        </p:txBody>
      </p:sp>
      <p:sp>
        <p:nvSpPr>
          <p:cNvPr id="254" name="Shape 254"/>
          <p:cNvSpPr txBox="1"/>
          <p:nvPr>
            <p:ph idx="1" type="body"/>
          </p:nvPr>
        </p:nvSpPr>
        <p:spPr>
          <a:xfrm>
            <a:off x="779462" y="1828800"/>
            <a:ext cx="7583400" cy="4208400"/>
          </a:xfrm>
          <a:prstGeom prst="rect">
            <a:avLst/>
          </a:prstGeom>
        </p:spPr>
        <p:txBody>
          <a:bodyPr anchorCtr="0" anchor="t" bIns="91425" lIns="91425" rIns="91425" tIns="91425">
            <a:noAutofit/>
          </a:bodyPr>
          <a:lstStyle/>
          <a:p>
            <a:pPr lvl="0">
              <a:spcBef>
                <a:spcPts val="0"/>
              </a:spcBef>
              <a:buNone/>
            </a:pPr>
            <a:r>
              <a:t/>
            </a:r>
            <a:endParaRPr/>
          </a:p>
        </p:txBody>
      </p:sp>
      <p:pic>
        <p:nvPicPr>
          <p:cNvPr id="255" name="Shape 255"/>
          <p:cNvPicPr preferRelativeResize="0"/>
          <p:nvPr/>
        </p:nvPicPr>
        <p:blipFill>
          <a:blip r:embed="rId3">
            <a:alphaModFix/>
          </a:blip>
          <a:stretch>
            <a:fillRect/>
          </a:stretch>
        </p:blipFill>
        <p:spPr>
          <a:xfrm>
            <a:off x="779475" y="1828800"/>
            <a:ext cx="7583400" cy="420840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60" name="Shape 260"/>
        <p:cNvGrpSpPr/>
        <p:nvPr/>
      </p:nvGrpSpPr>
      <p:grpSpPr>
        <a:xfrm>
          <a:off x="0" y="0"/>
          <a:ext cx="0" cy="0"/>
          <a:chOff x="0" y="0"/>
          <a:chExt cx="0" cy="0"/>
        </a:xfrm>
      </p:grpSpPr>
      <p:sp>
        <p:nvSpPr>
          <p:cNvPr id="261" name="Shape 261"/>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lvl="0" rtl="0">
              <a:spcBef>
                <a:spcPts val="0"/>
              </a:spcBef>
              <a:buClr>
                <a:schemeClr val="dk1"/>
              </a:buClr>
              <a:buSzPct val="25000"/>
              <a:buFont typeface="Arial"/>
              <a:buNone/>
            </a:pPr>
            <a:r>
              <a:rPr lang="en-US"/>
              <a:t>User Story #931: </a:t>
            </a:r>
            <a:r>
              <a:rPr lang="en-US" sz="2400"/>
              <a:t>Create script to update DB Schema without dropping data</a:t>
            </a:r>
          </a:p>
        </p:txBody>
      </p:sp>
      <p:sp>
        <p:nvSpPr>
          <p:cNvPr id="262" name="Shape 262"/>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228600" lvl="0" marL="457200" rtl="0">
              <a:spcBef>
                <a:spcPts val="0"/>
              </a:spcBef>
            </a:pPr>
            <a:r>
              <a:rPr lang="en-US"/>
              <a:t>In previous releases data was lost every time DB design documents were updated</a:t>
            </a:r>
          </a:p>
          <a:p>
            <a:pPr indent="-228600" lvl="0" marL="457200" rtl="0">
              <a:spcBef>
                <a:spcPts val="0"/>
              </a:spcBef>
            </a:pPr>
            <a:r>
              <a:rPr lang="en-US"/>
              <a:t>Developed script to add views and indexes to DB without reset</a:t>
            </a:r>
          </a:p>
          <a:p>
            <a:pPr indent="-228600" lvl="0" marL="457200" rtl="0">
              <a:spcBef>
                <a:spcPts val="0"/>
              </a:spcBef>
            </a:pPr>
            <a:r>
              <a:t/>
            </a:r>
            <a:endParaRPr/>
          </a:p>
        </p:txBody>
      </p:sp>
      <p:pic>
        <p:nvPicPr>
          <p:cNvPr id="263" name="Shape 263"/>
          <p:cNvPicPr preferRelativeResize="0"/>
          <p:nvPr/>
        </p:nvPicPr>
        <p:blipFill>
          <a:blip r:embed="rId3">
            <a:alphaModFix/>
          </a:blip>
          <a:stretch>
            <a:fillRect/>
          </a:stretch>
        </p:blipFill>
        <p:spPr>
          <a:xfrm>
            <a:off x="495650" y="3280300"/>
            <a:ext cx="4677149" cy="3402249"/>
          </a:xfrm>
          <a:prstGeom prst="rect">
            <a:avLst/>
          </a:prstGeom>
          <a:noFill/>
          <a:ln>
            <a:noFill/>
          </a:ln>
        </p:spPr>
      </p:pic>
      <p:pic>
        <p:nvPicPr>
          <p:cNvPr descr="ibm_cloudant.png" id="264" name="Shape 264"/>
          <p:cNvPicPr preferRelativeResize="0"/>
          <p:nvPr/>
        </p:nvPicPr>
        <p:blipFill>
          <a:blip r:embed="rId4">
            <a:alphaModFix/>
          </a:blip>
          <a:stretch>
            <a:fillRect/>
          </a:stretch>
        </p:blipFill>
        <p:spPr>
          <a:xfrm>
            <a:off x="5384525" y="4459325"/>
            <a:ext cx="3429000" cy="772465"/>
          </a:xfrm>
          <a:prstGeom prst="rect">
            <a:avLst/>
          </a:prstGeom>
          <a:noFill/>
          <a:ln>
            <a:noFill/>
          </a:ln>
        </p:spPr>
      </p:pic>
      <p:pic>
        <p:nvPicPr>
          <p:cNvPr descr="node-js.png" id="265" name="Shape 265"/>
          <p:cNvPicPr preferRelativeResize="0"/>
          <p:nvPr/>
        </p:nvPicPr>
        <p:blipFill>
          <a:blip r:embed="rId5">
            <a:alphaModFix/>
          </a:blip>
          <a:stretch>
            <a:fillRect/>
          </a:stretch>
        </p:blipFill>
        <p:spPr>
          <a:xfrm>
            <a:off x="5499425" y="3280300"/>
            <a:ext cx="3314100" cy="10664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70" name="Shape 270"/>
        <p:cNvGrpSpPr/>
        <p:nvPr/>
      </p:nvGrpSpPr>
      <p:grpSpPr>
        <a:xfrm>
          <a:off x="0" y="0"/>
          <a:ext cx="0" cy="0"/>
          <a:chOff x="0" y="0"/>
          <a:chExt cx="0" cy="0"/>
        </a:xfrm>
      </p:grpSpPr>
      <p:sp>
        <p:nvSpPr>
          <p:cNvPr id="271" name="Shape 271"/>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lvl="0" rtl="0">
              <a:spcBef>
                <a:spcPts val="0"/>
              </a:spcBef>
              <a:buClr>
                <a:schemeClr val="dk1"/>
              </a:buClr>
              <a:buSzPct val="25000"/>
              <a:buFont typeface="Arial"/>
              <a:buNone/>
            </a:pPr>
            <a:r>
              <a:rPr lang="en-US"/>
              <a:t>User Story #920: </a:t>
            </a:r>
            <a:r>
              <a:rPr lang="en-US" sz="2400"/>
              <a:t>Compress all images upon upload</a:t>
            </a:r>
          </a:p>
        </p:txBody>
      </p:sp>
      <p:sp>
        <p:nvSpPr>
          <p:cNvPr id="272" name="Shape 272"/>
          <p:cNvSpPr txBox="1"/>
          <p:nvPr>
            <p:ph idx="1" type="body"/>
          </p:nvPr>
        </p:nvSpPr>
        <p:spPr>
          <a:xfrm>
            <a:off x="779475" y="1324750"/>
            <a:ext cx="7583400" cy="4712400"/>
          </a:xfrm>
          <a:prstGeom prst="rect">
            <a:avLst/>
          </a:prstGeom>
          <a:noFill/>
          <a:ln>
            <a:noFill/>
          </a:ln>
        </p:spPr>
        <p:txBody>
          <a:bodyPr anchorCtr="0" anchor="t" bIns="45700" lIns="91425" rIns="91425" tIns="45700">
            <a:noAutofit/>
          </a:bodyPr>
          <a:lstStyle/>
          <a:p>
            <a:pPr indent="-228600" lvl="0" marL="457200" rtl="0">
              <a:spcBef>
                <a:spcPts val="0"/>
              </a:spcBef>
            </a:pPr>
            <a:r>
              <a:rPr lang="en-US"/>
              <a:t>BOLO Flyers include images from Agencies and BOLOs, which add to the size of the PDF.</a:t>
            </a:r>
          </a:p>
          <a:p>
            <a:pPr indent="-228600" lvl="0" marL="457200" rtl="0">
              <a:spcBef>
                <a:spcPts val="0"/>
              </a:spcBef>
            </a:pPr>
            <a:r>
              <a:rPr lang="en-US"/>
              <a:t>Typical Images are more than 4 Mb big, which will be sent to more than 3 thousand officers on the field</a:t>
            </a:r>
          </a:p>
          <a:p>
            <a:pPr indent="-69850" lvl="0" marL="0" rtl="0">
              <a:spcBef>
                <a:spcPts val="0"/>
              </a:spcBef>
              <a:buClr>
                <a:schemeClr val="dk1"/>
              </a:buClr>
              <a:buSzPct val="50000"/>
              <a:buFont typeface="Arial"/>
              <a:buNone/>
            </a:pPr>
            <a:r>
              <a:rPr lang="en-US"/>
              <a:t>→ Increased cost of keeping the App running!!</a:t>
            </a:r>
          </a:p>
          <a:p>
            <a:pPr indent="-228600" lvl="0" marL="457200" rtl="0">
              <a:spcBef>
                <a:spcPts val="0"/>
              </a:spcBef>
            </a:pPr>
            <a:r>
              <a:rPr lang="en-US"/>
              <a:t>Image Service compress images to less than 1 MB</a:t>
            </a:r>
          </a:p>
          <a:p>
            <a:pPr indent="-228600" lvl="0" marL="457200" rtl="0">
              <a:spcBef>
                <a:spcPts val="0"/>
              </a:spcBef>
            </a:pPr>
            <a:r>
              <a:rPr lang="en-US"/>
              <a:t>Fast and efficient</a:t>
            </a:r>
          </a:p>
        </p:txBody>
      </p:sp>
      <p:pic>
        <p:nvPicPr>
          <p:cNvPr id="273" name="Shape 273"/>
          <p:cNvPicPr preferRelativeResize="0"/>
          <p:nvPr/>
        </p:nvPicPr>
        <p:blipFill>
          <a:blip r:embed="rId3">
            <a:alphaModFix/>
          </a:blip>
          <a:stretch>
            <a:fillRect/>
          </a:stretch>
        </p:blipFill>
        <p:spPr>
          <a:xfrm>
            <a:off x="779475" y="4752350"/>
            <a:ext cx="1869199" cy="1802425"/>
          </a:xfrm>
          <a:prstGeom prst="rect">
            <a:avLst/>
          </a:prstGeom>
          <a:noFill/>
          <a:ln>
            <a:noFill/>
          </a:ln>
        </p:spPr>
      </p:pic>
      <p:pic>
        <p:nvPicPr>
          <p:cNvPr id="274" name="Shape 274"/>
          <p:cNvPicPr preferRelativeResize="0"/>
          <p:nvPr/>
        </p:nvPicPr>
        <p:blipFill>
          <a:blip r:embed="rId4">
            <a:alphaModFix/>
          </a:blip>
          <a:stretch>
            <a:fillRect/>
          </a:stretch>
        </p:blipFill>
        <p:spPr>
          <a:xfrm>
            <a:off x="3362125" y="4752350"/>
            <a:ext cx="1869200" cy="18024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79" name="Shape 279"/>
        <p:cNvGrpSpPr/>
        <p:nvPr/>
      </p:nvGrpSpPr>
      <p:grpSpPr>
        <a:xfrm>
          <a:off x="0" y="0"/>
          <a:ext cx="0" cy="0"/>
          <a:chOff x="0" y="0"/>
          <a:chExt cx="0" cy="0"/>
        </a:xfrm>
      </p:grpSpPr>
      <p:sp>
        <p:nvSpPr>
          <p:cNvPr id="280" name="Shape 280"/>
          <p:cNvSpPr txBox="1"/>
          <p:nvPr>
            <p:ph type="title"/>
          </p:nvPr>
        </p:nvSpPr>
        <p:spPr>
          <a:xfrm>
            <a:off x="779462" y="381000"/>
            <a:ext cx="7583400" cy="1044600"/>
          </a:xfrm>
          <a:prstGeom prst="rect">
            <a:avLst/>
          </a:prstGeom>
        </p:spPr>
        <p:txBody>
          <a:bodyPr anchorCtr="0" anchor="b" bIns="91425" lIns="91425" rIns="91425" tIns="91425">
            <a:noAutofit/>
          </a:bodyPr>
          <a:lstStyle/>
          <a:p>
            <a:pPr lvl="0">
              <a:spcBef>
                <a:spcPts val="0"/>
              </a:spcBef>
              <a:buClr>
                <a:schemeClr val="dk1"/>
              </a:buClr>
              <a:buSzPct val="25000"/>
              <a:buFont typeface="Arial"/>
              <a:buNone/>
            </a:pPr>
            <a:r>
              <a:rPr lang="en-US"/>
              <a:t>User Story #920: </a:t>
            </a:r>
            <a:r>
              <a:rPr lang="en-US" sz="2400"/>
              <a:t>Compress all images upon upload</a:t>
            </a:r>
          </a:p>
        </p:txBody>
      </p:sp>
      <p:sp>
        <p:nvSpPr>
          <p:cNvPr id="281" name="Shape 281"/>
          <p:cNvSpPr txBox="1"/>
          <p:nvPr>
            <p:ph idx="1" type="body"/>
          </p:nvPr>
        </p:nvSpPr>
        <p:spPr>
          <a:xfrm>
            <a:off x="779462" y="1828800"/>
            <a:ext cx="7583400" cy="4208400"/>
          </a:xfrm>
          <a:prstGeom prst="rect">
            <a:avLst/>
          </a:prstGeom>
        </p:spPr>
        <p:txBody>
          <a:bodyPr anchorCtr="0" anchor="t" bIns="91425" lIns="91425" rIns="91425" tIns="91425">
            <a:noAutofit/>
          </a:bodyPr>
          <a:lstStyle/>
          <a:p>
            <a:pPr lvl="0">
              <a:spcBef>
                <a:spcPts val="0"/>
              </a:spcBef>
              <a:buNone/>
            </a:pPr>
            <a:r>
              <a:t/>
            </a:r>
            <a:endParaRPr/>
          </a:p>
        </p:txBody>
      </p:sp>
      <p:pic>
        <p:nvPicPr>
          <p:cNvPr descr="imageCompression.gif" id="282" name="Shape 282"/>
          <p:cNvPicPr preferRelativeResize="0"/>
          <p:nvPr/>
        </p:nvPicPr>
        <p:blipFill>
          <a:blip r:embed="rId3">
            <a:alphaModFix/>
          </a:blip>
          <a:stretch>
            <a:fillRect/>
          </a:stretch>
        </p:blipFill>
        <p:spPr>
          <a:xfrm>
            <a:off x="779475" y="1684725"/>
            <a:ext cx="7672924" cy="40756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87" name="Shape 287"/>
        <p:cNvGrpSpPr/>
        <p:nvPr/>
      </p:nvGrpSpPr>
      <p:grpSpPr>
        <a:xfrm>
          <a:off x="0" y="0"/>
          <a:ext cx="0" cy="0"/>
          <a:chOff x="0" y="0"/>
          <a:chExt cx="0" cy="0"/>
        </a:xfrm>
      </p:grpSpPr>
      <p:sp>
        <p:nvSpPr>
          <p:cNvPr id="288" name="Shape 288"/>
          <p:cNvSpPr txBox="1"/>
          <p:nvPr>
            <p:ph type="title"/>
          </p:nvPr>
        </p:nvSpPr>
        <p:spPr>
          <a:xfrm>
            <a:off x="779462" y="381000"/>
            <a:ext cx="7583400" cy="1044600"/>
          </a:xfrm>
          <a:prstGeom prst="rect">
            <a:avLst/>
          </a:prstGeom>
        </p:spPr>
        <p:txBody>
          <a:bodyPr anchorCtr="0" anchor="b" bIns="91425" lIns="91425" rIns="91425" tIns="91425">
            <a:noAutofit/>
          </a:bodyPr>
          <a:lstStyle/>
          <a:p>
            <a:pPr lvl="0">
              <a:spcBef>
                <a:spcPts val="0"/>
              </a:spcBef>
              <a:buClr>
                <a:schemeClr val="dk1"/>
              </a:buClr>
              <a:buSzPct val="25000"/>
              <a:buFont typeface="Arial"/>
              <a:buNone/>
            </a:pPr>
            <a:r>
              <a:rPr lang="en-US"/>
              <a:t>User Story #920: </a:t>
            </a:r>
            <a:r>
              <a:rPr lang="en-US" sz="2400"/>
              <a:t>Compress all images upon upload - Sequence Diagram</a:t>
            </a:r>
          </a:p>
        </p:txBody>
      </p:sp>
      <p:sp>
        <p:nvSpPr>
          <p:cNvPr id="289" name="Shape 289"/>
          <p:cNvSpPr txBox="1"/>
          <p:nvPr>
            <p:ph idx="1" type="body"/>
          </p:nvPr>
        </p:nvSpPr>
        <p:spPr>
          <a:xfrm>
            <a:off x="779462" y="1828800"/>
            <a:ext cx="7583400" cy="4208400"/>
          </a:xfrm>
          <a:prstGeom prst="rect">
            <a:avLst/>
          </a:prstGeom>
        </p:spPr>
        <p:txBody>
          <a:bodyPr anchorCtr="0" anchor="t" bIns="91425" lIns="91425" rIns="91425" tIns="91425">
            <a:noAutofit/>
          </a:bodyPr>
          <a:lstStyle/>
          <a:p>
            <a:pPr lvl="0">
              <a:spcBef>
                <a:spcPts val="0"/>
              </a:spcBef>
              <a:buNone/>
            </a:pPr>
            <a:r>
              <a:t/>
            </a:r>
            <a:endParaRPr/>
          </a:p>
        </p:txBody>
      </p:sp>
      <p:pic>
        <p:nvPicPr>
          <p:cNvPr id="290" name="Shape 290"/>
          <p:cNvPicPr preferRelativeResize="0"/>
          <p:nvPr/>
        </p:nvPicPr>
        <p:blipFill>
          <a:blip r:embed="rId3">
            <a:alphaModFix/>
          </a:blip>
          <a:stretch>
            <a:fillRect/>
          </a:stretch>
        </p:blipFill>
        <p:spPr>
          <a:xfrm>
            <a:off x="779475" y="1817774"/>
            <a:ext cx="7583400" cy="420839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95" name="Shape 295"/>
        <p:cNvGrpSpPr/>
        <p:nvPr/>
      </p:nvGrpSpPr>
      <p:grpSpPr>
        <a:xfrm>
          <a:off x="0" y="0"/>
          <a:ext cx="0" cy="0"/>
          <a:chOff x="0" y="0"/>
          <a:chExt cx="0" cy="0"/>
        </a:xfrm>
      </p:grpSpPr>
      <p:sp>
        <p:nvSpPr>
          <p:cNvPr id="296" name="Shape 296"/>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lvl="0" rtl="0">
              <a:spcBef>
                <a:spcPts val="0"/>
              </a:spcBef>
              <a:buClr>
                <a:schemeClr val="dk1"/>
              </a:buClr>
              <a:buSzPct val="25000"/>
              <a:buFont typeface="Arial"/>
              <a:buNone/>
            </a:pPr>
            <a:r>
              <a:rPr lang="en-US"/>
              <a:t>User Story #986: </a:t>
            </a:r>
            <a:r>
              <a:rPr lang="en-US" sz="2400"/>
              <a:t>Unsubscriptions from BOLO emails</a:t>
            </a:r>
          </a:p>
        </p:txBody>
      </p:sp>
      <p:sp>
        <p:nvSpPr>
          <p:cNvPr id="297" name="Shape 297"/>
          <p:cNvSpPr txBox="1"/>
          <p:nvPr>
            <p:ph idx="1" type="body"/>
          </p:nvPr>
        </p:nvSpPr>
        <p:spPr>
          <a:xfrm>
            <a:off x="779475" y="1315725"/>
            <a:ext cx="7583400" cy="4721400"/>
          </a:xfrm>
          <a:prstGeom prst="rect">
            <a:avLst/>
          </a:prstGeom>
          <a:noFill/>
          <a:ln>
            <a:noFill/>
          </a:ln>
        </p:spPr>
        <p:txBody>
          <a:bodyPr anchorCtr="0" anchor="t" bIns="45700" lIns="91425" rIns="91425" tIns="45700">
            <a:noAutofit/>
          </a:bodyPr>
          <a:lstStyle/>
          <a:p>
            <a:pPr indent="-228600" lvl="0" marL="457200" rtl="0">
              <a:spcBef>
                <a:spcPts val="0"/>
              </a:spcBef>
            </a:pPr>
            <a:r>
              <a:rPr lang="en-US"/>
              <a:t>Users are able to unsubscribe from BOLOs from a particular agencies without having to navigate the Application.</a:t>
            </a:r>
          </a:p>
        </p:txBody>
      </p:sp>
      <p:pic>
        <p:nvPicPr>
          <p:cNvPr descr="unsubscriptions.gif" id="298" name="Shape 298"/>
          <p:cNvPicPr preferRelativeResize="0"/>
          <p:nvPr/>
        </p:nvPicPr>
        <p:blipFill>
          <a:blip r:embed="rId3">
            <a:alphaModFix/>
          </a:blip>
          <a:stretch>
            <a:fillRect/>
          </a:stretch>
        </p:blipFill>
        <p:spPr>
          <a:xfrm>
            <a:off x="816825" y="2858925"/>
            <a:ext cx="7546051" cy="3141824"/>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03" name="Shape 303"/>
        <p:cNvGrpSpPr/>
        <p:nvPr/>
      </p:nvGrpSpPr>
      <p:grpSpPr>
        <a:xfrm>
          <a:off x="0" y="0"/>
          <a:ext cx="0" cy="0"/>
          <a:chOff x="0" y="0"/>
          <a:chExt cx="0" cy="0"/>
        </a:xfrm>
      </p:grpSpPr>
      <p:sp>
        <p:nvSpPr>
          <p:cNvPr id="304" name="Shape 304"/>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Test Suites and Test Cases</a:t>
            </a:r>
          </a:p>
        </p:txBody>
      </p:sp>
      <p:sp>
        <p:nvSpPr>
          <p:cNvPr id="305" name="Shape 305"/>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rPr lang="en-US"/>
              <a:t> </a:t>
            </a:r>
          </a:p>
        </p:txBody>
      </p:sp>
      <p:graphicFrame>
        <p:nvGraphicFramePr>
          <p:cNvPr id="306" name="Shape 306"/>
          <p:cNvGraphicFramePr/>
          <p:nvPr/>
        </p:nvGraphicFramePr>
        <p:xfrm>
          <a:off x="779462" y="1828800"/>
          <a:ext cx="3000000" cy="3000000"/>
        </p:xfrm>
        <a:graphic>
          <a:graphicData uri="http://schemas.openxmlformats.org/drawingml/2006/table">
            <a:tbl>
              <a:tblPr>
                <a:noFill/>
                <a:tableStyleId>{F6CFCBE2-C0C1-46E5-A79D-8F530FD30061}</a:tableStyleId>
              </a:tblPr>
              <a:tblGrid>
                <a:gridCol w="1600750"/>
                <a:gridCol w="5930825"/>
              </a:tblGrid>
              <a:tr h="314325">
                <a:tc>
                  <a:txBody>
                    <a:bodyPr>
                      <a:noAutofit/>
                    </a:bodyPr>
                    <a:lstStyle/>
                    <a:p>
                      <a:pPr lvl="0" rtl="0">
                        <a:spcBef>
                          <a:spcPts val="0"/>
                        </a:spcBef>
                        <a:buNone/>
                      </a:pPr>
                      <a:r>
                        <a:rPr b="1" lang="en-US" sz="1100"/>
                        <a:t>ID:</a:t>
                      </a:r>
                    </a:p>
                  </a:txBody>
                  <a:tcPr marT="66675" marB="66675" marR="66675" marL="66675">
                    <a:lnL cap="flat" cmpd="sng" w="12700">
                      <a:solidFill>
                        <a:srgbClr val="000000"/>
                      </a:solidFill>
                      <a:prstDash val="solid"/>
                      <a:round/>
                      <a:headEnd len="med" w="med" type="none"/>
                      <a:tailEnd len="med" w="med" type="none"/>
                    </a:lnL>
                    <a:lnR cap="flat" cmpd="sng" w="12700">
                      <a:solidFill>
                        <a:srgbClr val="000000"/>
                      </a:solidFill>
                      <a:prstDash val="solid"/>
                      <a:round/>
                      <a:headEnd len="med" w="med" type="none"/>
                      <a:tailEnd len="med" w="med" type="none"/>
                    </a:lnR>
                    <a:lnT cap="flat" cmpd="sng" w="12700">
                      <a:solidFill>
                        <a:srgbClr val="000000"/>
                      </a:solidFill>
                      <a:prstDash val="solid"/>
                      <a:round/>
                      <a:headEnd len="med" w="med" type="none"/>
                      <a:tailEnd len="med" w="med" type="none"/>
                    </a:lnT>
                    <a:lnB cap="flat" cmpd="sng" w="12700">
                      <a:solidFill>
                        <a:srgbClr val="000000"/>
                      </a:solidFill>
                      <a:prstDash val="solid"/>
                      <a:round/>
                      <a:headEnd len="med" w="med" type="none"/>
                      <a:tailEnd len="med" w="med" type="none"/>
                    </a:lnB>
                    <a:solidFill>
                      <a:srgbClr val="C6D9F1"/>
                    </a:solidFill>
                  </a:tcPr>
                </a:tc>
                <a:tc>
                  <a:txBody>
                    <a:bodyPr>
                      <a:noAutofit/>
                    </a:bodyPr>
                    <a:lstStyle/>
                    <a:p>
                      <a:pPr lvl="0" rtl="0">
                        <a:spcBef>
                          <a:spcPts val="0"/>
                        </a:spcBef>
                        <a:buNone/>
                      </a:pPr>
                      <a:r>
                        <a:rPr lang="en-US"/>
                        <a:t>U-1094-1 - Sunny Day</a:t>
                      </a:r>
                    </a:p>
                  </a:txBody>
                  <a:tcPr marT="66675" marB="66675" marR="66675" marL="66675">
                    <a:lnL cap="flat" cmpd="sng" w="12700">
                      <a:solidFill>
                        <a:srgbClr val="000000"/>
                      </a:solidFill>
                      <a:prstDash val="solid"/>
                      <a:round/>
                      <a:headEnd len="med" w="med" type="none"/>
                      <a:tailEnd len="med" w="med" type="none"/>
                    </a:lnL>
                    <a:lnR cap="flat" cmpd="sng" w="12700">
                      <a:solidFill>
                        <a:srgbClr val="000000"/>
                      </a:solidFill>
                      <a:prstDash val="solid"/>
                      <a:round/>
                      <a:headEnd len="med" w="med" type="none"/>
                      <a:tailEnd len="med" w="med" type="none"/>
                    </a:lnR>
                    <a:lnT cap="flat" cmpd="sng" w="12700">
                      <a:solidFill>
                        <a:srgbClr val="000000"/>
                      </a:solidFill>
                      <a:prstDash val="solid"/>
                      <a:round/>
                      <a:headEnd len="med" w="med" type="none"/>
                      <a:tailEnd len="med" w="med" type="none"/>
                    </a:lnT>
                    <a:lnB cap="flat" cmpd="sng" w="12700">
                      <a:solidFill>
                        <a:srgbClr val="000000"/>
                      </a:solidFill>
                      <a:prstDash val="solid"/>
                      <a:round/>
                      <a:headEnd len="med" w="med" type="none"/>
                      <a:tailEnd len="med" w="med" type="none"/>
                    </a:lnB>
                    <a:solidFill>
                      <a:srgbClr val="C6D9F1"/>
                    </a:solidFill>
                  </a:tcPr>
                </a:tc>
              </a:tr>
              <a:tr h="314325">
                <a:tc>
                  <a:txBody>
                    <a:bodyPr>
                      <a:noAutofit/>
                    </a:bodyPr>
                    <a:lstStyle/>
                    <a:p>
                      <a:pPr lvl="0" rtl="0">
                        <a:spcBef>
                          <a:spcPts val="0"/>
                        </a:spcBef>
                        <a:buNone/>
                      </a:pPr>
                      <a:r>
                        <a:rPr b="1" lang="en-US" sz="1100"/>
                        <a:t>Purpose:</a:t>
                      </a:r>
                    </a:p>
                  </a:txBody>
                  <a:tcPr marT="66675" marB="66675" marR="66675" marL="66675">
                    <a:lnL cap="flat" cmpd="sng" w="12700">
                      <a:solidFill>
                        <a:srgbClr val="000000"/>
                      </a:solidFill>
                      <a:prstDash val="solid"/>
                      <a:round/>
                      <a:headEnd len="med" w="med" type="none"/>
                      <a:tailEnd len="med" w="med" type="none"/>
                    </a:lnL>
                    <a:lnR cap="flat" cmpd="sng" w="12700">
                      <a:solidFill>
                        <a:srgbClr val="000000"/>
                      </a:solidFill>
                      <a:prstDash val="solid"/>
                      <a:round/>
                      <a:headEnd len="med" w="med" type="none"/>
                      <a:tailEnd len="med" w="med" type="none"/>
                    </a:lnR>
                    <a:lnT cap="flat" cmpd="sng" w="12700">
                      <a:solidFill>
                        <a:srgbClr val="000000"/>
                      </a:solidFill>
                      <a:prstDash val="solid"/>
                      <a:round/>
                      <a:headEnd len="med" w="med" type="none"/>
                      <a:tailEnd len="med" w="med" type="none"/>
                    </a:lnT>
                    <a:lnB cap="flat" cmpd="sng" w="12700">
                      <a:solidFill>
                        <a:srgbClr val="000000"/>
                      </a:solidFill>
                      <a:prstDash val="solid"/>
                      <a:round/>
                      <a:headEnd len="med" w="med" type="none"/>
                      <a:tailEnd len="med" w="med" type="none"/>
                    </a:lnB>
                  </a:tcPr>
                </a:tc>
                <a:tc>
                  <a:txBody>
                    <a:bodyPr>
                      <a:noAutofit/>
                    </a:bodyPr>
                    <a:lstStyle/>
                    <a:p>
                      <a:pPr lvl="0" rtl="0">
                        <a:spcBef>
                          <a:spcPts val="0"/>
                        </a:spcBef>
                        <a:buNone/>
                      </a:pPr>
                      <a:r>
                        <a:rPr lang="en-US"/>
                        <a:t>Validate that updates are applied when edits are confirmed</a:t>
                      </a:r>
                    </a:p>
                  </a:txBody>
                  <a:tcPr marT="66675" marB="66675" marR="66675" marL="66675">
                    <a:lnL cap="flat" cmpd="sng" w="12700">
                      <a:solidFill>
                        <a:srgbClr val="000000"/>
                      </a:solidFill>
                      <a:prstDash val="solid"/>
                      <a:round/>
                      <a:headEnd len="med" w="med" type="none"/>
                      <a:tailEnd len="med" w="med" type="none"/>
                    </a:lnL>
                    <a:lnR cap="flat" cmpd="sng" w="12700">
                      <a:solidFill>
                        <a:srgbClr val="000000"/>
                      </a:solidFill>
                      <a:prstDash val="solid"/>
                      <a:round/>
                      <a:headEnd len="med" w="med" type="none"/>
                      <a:tailEnd len="med" w="med" type="none"/>
                    </a:lnR>
                    <a:lnT cap="flat" cmpd="sng" w="12700">
                      <a:solidFill>
                        <a:srgbClr val="000000"/>
                      </a:solidFill>
                      <a:prstDash val="solid"/>
                      <a:round/>
                      <a:headEnd len="med" w="med" type="none"/>
                      <a:tailEnd len="med" w="med" type="none"/>
                    </a:lnT>
                    <a:lnB cap="flat" cmpd="sng" w="12700">
                      <a:solidFill>
                        <a:srgbClr val="000000"/>
                      </a:solidFill>
                      <a:prstDash val="solid"/>
                      <a:round/>
                      <a:headEnd len="med" w="med" type="none"/>
                      <a:tailEnd len="med" w="med" type="none"/>
                    </a:lnB>
                  </a:tcPr>
                </a:tc>
              </a:tr>
              <a:tr h="314325">
                <a:tc>
                  <a:txBody>
                    <a:bodyPr>
                      <a:noAutofit/>
                    </a:bodyPr>
                    <a:lstStyle/>
                    <a:p>
                      <a:pPr lvl="0" rtl="0">
                        <a:spcBef>
                          <a:spcPts val="0"/>
                        </a:spcBef>
                        <a:buNone/>
                      </a:pPr>
                      <a:r>
                        <a:rPr b="1" lang="en-US" sz="1100"/>
                        <a:t>Preconditions:</a:t>
                      </a:r>
                    </a:p>
                  </a:txBody>
                  <a:tcPr marT="66675" marB="66675" marR="66675" marL="66675">
                    <a:lnL cap="flat" cmpd="sng" w="12700">
                      <a:solidFill>
                        <a:srgbClr val="000000"/>
                      </a:solidFill>
                      <a:prstDash val="solid"/>
                      <a:round/>
                      <a:headEnd len="med" w="med" type="none"/>
                      <a:tailEnd len="med" w="med" type="none"/>
                    </a:lnL>
                    <a:lnR cap="flat" cmpd="sng" w="12700">
                      <a:solidFill>
                        <a:srgbClr val="000000"/>
                      </a:solidFill>
                      <a:prstDash val="solid"/>
                      <a:round/>
                      <a:headEnd len="med" w="med" type="none"/>
                      <a:tailEnd len="med" w="med" type="none"/>
                    </a:lnR>
                    <a:lnT cap="flat" cmpd="sng" w="12700">
                      <a:solidFill>
                        <a:srgbClr val="000000"/>
                      </a:solidFill>
                      <a:prstDash val="solid"/>
                      <a:round/>
                      <a:headEnd len="med" w="med" type="none"/>
                      <a:tailEnd len="med" w="med" type="none"/>
                    </a:lnT>
                    <a:lnB cap="flat" cmpd="sng" w="12700">
                      <a:solidFill>
                        <a:srgbClr val="000000"/>
                      </a:solidFill>
                      <a:prstDash val="solid"/>
                      <a:round/>
                      <a:headEnd len="med" w="med" type="none"/>
                      <a:tailEnd len="med" w="med" type="none"/>
                    </a:lnB>
                  </a:tcPr>
                </a:tc>
                <a:tc>
                  <a:txBody>
                    <a:bodyPr>
                      <a:noAutofit/>
                    </a:bodyPr>
                    <a:lstStyle/>
                    <a:p>
                      <a:pPr lvl="0" rtl="0">
                        <a:spcBef>
                          <a:spcPts val="0"/>
                        </a:spcBef>
                        <a:buNone/>
                      </a:pPr>
                      <a:r>
                        <a:rPr lang="en-US"/>
                        <a:t>testBolo exists in Database</a:t>
                      </a:r>
                    </a:p>
                  </a:txBody>
                  <a:tcPr marT="66675" marB="66675" marR="66675" marL="66675">
                    <a:lnL cap="flat" cmpd="sng" w="12700">
                      <a:solidFill>
                        <a:srgbClr val="000000"/>
                      </a:solidFill>
                      <a:prstDash val="solid"/>
                      <a:round/>
                      <a:headEnd len="med" w="med" type="none"/>
                      <a:tailEnd len="med" w="med" type="none"/>
                    </a:lnL>
                    <a:lnR cap="flat" cmpd="sng" w="12700">
                      <a:solidFill>
                        <a:srgbClr val="000000"/>
                      </a:solidFill>
                      <a:prstDash val="solid"/>
                      <a:round/>
                      <a:headEnd len="med" w="med" type="none"/>
                      <a:tailEnd len="med" w="med" type="none"/>
                    </a:lnR>
                    <a:lnT cap="flat" cmpd="sng" w="12700">
                      <a:solidFill>
                        <a:srgbClr val="000000"/>
                      </a:solidFill>
                      <a:prstDash val="solid"/>
                      <a:round/>
                      <a:headEnd len="med" w="med" type="none"/>
                      <a:tailEnd len="med" w="med" type="none"/>
                    </a:lnT>
                    <a:lnB cap="flat" cmpd="sng" w="12700">
                      <a:solidFill>
                        <a:srgbClr val="000000"/>
                      </a:solidFill>
                      <a:prstDash val="solid"/>
                      <a:round/>
                      <a:headEnd len="med" w="med" type="none"/>
                      <a:tailEnd len="med" w="med" type="none"/>
                    </a:lnB>
                  </a:tcPr>
                </a:tc>
              </a:tr>
              <a:tr h="314325">
                <a:tc>
                  <a:txBody>
                    <a:bodyPr>
                      <a:noAutofit/>
                    </a:bodyPr>
                    <a:lstStyle/>
                    <a:p>
                      <a:pPr lvl="0" rtl="0">
                        <a:spcBef>
                          <a:spcPts val="0"/>
                        </a:spcBef>
                        <a:buNone/>
                      </a:pPr>
                      <a:r>
                        <a:rPr b="1" lang="en-US" sz="1100"/>
                        <a:t>Input:</a:t>
                      </a:r>
                    </a:p>
                  </a:txBody>
                  <a:tcPr marT="66675" marB="66675" marR="66675" marL="66675">
                    <a:lnL cap="flat" cmpd="sng" w="12700">
                      <a:solidFill>
                        <a:srgbClr val="000000"/>
                      </a:solidFill>
                      <a:prstDash val="solid"/>
                      <a:round/>
                      <a:headEnd len="med" w="med" type="none"/>
                      <a:tailEnd len="med" w="med" type="none"/>
                    </a:lnL>
                    <a:lnR cap="flat" cmpd="sng" w="12700">
                      <a:solidFill>
                        <a:srgbClr val="000000"/>
                      </a:solidFill>
                      <a:prstDash val="solid"/>
                      <a:round/>
                      <a:headEnd len="med" w="med" type="none"/>
                      <a:tailEnd len="med" w="med" type="none"/>
                    </a:lnR>
                    <a:lnT cap="flat" cmpd="sng" w="12700">
                      <a:solidFill>
                        <a:srgbClr val="000000"/>
                      </a:solidFill>
                      <a:prstDash val="solid"/>
                      <a:round/>
                      <a:headEnd len="med" w="med" type="none"/>
                      <a:tailEnd len="med" w="med" type="none"/>
                    </a:lnT>
                    <a:lnB cap="flat" cmpd="sng" w="12700">
                      <a:solidFill>
                        <a:srgbClr val="000000"/>
                      </a:solidFill>
                      <a:prstDash val="solid"/>
                      <a:round/>
                      <a:headEnd len="med" w="med" type="none"/>
                      <a:tailEnd len="med" w="med" type="none"/>
                    </a:lnB>
                  </a:tcPr>
                </a:tc>
                <a:tc>
                  <a:txBody>
                    <a:bodyPr>
                      <a:noAutofit/>
                    </a:bodyPr>
                    <a:lstStyle/>
                    <a:p>
                      <a:pPr lvl="0" rtl="0">
                        <a:spcBef>
                          <a:spcPts val="0"/>
                        </a:spcBef>
                        <a:buNone/>
                      </a:pPr>
                      <a:r>
                        <a:rPr lang="en-US"/>
                        <a:t>Officer edits Bolo and email confirmation is sent by the System</a:t>
                      </a:r>
                    </a:p>
                  </a:txBody>
                  <a:tcPr marT="66675" marB="66675" marR="66675" marL="66675">
                    <a:lnL cap="flat" cmpd="sng" w="12700">
                      <a:solidFill>
                        <a:srgbClr val="000000"/>
                      </a:solidFill>
                      <a:prstDash val="solid"/>
                      <a:round/>
                      <a:headEnd len="med" w="med" type="none"/>
                      <a:tailEnd len="med" w="med" type="none"/>
                    </a:lnL>
                    <a:lnR cap="flat" cmpd="sng" w="12700">
                      <a:solidFill>
                        <a:srgbClr val="000000"/>
                      </a:solidFill>
                      <a:prstDash val="solid"/>
                      <a:round/>
                      <a:headEnd len="med" w="med" type="none"/>
                      <a:tailEnd len="med" w="med" type="none"/>
                    </a:lnR>
                    <a:lnT cap="flat" cmpd="sng" w="12700">
                      <a:solidFill>
                        <a:srgbClr val="000000"/>
                      </a:solidFill>
                      <a:prstDash val="solid"/>
                      <a:round/>
                      <a:headEnd len="med" w="med" type="none"/>
                      <a:tailEnd len="med" w="med" type="none"/>
                    </a:lnT>
                    <a:lnB cap="flat" cmpd="sng" w="12700">
                      <a:solidFill>
                        <a:srgbClr val="000000"/>
                      </a:solidFill>
                      <a:prstDash val="solid"/>
                      <a:round/>
                      <a:headEnd len="med" w="med" type="none"/>
                      <a:tailEnd len="med" w="med" type="none"/>
                    </a:lnB>
                  </a:tcPr>
                </a:tc>
              </a:tr>
              <a:tr h="314325">
                <a:tc>
                  <a:txBody>
                    <a:bodyPr>
                      <a:noAutofit/>
                    </a:bodyPr>
                    <a:lstStyle/>
                    <a:p>
                      <a:pPr lvl="0" rtl="0">
                        <a:spcBef>
                          <a:spcPts val="0"/>
                        </a:spcBef>
                        <a:buNone/>
                      </a:pPr>
                      <a:r>
                        <a:rPr b="1" lang="en-US" sz="1100"/>
                        <a:t>Expected Output:</a:t>
                      </a:r>
                    </a:p>
                  </a:txBody>
                  <a:tcPr marT="66675" marB="66675" marR="66675" marL="66675">
                    <a:lnL cap="flat" cmpd="sng" w="12700">
                      <a:solidFill>
                        <a:srgbClr val="000000"/>
                      </a:solidFill>
                      <a:prstDash val="solid"/>
                      <a:round/>
                      <a:headEnd len="med" w="med" type="none"/>
                      <a:tailEnd len="med" w="med" type="none"/>
                    </a:lnL>
                    <a:lnR cap="flat" cmpd="sng" w="12700">
                      <a:solidFill>
                        <a:srgbClr val="000000"/>
                      </a:solidFill>
                      <a:prstDash val="solid"/>
                      <a:round/>
                      <a:headEnd len="med" w="med" type="none"/>
                      <a:tailEnd len="med" w="med" type="none"/>
                    </a:lnR>
                    <a:lnT cap="flat" cmpd="sng" w="12700">
                      <a:solidFill>
                        <a:srgbClr val="000000"/>
                      </a:solidFill>
                      <a:prstDash val="solid"/>
                      <a:round/>
                      <a:headEnd len="med" w="med" type="none"/>
                      <a:tailEnd len="med" w="med" type="none"/>
                    </a:lnT>
                    <a:lnB cap="flat" cmpd="sng" w="12700">
                      <a:solidFill>
                        <a:srgbClr val="000000"/>
                      </a:solidFill>
                      <a:prstDash val="solid"/>
                      <a:round/>
                      <a:headEnd len="med" w="med" type="none"/>
                      <a:tailEnd len="med" w="med" type="none"/>
                    </a:lnB>
                  </a:tcPr>
                </a:tc>
                <a:tc>
                  <a:txBody>
                    <a:bodyPr>
                      <a:noAutofit/>
                    </a:bodyPr>
                    <a:lstStyle/>
                    <a:p>
                      <a:pPr lvl="0" rtl="0">
                        <a:spcBef>
                          <a:spcPts val="0"/>
                        </a:spcBef>
                        <a:buNone/>
                      </a:pPr>
                      <a:r>
                        <a:rPr lang="en-US"/>
                        <a:t>Bolo changes are shown when user cliks on confirmation link</a:t>
                      </a:r>
                    </a:p>
                  </a:txBody>
                  <a:tcPr marT="66675" marB="66675" marR="66675" marL="66675">
                    <a:lnL cap="flat" cmpd="sng" w="12700">
                      <a:solidFill>
                        <a:srgbClr val="000000"/>
                      </a:solidFill>
                      <a:prstDash val="solid"/>
                      <a:round/>
                      <a:headEnd len="med" w="med" type="none"/>
                      <a:tailEnd len="med" w="med" type="none"/>
                    </a:lnL>
                    <a:lnR cap="flat" cmpd="sng" w="12700">
                      <a:solidFill>
                        <a:srgbClr val="000000"/>
                      </a:solidFill>
                      <a:prstDash val="solid"/>
                      <a:round/>
                      <a:headEnd len="med" w="med" type="none"/>
                      <a:tailEnd len="med" w="med" type="none"/>
                    </a:lnR>
                    <a:lnT cap="flat" cmpd="sng" w="12700">
                      <a:solidFill>
                        <a:srgbClr val="000000"/>
                      </a:solidFill>
                      <a:prstDash val="solid"/>
                      <a:round/>
                      <a:headEnd len="med" w="med" type="none"/>
                      <a:tailEnd len="med" w="med" type="none"/>
                    </a:lnT>
                    <a:lnB cap="flat" cmpd="sng" w="12700">
                      <a:solidFill>
                        <a:srgbClr val="000000"/>
                      </a:solidFill>
                      <a:prstDash val="solid"/>
                      <a:round/>
                      <a:headEnd len="med" w="med" type="none"/>
                      <a:tailEnd len="med" w="med" type="none"/>
                    </a:lnB>
                  </a:tcPr>
                </a:tc>
              </a:tr>
            </a:tbl>
          </a:graphicData>
        </a:graphic>
      </p:graphicFrame>
      <p:graphicFrame>
        <p:nvGraphicFramePr>
          <p:cNvPr id="307" name="Shape 307"/>
          <p:cNvGraphicFramePr/>
          <p:nvPr/>
        </p:nvGraphicFramePr>
        <p:xfrm>
          <a:off x="779475" y="3793175"/>
          <a:ext cx="3000000" cy="3000000"/>
        </p:xfrm>
        <a:graphic>
          <a:graphicData uri="http://schemas.openxmlformats.org/drawingml/2006/table">
            <a:tbl>
              <a:tblPr>
                <a:noFill/>
                <a:tableStyleId>{F6CFCBE2-C0C1-46E5-A79D-8F530FD30061}</a:tableStyleId>
              </a:tblPr>
              <a:tblGrid>
                <a:gridCol w="1598825"/>
                <a:gridCol w="5923725"/>
              </a:tblGrid>
              <a:tr h="314325">
                <a:tc>
                  <a:txBody>
                    <a:bodyPr>
                      <a:noAutofit/>
                    </a:bodyPr>
                    <a:lstStyle/>
                    <a:p>
                      <a:pPr lvl="0" rtl="0">
                        <a:spcBef>
                          <a:spcPts val="0"/>
                        </a:spcBef>
                        <a:buNone/>
                      </a:pPr>
                      <a:r>
                        <a:rPr b="1" lang="en-US" sz="1100"/>
                        <a:t>ID:</a:t>
                      </a:r>
                    </a:p>
                  </a:txBody>
                  <a:tcPr marT="66675" marB="66675" marR="66675" marL="66675">
                    <a:lnL cap="flat" cmpd="sng" w="12700">
                      <a:solidFill>
                        <a:srgbClr val="000000"/>
                      </a:solidFill>
                      <a:prstDash val="solid"/>
                      <a:round/>
                      <a:headEnd len="med" w="med" type="none"/>
                      <a:tailEnd len="med" w="med" type="none"/>
                    </a:lnL>
                    <a:lnR cap="flat" cmpd="sng" w="12700">
                      <a:solidFill>
                        <a:srgbClr val="000000"/>
                      </a:solidFill>
                      <a:prstDash val="solid"/>
                      <a:round/>
                      <a:headEnd len="med" w="med" type="none"/>
                      <a:tailEnd len="med" w="med" type="none"/>
                    </a:lnR>
                    <a:lnT cap="flat" cmpd="sng" w="12700">
                      <a:solidFill>
                        <a:srgbClr val="000000"/>
                      </a:solidFill>
                      <a:prstDash val="solid"/>
                      <a:round/>
                      <a:headEnd len="med" w="med" type="none"/>
                      <a:tailEnd len="med" w="med" type="none"/>
                    </a:lnT>
                    <a:lnB cap="flat" cmpd="sng" w="12700">
                      <a:solidFill>
                        <a:srgbClr val="000000"/>
                      </a:solidFill>
                      <a:prstDash val="solid"/>
                      <a:round/>
                      <a:headEnd len="med" w="med" type="none"/>
                      <a:tailEnd len="med" w="med" type="none"/>
                    </a:lnB>
                    <a:solidFill>
                      <a:srgbClr val="C6D9F1"/>
                    </a:solidFill>
                  </a:tcPr>
                </a:tc>
                <a:tc>
                  <a:txBody>
                    <a:bodyPr>
                      <a:noAutofit/>
                    </a:bodyPr>
                    <a:lstStyle/>
                    <a:p>
                      <a:pPr lvl="0" rtl="0">
                        <a:spcBef>
                          <a:spcPts val="0"/>
                        </a:spcBef>
                        <a:buNone/>
                      </a:pPr>
                      <a:r>
                        <a:rPr lang="en-US"/>
                        <a:t>U-1094-2 - Rainy Day</a:t>
                      </a:r>
                    </a:p>
                  </a:txBody>
                  <a:tcPr marT="66675" marB="66675" marR="66675" marL="66675">
                    <a:lnL cap="flat" cmpd="sng" w="12700">
                      <a:solidFill>
                        <a:srgbClr val="000000"/>
                      </a:solidFill>
                      <a:prstDash val="solid"/>
                      <a:round/>
                      <a:headEnd len="med" w="med" type="none"/>
                      <a:tailEnd len="med" w="med" type="none"/>
                    </a:lnL>
                    <a:lnR cap="flat" cmpd="sng" w="12700">
                      <a:solidFill>
                        <a:srgbClr val="000000"/>
                      </a:solidFill>
                      <a:prstDash val="solid"/>
                      <a:round/>
                      <a:headEnd len="med" w="med" type="none"/>
                      <a:tailEnd len="med" w="med" type="none"/>
                    </a:lnR>
                    <a:lnT cap="flat" cmpd="sng" w="12700">
                      <a:solidFill>
                        <a:srgbClr val="000000"/>
                      </a:solidFill>
                      <a:prstDash val="solid"/>
                      <a:round/>
                      <a:headEnd len="med" w="med" type="none"/>
                      <a:tailEnd len="med" w="med" type="none"/>
                    </a:lnT>
                    <a:lnB cap="flat" cmpd="sng" w="12700">
                      <a:solidFill>
                        <a:srgbClr val="000000"/>
                      </a:solidFill>
                      <a:prstDash val="solid"/>
                      <a:round/>
                      <a:headEnd len="med" w="med" type="none"/>
                      <a:tailEnd len="med" w="med" type="none"/>
                    </a:lnB>
                    <a:solidFill>
                      <a:srgbClr val="C6D9F1"/>
                    </a:solidFill>
                  </a:tcPr>
                </a:tc>
              </a:tr>
              <a:tr h="314325">
                <a:tc>
                  <a:txBody>
                    <a:bodyPr>
                      <a:noAutofit/>
                    </a:bodyPr>
                    <a:lstStyle/>
                    <a:p>
                      <a:pPr lvl="0" rtl="0">
                        <a:spcBef>
                          <a:spcPts val="0"/>
                        </a:spcBef>
                        <a:buNone/>
                      </a:pPr>
                      <a:r>
                        <a:rPr b="1" lang="en-US" sz="1100"/>
                        <a:t>Purpose:</a:t>
                      </a:r>
                    </a:p>
                  </a:txBody>
                  <a:tcPr marT="66675" marB="66675" marR="66675" marL="66675">
                    <a:lnL cap="flat" cmpd="sng" w="12700">
                      <a:solidFill>
                        <a:srgbClr val="000000"/>
                      </a:solidFill>
                      <a:prstDash val="solid"/>
                      <a:round/>
                      <a:headEnd len="med" w="med" type="none"/>
                      <a:tailEnd len="med" w="med" type="none"/>
                    </a:lnL>
                    <a:lnR cap="flat" cmpd="sng" w="12700">
                      <a:solidFill>
                        <a:srgbClr val="000000"/>
                      </a:solidFill>
                      <a:prstDash val="solid"/>
                      <a:round/>
                      <a:headEnd len="med" w="med" type="none"/>
                      <a:tailEnd len="med" w="med" type="none"/>
                    </a:lnR>
                    <a:lnT cap="flat" cmpd="sng" w="12700">
                      <a:solidFill>
                        <a:srgbClr val="000000"/>
                      </a:solidFill>
                      <a:prstDash val="solid"/>
                      <a:round/>
                      <a:headEnd len="med" w="med" type="none"/>
                      <a:tailEnd len="med" w="med" type="none"/>
                    </a:lnT>
                    <a:lnB cap="flat" cmpd="sng" w="12700">
                      <a:solidFill>
                        <a:srgbClr val="000000"/>
                      </a:solidFill>
                      <a:prstDash val="solid"/>
                      <a:round/>
                      <a:headEnd len="med" w="med" type="none"/>
                      <a:tailEnd len="med" w="med" type="none"/>
                    </a:lnB>
                  </a:tcPr>
                </a:tc>
                <a:tc>
                  <a:txBody>
                    <a:bodyPr>
                      <a:noAutofit/>
                    </a:bodyPr>
                    <a:lstStyle/>
                    <a:p>
                      <a:pPr lvl="0" rtl="0">
                        <a:spcBef>
                          <a:spcPts val="0"/>
                        </a:spcBef>
                        <a:buNone/>
                      </a:pPr>
                      <a:r>
                        <a:rPr lang="en-US"/>
                        <a:t>Validate that Bolo is locked for editing when it is pending confirmation</a:t>
                      </a:r>
                    </a:p>
                  </a:txBody>
                  <a:tcPr marT="66675" marB="66675" marR="66675" marL="66675">
                    <a:lnL cap="flat" cmpd="sng" w="12700">
                      <a:solidFill>
                        <a:srgbClr val="000000"/>
                      </a:solidFill>
                      <a:prstDash val="solid"/>
                      <a:round/>
                      <a:headEnd len="med" w="med" type="none"/>
                      <a:tailEnd len="med" w="med" type="none"/>
                    </a:lnL>
                    <a:lnR cap="flat" cmpd="sng" w="12700">
                      <a:solidFill>
                        <a:srgbClr val="000000"/>
                      </a:solidFill>
                      <a:prstDash val="solid"/>
                      <a:round/>
                      <a:headEnd len="med" w="med" type="none"/>
                      <a:tailEnd len="med" w="med" type="none"/>
                    </a:lnR>
                    <a:lnT cap="flat" cmpd="sng" w="12700">
                      <a:solidFill>
                        <a:srgbClr val="000000"/>
                      </a:solidFill>
                      <a:prstDash val="solid"/>
                      <a:round/>
                      <a:headEnd len="med" w="med" type="none"/>
                      <a:tailEnd len="med" w="med" type="none"/>
                    </a:lnT>
                    <a:lnB cap="flat" cmpd="sng" w="12700">
                      <a:solidFill>
                        <a:srgbClr val="000000"/>
                      </a:solidFill>
                      <a:prstDash val="solid"/>
                      <a:round/>
                      <a:headEnd len="med" w="med" type="none"/>
                      <a:tailEnd len="med" w="med" type="none"/>
                    </a:lnB>
                  </a:tcPr>
                </a:tc>
              </a:tr>
              <a:tr h="314325">
                <a:tc>
                  <a:txBody>
                    <a:bodyPr>
                      <a:noAutofit/>
                    </a:bodyPr>
                    <a:lstStyle/>
                    <a:p>
                      <a:pPr lvl="0" rtl="0">
                        <a:spcBef>
                          <a:spcPts val="0"/>
                        </a:spcBef>
                        <a:buNone/>
                      </a:pPr>
                      <a:r>
                        <a:rPr b="1" lang="en-US" sz="1100"/>
                        <a:t>Preconditions:</a:t>
                      </a:r>
                    </a:p>
                  </a:txBody>
                  <a:tcPr marT="66675" marB="66675" marR="66675" marL="66675">
                    <a:lnL cap="flat" cmpd="sng" w="12700">
                      <a:solidFill>
                        <a:srgbClr val="000000"/>
                      </a:solidFill>
                      <a:prstDash val="solid"/>
                      <a:round/>
                      <a:headEnd len="med" w="med" type="none"/>
                      <a:tailEnd len="med" w="med" type="none"/>
                    </a:lnL>
                    <a:lnR cap="flat" cmpd="sng" w="12700">
                      <a:solidFill>
                        <a:srgbClr val="000000"/>
                      </a:solidFill>
                      <a:prstDash val="solid"/>
                      <a:round/>
                      <a:headEnd len="med" w="med" type="none"/>
                      <a:tailEnd len="med" w="med" type="none"/>
                    </a:lnR>
                    <a:lnT cap="flat" cmpd="sng" w="12700">
                      <a:solidFill>
                        <a:srgbClr val="000000"/>
                      </a:solidFill>
                      <a:prstDash val="solid"/>
                      <a:round/>
                      <a:headEnd len="med" w="med" type="none"/>
                      <a:tailEnd len="med" w="med" type="none"/>
                    </a:lnT>
                    <a:lnB cap="flat" cmpd="sng" w="12700">
                      <a:solidFill>
                        <a:srgbClr val="000000"/>
                      </a:solidFill>
                      <a:prstDash val="solid"/>
                      <a:round/>
                      <a:headEnd len="med" w="med" type="none"/>
                      <a:tailEnd len="med" w="med" type="none"/>
                    </a:lnB>
                  </a:tcPr>
                </a:tc>
                <a:tc>
                  <a:txBody>
                    <a:bodyPr>
                      <a:noAutofit/>
                    </a:bodyPr>
                    <a:lstStyle/>
                    <a:p>
                      <a:pPr lvl="0" rtl="0">
                        <a:spcBef>
                          <a:spcPts val="0"/>
                        </a:spcBef>
                        <a:buNone/>
                      </a:pPr>
                      <a:r>
                        <a:rPr lang="en-US"/>
                        <a:t>TestBolo has been edited by testUser but is still pending confirmation.</a:t>
                      </a:r>
                    </a:p>
                  </a:txBody>
                  <a:tcPr marT="66675" marB="66675" marR="66675" marL="66675">
                    <a:lnL cap="flat" cmpd="sng" w="12700">
                      <a:solidFill>
                        <a:srgbClr val="000000"/>
                      </a:solidFill>
                      <a:prstDash val="solid"/>
                      <a:round/>
                      <a:headEnd len="med" w="med" type="none"/>
                      <a:tailEnd len="med" w="med" type="none"/>
                    </a:lnL>
                    <a:lnR cap="flat" cmpd="sng" w="12700">
                      <a:solidFill>
                        <a:srgbClr val="000000"/>
                      </a:solidFill>
                      <a:prstDash val="solid"/>
                      <a:round/>
                      <a:headEnd len="med" w="med" type="none"/>
                      <a:tailEnd len="med" w="med" type="none"/>
                    </a:lnR>
                    <a:lnT cap="flat" cmpd="sng" w="12700">
                      <a:solidFill>
                        <a:srgbClr val="000000"/>
                      </a:solidFill>
                      <a:prstDash val="solid"/>
                      <a:round/>
                      <a:headEnd len="med" w="med" type="none"/>
                      <a:tailEnd len="med" w="med" type="none"/>
                    </a:lnT>
                    <a:lnB cap="flat" cmpd="sng" w="12700">
                      <a:solidFill>
                        <a:srgbClr val="000000"/>
                      </a:solidFill>
                      <a:prstDash val="solid"/>
                      <a:round/>
                      <a:headEnd len="med" w="med" type="none"/>
                      <a:tailEnd len="med" w="med" type="none"/>
                    </a:lnB>
                  </a:tcPr>
                </a:tc>
              </a:tr>
              <a:tr h="314325">
                <a:tc>
                  <a:txBody>
                    <a:bodyPr>
                      <a:noAutofit/>
                    </a:bodyPr>
                    <a:lstStyle/>
                    <a:p>
                      <a:pPr lvl="0" rtl="0">
                        <a:spcBef>
                          <a:spcPts val="0"/>
                        </a:spcBef>
                        <a:buNone/>
                      </a:pPr>
                      <a:r>
                        <a:rPr b="1" lang="en-US" sz="1100"/>
                        <a:t>Input:</a:t>
                      </a:r>
                    </a:p>
                  </a:txBody>
                  <a:tcPr marT="66675" marB="66675" marR="66675" marL="66675">
                    <a:lnL cap="flat" cmpd="sng" w="12700">
                      <a:solidFill>
                        <a:srgbClr val="000000"/>
                      </a:solidFill>
                      <a:prstDash val="solid"/>
                      <a:round/>
                      <a:headEnd len="med" w="med" type="none"/>
                      <a:tailEnd len="med" w="med" type="none"/>
                    </a:lnL>
                    <a:lnR cap="flat" cmpd="sng" w="12700">
                      <a:solidFill>
                        <a:srgbClr val="000000"/>
                      </a:solidFill>
                      <a:prstDash val="solid"/>
                      <a:round/>
                      <a:headEnd len="med" w="med" type="none"/>
                      <a:tailEnd len="med" w="med" type="none"/>
                    </a:lnR>
                    <a:lnT cap="flat" cmpd="sng" w="12700">
                      <a:solidFill>
                        <a:srgbClr val="000000"/>
                      </a:solidFill>
                      <a:prstDash val="solid"/>
                      <a:round/>
                      <a:headEnd len="med" w="med" type="none"/>
                      <a:tailEnd len="med" w="med" type="none"/>
                    </a:lnT>
                    <a:lnB cap="flat" cmpd="sng" w="12700">
                      <a:solidFill>
                        <a:srgbClr val="000000"/>
                      </a:solidFill>
                      <a:prstDash val="solid"/>
                      <a:round/>
                      <a:headEnd len="med" w="med" type="none"/>
                      <a:tailEnd len="med" w="med" type="none"/>
                    </a:lnB>
                  </a:tcPr>
                </a:tc>
                <a:tc>
                  <a:txBody>
                    <a:bodyPr>
                      <a:noAutofit/>
                    </a:bodyPr>
                    <a:lstStyle/>
                    <a:p>
                      <a:pPr lvl="0" rtl="0">
                        <a:spcBef>
                          <a:spcPts val="0"/>
                        </a:spcBef>
                        <a:buNone/>
                      </a:pPr>
                      <a:r>
                        <a:rPr lang="en-US"/>
                        <a:t>test User2</a:t>
                      </a:r>
                      <a:r>
                        <a:rPr lang="en-US"/>
                        <a:t> tries to edit testBolo</a:t>
                      </a:r>
                    </a:p>
                  </a:txBody>
                  <a:tcPr marT="66675" marB="66675" marR="66675" marL="66675">
                    <a:lnL cap="flat" cmpd="sng" w="12700">
                      <a:solidFill>
                        <a:srgbClr val="000000"/>
                      </a:solidFill>
                      <a:prstDash val="solid"/>
                      <a:round/>
                      <a:headEnd len="med" w="med" type="none"/>
                      <a:tailEnd len="med" w="med" type="none"/>
                    </a:lnL>
                    <a:lnR cap="flat" cmpd="sng" w="12700">
                      <a:solidFill>
                        <a:srgbClr val="000000"/>
                      </a:solidFill>
                      <a:prstDash val="solid"/>
                      <a:round/>
                      <a:headEnd len="med" w="med" type="none"/>
                      <a:tailEnd len="med" w="med" type="none"/>
                    </a:lnR>
                    <a:lnT cap="flat" cmpd="sng" w="12700">
                      <a:solidFill>
                        <a:srgbClr val="000000"/>
                      </a:solidFill>
                      <a:prstDash val="solid"/>
                      <a:round/>
                      <a:headEnd len="med" w="med" type="none"/>
                      <a:tailEnd len="med" w="med" type="none"/>
                    </a:lnT>
                    <a:lnB cap="flat" cmpd="sng" w="12700">
                      <a:solidFill>
                        <a:srgbClr val="000000"/>
                      </a:solidFill>
                      <a:prstDash val="solid"/>
                      <a:round/>
                      <a:headEnd len="med" w="med" type="none"/>
                      <a:tailEnd len="med" w="med" type="none"/>
                    </a:lnB>
                  </a:tcPr>
                </a:tc>
              </a:tr>
              <a:tr h="314325">
                <a:tc>
                  <a:txBody>
                    <a:bodyPr>
                      <a:noAutofit/>
                    </a:bodyPr>
                    <a:lstStyle/>
                    <a:p>
                      <a:pPr lvl="0" rtl="0">
                        <a:spcBef>
                          <a:spcPts val="0"/>
                        </a:spcBef>
                        <a:buNone/>
                      </a:pPr>
                      <a:r>
                        <a:rPr b="1" lang="en-US" sz="1100"/>
                        <a:t>Expected Output:</a:t>
                      </a:r>
                    </a:p>
                  </a:txBody>
                  <a:tcPr marT="66675" marB="66675" marR="66675" marL="66675">
                    <a:lnL cap="flat" cmpd="sng" w="12700">
                      <a:solidFill>
                        <a:srgbClr val="000000"/>
                      </a:solidFill>
                      <a:prstDash val="solid"/>
                      <a:round/>
                      <a:headEnd len="med" w="med" type="none"/>
                      <a:tailEnd len="med" w="med" type="none"/>
                    </a:lnL>
                    <a:lnR cap="flat" cmpd="sng" w="12700">
                      <a:solidFill>
                        <a:srgbClr val="000000"/>
                      </a:solidFill>
                      <a:prstDash val="solid"/>
                      <a:round/>
                      <a:headEnd len="med" w="med" type="none"/>
                      <a:tailEnd len="med" w="med" type="none"/>
                    </a:lnR>
                    <a:lnT cap="flat" cmpd="sng" w="12700">
                      <a:solidFill>
                        <a:srgbClr val="000000"/>
                      </a:solidFill>
                      <a:prstDash val="solid"/>
                      <a:round/>
                      <a:headEnd len="med" w="med" type="none"/>
                      <a:tailEnd len="med" w="med" type="none"/>
                    </a:lnT>
                    <a:lnB cap="flat" cmpd="sng" w="12700">
                      <a:solidFill>
                        <a:srgbClr val="000000"/>
                      </a:solidFill>
                      <a:prstDash val="solid"/>
                      <a:round/>
                      <a:headEnd len="med" w="med" type="none"/>
                      <a:tailEnd len="med" w="med" type="none"/>
                    </a:lnB>
                  </a:tcPr>
                </a:tc>
                <a:tc>
                  <a:txBody>
                    <a:bodyPr>
                      <a:noAutofit/>
                    </a:bodyPr>
                    <a:lstStyle/>
                    <a:p>
                      <a:pPr lvl="0" rtl="0">
                        <a:spcBef>
                          <a:spcPts val="0"/>
                        </a:spcBef>
                        <a:buNone/>
                      </a:pPr>
                      <a:r>
                        <a:rPr lang="en-US"/>
                        <a:t>System displays message preventing testUser2 from updating testBolo.</a:t>
                      </a:r>
                    </a:p>
                  </a:txBody>
                  <a:tcPr marT="66675" marB="66675" marR="66675" marL="66675">
                    <a:lnL cap="flat" cmpd="sng" w="12700">
                      <a:solidFill>
                        <a:srgbClr val="000000"/>
                      </a:solidFill>
                      <a:prstDash val="solid"/>
                      <a:round/>
                      <a:headEnd len="med" w="med" type="none"/>
                      <a:tailEnd len="med" w="med" type="none"/>
                    </a:lnL>
                    <a:lnR cap="flat" cmpd="sng" w="12700">
                      <a:solidFill>
                        <a:srgbClr val="000000"/>
                      </a:solidFill>
                      <a:prstDash val="solid"/>
                      <a:round/>
                      <a:headEnd len="med" w="med" type="none"/>
                      <a:tailEnd len="med" w="med" type="none"/>
                    </a:lnR>
                    <a:lnT cap="flat" cmpd="sng" w="12700">
                      <a:solidFill>
                        <a:srgbClr val="000000"/>
                      </a:solidFill>
                      <a:prstDash val="solid"/>
                      <a:round/>
                      <a:headEnd len="med" w="med" type="none"/>
                      <a:tailEnd len="med" w="med" type="none"/>
                    </a:lnT>
                    <a:lnB cap="flat" cmpd="sng" w="12700">
                      <a:solidFill>
                        <a:srgbClr val="000000"/>
                      </a:solidFill>
                      <a:prstDash val="solid"/>
                      <a:round/>
                      <a:headEnd len="med" w="med" type="none"/>
                      <a:tailEnd len="med" w="med" type="none"/>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1" name="Shape 161"/>
        <p:cNvGrpSpPr/>
        <p:nvPr/>
      </p:nvGrpSpPr>
      <p:grpSpPr>
        <a:xfrm>
          <a:off x="0" y="0"/>
          <a:ext cx="0" cy="0"/>
          <a:chOff x="0" y="0"/>
          <a:chExt cx="0" cy="0"/>
        </a:xfrm>
      </p:grpSpPr>
      <p:sp>
        <p:nvSpPr>
          <p:cNvPr id="162" name="Shape 162"/>
          <p:cNvSpPr txBox="1"/>
          <p:nvPr>
            <p:ph type="title"/>
          </p:nvPr>
        </p:nvSpPr>
        <p:spPr>
          <a:xfrm>
            <a:off x="779462" y="381000"/>
            <a:ext cx="7583486" cy="1044575"/>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Pro</a:t>
            </a:r>
            <a:r>
              <a:rPr lang="en-US"/>
              <a:t>ject</a:t>
            </a:r>
            <a:r>
              <a:rPr b="0" i="0" lang="en-US" sz="3800" u="none" cap="none" strike="noStrike">
                <a:solidFill>
                  <a:srgbClr val="001D4D"/>
                </a:solidFill>
                <a:latin typeface="Trebuchet MS"/>
                <a:ea typeface="Trebuchet MS"/>
                <a:cs typeface="Trebuchet MS"/>
                <a:sym typeface="Trebuchet MS"/>
              </a:rPr>
              <a:t> definition</a:t>
            </a:r>
          </a:p>
        </p:txBody>
      </p:sp>
      <p:sp>
        <p:nvSpPr>
          <p:cNvPr id="163" name="Shape 163"/>
          <p:cNvSpPr txBox="1"/>
          <p:nvPr>
            <p:ph idx="1" type="body"/>
          </p:nvPr>
        </p:nvSpPr>
        <p:spPr>
          <a:xfrm>
            <a:off x="779462" y="1524000"/>
            <a:ext cx="7583400" cy="4208400"/>
          </a:xfrm>
          <a:prstGeom prst="rect">
            <a:avLst/>
          </a:prstGeom>
          <a:noFill/>
          <a:ln>
            <a:noFill/>
          </a:ln>
        </p:spPr>
        <p:txBody>
          <a:bodyPr anchorCtr="0" anchor="t" bIns="45700" lIns="91425" rIns="91425" tIns="45700">
            <a:noAutofit/>
          </a:bodyPr>
          <a:lstStyle/>
          <a:p>
            <a:pPr indent="279400" lvl="1" rtl="0" algn="just">
              <a:spcBef>
                <a:spcPts val="0"/>
              </a:spcBef>
              <a:buSzPct val="100000"/>
            </a:pPr>
            <a:r>
              <a:rPr lang="en-US" sz="1600"/>
              <a:t>Miami Dade County Police needs an application to efficiently create and distribute information about crime among all Agencies within Miami Dade County</a:t>
            </a:r>
          </a:p>
        </p:txBody>
      </p:sp>
      <p:pic>
        <p:nvPicPr>
          <p:cNvPr id="164" name="Shape 164"/>
          <p:cNvPicPr preferRelativeResize="0"/>
          <p:nvPr/>
        </p:nvPicPr>
        <p:blipFill>
          <a:blip r:embed="rId3">
            <a:alphaModFix/>
          </a:blip>
          <a:stretch>
            <a:fillRect/>
          </a:stretch>
        </p:blipFill>
        <p:spPr>
          <a:xfrm>
            <a:off x="609325" y="2403575"/>
            <a:ext cx="2835048" cy="1969900"/>
          </a:xfrm>
          <a:prstGeom prst="rect">
            <a:avLst/>
          </a:prstGeom>
          <a:noFill/>
          <a:ln>
            <a:noFill/>
          </a:ln>
        </p:spPr>
      </p:pic>
      <p:pic>
        <p:nvPicPr>
          <p:cNvPr id="165" name="Shape 165"/>
          <p:cNvPicPr preferRelativeResize="0"/>
          <p:nvPr/>
        </p:nvPicPr>
        <p:blipFill>
          <a:blip r:embed="rId4">
            <a:alphaModFix/>
          </a:blip>
          <a:stretch>
            <a:fillRect/>
          </a:stretch>
        </p:blipFill>
        <p:spPr>
          <a:xfrm>
            <a:off x="3575075" y="2403575"/>
            <a:ext cx="2003549" cy="2233651"/>
          </a:xfrm>
          <a:prstGeom prst="rect">
            <a:avLst/>
          </a:prstGeom>
          <a:noFill/>
          <a:ln>
            <a:noFill/>
          </a:ln>
        </p:spPr>
      </p:pic>
      <p:pic>
        <p:nvPicPr>
          <p:cNvPr id="166" name="Shape 166"/>
          <p:cNvPicPr preferRelativeResize="0"/>
          <p:nvPr/>
        </p:nvPicPr>
        <p:blipFill>
          <a:blip r:embed="rId5">
            <a:alphaModFix/>
          </a:blip>
          <a:stretch>
            <a:fillRect/>
          </a:stretch>
        </p:blipFill>
        <p:spPr>
          <a:xfrm>
            <a:off x="5709324" y="2326300"/>
            <a:ext cx="2969024" cy="2319224"/>
          </a:xfrm>
          <a:prstGeom prst="rect">
            <a:avLst/>
          </a:prstGeom>
          <a:noFill/>
          <a:ln>
            <a:noFill/>
          </a:ln>
        </p:spPr>
      </p:pic>
      <p:pic>
        <p:nvPicPr>
          <p:cNvPr id="167" name="Shape 167"/>
          <p:cNvPicPr preferRelativeResize="0"/>
          <p:nvPr/>
        </p:nvPicPr>
        <p:blipFill>
          <a:blip r:embed="rId6">
            <a:alphaModFix/>
          </a:blip>
          <a:stretch>
            <a:fillRect/>
          </a:stretch>
        </p:blipFill>
        <p:spPr>
          <a:xfrm>
            <a:off x="4730527" y="4770198"/>
            <a:ext cx="3911446" cy="1044574"/>
          </a:xfrm>
          <a:prstGeom prst="rect">
            <a:avLst/>
          </a:prstGeom>
          <a:noFill/>
          <a:ln>
            <a:noFill/>
          </a:ln>
        </p:spPr>
      </p:pic>
      <p:pic>
        <p:nvPicPr>
          <p:cNvPr id="168" name="Shape 168"/>
          <p:cNvPicPr preferRelativeResize="0"/>
          <p:nvPr/>
        </p:nvPicPr>
        <p:blipFill>
          <a:blip r:embed="rId7">
            <a:alphaModFix/>
          </a:blip>
          <a:stretch>
            <a:fillRect/>
          </a:stretch>
        </p:blipFill>
        <p:spPr>
          <a:xfrm>
            <a:off x="609325" y="4645525"/>
            <a:ext cx="3461824" cy="16404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12" name="Shape 312"/>
        <p:cNvGrpSpPr/>
        <p:nvPr/>
      </p:nvGrpSpPr>
      <p:grpSpPr>
        <a:xfrm>
          <a:off x="0" y="0"/>
          <a:ext cx="0" cy="0"/>
          <a:chOff x="0" y="0"/>
          <a:chExt cx="0" cy="0"/>
        </a:xfrm>
      </p:grpSpPr>
      <p:sp>
        <p:nvSpPr>
          <p:cNvPr id="313" name="Shape 313"/>
          <p:cNvSpPr txBox="1"/>
          <p:nvPr>
            <p:ph type="title"/>
          </p:nvPr>
        </p:nvSpPr>
        <p:spPr>
          <a:xfrm>
            <a:off x="779462" y="381000"/>
            <a:ext cx="7583486" cy="1044575"/>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Summary</a:t>
            </a:r>
          </a:p>
        </p:txBody>
      </p:sp>
      <p:sp>
        <p:nvSpPr>
          <p:cNvPr id="314" name="Shape 314"/>
          <p:cNvSpPr txBox="1"/>
          <p:nvPr>
            <p:ph idx="1" type="body"/>
          </p:nvPr>
        </p:nvSpPr>
        <p:spPr>
          <a:xfrm>
            <a:off x="779475" y="1360776"/>
            <a:ext cx="7583400" cy="4676400"/>
          </a:xfrm>
          <a:prstGeom prst="rect">
            <a:avLst/>
          </a:prstGeom>
          <a:noFill/>
          <a:ln>
            <a:noFill/>
          </a:ln>
        </p:spPr>
        <p:txBody>
          <a:bodyPr anchorCtr="0" anchor="t" bIns="45700" lIns="91425" rIns="91425" tIns="45700">
            <a:noAutofit/>
          </a:bodyPr>
          <a:lstStyle/>
          <a:p>
            <a:pPr lvl="0" rtl="0">
              <a:spcBef>
                <a:spcPts val="0"/>
              </a:spcBef>
            </a:pPr>
            <a:r>
              <a:rPr lang="en-US"/>
              <a:t>Primarily worked on extended System services and Security settings</a:t>
            </a:r>
          </a:p>
          <a:p>
            <a:pPr lvl="0" rtl="0">
              <a:spcBef>
                <a:spcPts val="0"/>
              </a:spcBef>
            </a:pPr>
            <a:r>
              <a:rPr lang="en-US"/>
              <a:t>Contact Information:</a:t>
            </a:r>
          </a:p>
          <a:p>
            <a:pPr indent="-69850" lvl="0" marL="0" rtl="0">
              <a:spcBef>
                <a:spcPts val="0"/>
              </a:spcBef>
              <a:buClr>
                <a:schemeClr val="dk1"/>
              </a:buClr>
              <a:buSzPct val="50000"/>
              <a:buFont typeface="Arial"/>
              <a:buNone/>
            </a:pPr>
            <a:r>
              <a:rPr lang="en-US"/>
              <a:t>	Jorge Medina</a:t>
            </a:r>
          </a:p>
          <a:p>
            <a:pPr indent="-69850" lvl="0" marL="0" rtl="0">
              <a:spcBef>
                <a:spcPts val="0"/>
              </a:spcBef>
              <a:buClr>
                <a:schemeClr val="dk1"/>
              </a:buClr>
              <a:buSzPct val="50000"/>
              <a:buFont typeface="Arial"/>
              <a:buNone/>
            </a:pPr>
            <a:r>
              <a:rPr lang="en-US"/>
              <a:t>	(786) 879-4910</a:t>
            </a:r>
          </a:p>
          <a:p>
            <a:pPr indent="-69850" lvl="0" marL="0" rtl="0">
              <a:spcBef>
                <a:spcPts val="0"/>
              </a:spcBef>
              <a:buClr>
                <a:schemeClr val="dk1"/>
              </a:buClr>
              <a:buSzPct val="50000"/>
              <a:buFont typeface="Arial"/>
              <a:buNone/>
            </a:pPr>
            <a:r>
              <a:rPr lang="en-US"/>
              <a:t>	jmedi116@fiu.edu</a:t>
            </a:r>
          </a:p>
          <a:p>
            <a:pPr indent="-69850" lvl="0" marL="0" rtl="0">
              <a:spcBef>
                <a:spcPts val="0"/>
              </a:spcBef>
              <a:buClr>
                <a:schemeClr val="dk1"/>
              </a:buClr>
              <a:buSzPct val="50000"/>
              <a:buFont typeface="Arial"/>
              <a:buNone/>
            </a:pPr>
            <a:r>
              <a:rPr lang="en-US"/>
              <a:t>	linkedin.com/in/jorgejmr89</a:t>
            </a:r>
          </a:p>
          <a:p>
            <a:pPr indent="0" lvl="0" marL="0" marR="0" rtl="0" algn="l">
              <a:spcBef>
                <a:spcPts val="2000"/>
              </a:spcBef>
              <a:spcAft>
                <a:spcPts val="0"/>
              </a:spcAft>
              <a:buNone/>
            </a:pPr>
            <a:r>
              <a:rPr lang="en-US" sz="3000"/>
              <a:t>Thank you!!</a:t>
            </a: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19" name="Shape 319"/>
        <p:cNvGrpSpPr/>
        <p:nvPr/>
      </p:nvGrpSpPr>
      <p:grpSpPr>
        <a:xfrm>
          <a:off x="0" y="0"/>
          <a:ext cx="0" cy="0"/>
          <a:chOff x="0" y="0"/>
          <a:chExt cx="0" cy="0"/>
        </a:xfrm>
      </p:grpSpPr>
      <p:sp>
        <p:nvSpPr>
          <p:cNvPr id="320" name="Shape 320"/>
          <p:cNvSpPr txBox="1"/>
          <p:nvPr>
            <p:ph type="title"/>
          </p:nvPr>
        </p:nvSpPr>
        <p:spPr>
          <a:xfrm>
            <a:off x="779462" y="381000"/>
            <a:ext cx="7583400" cy="1044600"/>
          </a:xfrm>
          <a:prstGeom prst="rect">
            <a:avLst/>
          </a:prstGeom>
        </p:spPr>
        <p:txBody>
          <a:bodyPr anchorCtr="0" anchor="b" bIns="91425" lIns="91425" rIns="91425" tIns="91425">
            <a:noAutofit/>
          </a:bodyPr>
          <a:lstStyle/>
          <a:p>
            <a:pPr lvl="0">
              <a:spcBef>
                <a:spcPts val="0"/>
              </a:spcBef>
              <a:buNone/>
            </a:pPr>
            <a:r>
              <a:rPr lang="en-US"/>
              <a:t>Thank you!!!</a:t>
            </a:r>
          </a:p>
        </p:txBody>
      </p:sp>
      <p:sp>
        <p:nvSpPr>
          <p:cNvPr id="321" name="Shape 321"/>
          <p:cNvSpPr txBox="1"/>
          <p:nvPr>
            <p:ph idx="1" type="body"/>
          </p:nvPr>
        </p:nvSpPr>
        <p:spPr>
          <a:xfrm>
            <a:off x="779462" y="1828800"/>
            <a:ext cx="7583400" cy="4208400"/>
          </a:xfrm>
          <a:prstGeom prst="rect">
            <a:avLst/>
          </a:prstGeom>
        </p:spPr>
        <p:txBody>
          <a:bodyPr anchorCtr="0" anchor="t" bIns="91425" lIns="91425" rIns="91425" tIns="91425">
            <a:noAutofit/>
          </a:bodyPr>
          <a:lstStyle/>
          <a:p>
            <a:pPr lvl="0">
              <a:spcBef>
                <a:spcPts val="0"/>
              </a:spcBef>
              <a:buNone/>
            </a:pPr>
            <a:r>
              <a:rPr lang="en-US"/>
              <a:t> </a:t>
            </a:r>
          </a:p>
        </p:txBody>
      </p:sp>
      <p:pic>
        <p:nvPicPr>
          <p:cNvPr descr="node-js.png" id="322" name="Shape 322"/>
          <p:cNvPicPr preferRelativeResize="0"/>
          <p:nvPr/>
        </p:nvPicPr>
        <p:blipFill>
          <a:blip r:embed="rId3">
            <a:alphaModFix/>
          </a:blip>
          <a:stretch>
            <a:fillRect/>
          </a:stretch>
        </p:blipFill>
        <p:spPr>
          <a:xfrm>
            <a:off x="5929799" y="1659525"/>
            <a:ext cx="2922849" cy="1461424"/>
          </a:xfrm>
          <a:prstGeom prst="rect">
            <a:avLst/>
          </a:prstGeom>
          <a:noFill/>
          <a:ln>
            <a:noFill/>
          </a:ln>
        </p:spPr>
      </p:pic>
      <p:pic>
        <p:nvPicPr>
          <p:cNvPr descr="github_logo.png" id="323" name="Shape 323"/>
          <p:cNvPicPr preferRelativeResize="0"/>
          <p:nvPr/>
        </p:nvPicPr>
        <p:blipFill>
          <a:blip r:embed="rId4">
            <a:alphaModFix/>
          </a:blip>
          <a:stretch>
            <a:fillRect/>
          </a:stretch>
        </p:blipFill>
        <p:spPr>
          <a:xfrm>
            <a:off x="5747624" y="3120959"/>
            <a:ext cx="2615256" cy="986199"/>
          </a:xfrm>
          <a:prstGeom prst="rect">
            <a:avLst/>
          </a:prstGeom>
          <a:noFill/>
          <a:ln>
            <a:noFill/>
          </a:ln>
        </p:spPr>
      </p:pic>
      <p:pic>
        <p:nvPicPr>
          <p:cNvPr descr="IBM_logo.png" id="324" name="Shape 324"/>
          <p:cNvPicPr preferRelativeResize="0"/>
          <p:nvPr/>
        </p:nvPicPr>
        <p:blipFill>
          <a:blip r:embed="rId5">
            <a:alphaModFix/>
          </a:blip>
          <a:stretch>
            <a:fillRect/>
          </a:stretch>
        </p:blipFill>
        <p:spPr>
          <a:xfrm>
            <a:off x="738950" y="2134750"/>
            <a:ext cx="2465500" cy="986200"/>
          </a:xfrm>
          <a:prstGeom prst="rect">
            <a:avLst/>
          </a:prstGeom>
          <a:noFill/>
          <a:ln>
            <a:noFill/>
          </a:ln>
        </p:spPr>
      </p:pic>
      <p:pic>
        <p:nvPicPr>
          <p:cNvPr descr="bluemix.png" id="325" name="Shape 325"/>
          <p:cNvPicPr preferRelativeResize="0"/>
          <p:nvPr/>
        </p:nvPicPr>
        <p:blipFill>
          <a:blip r:embed="rId6">
            <a:alphaModFix/>
          </a:blip>
          <a:stretch>
            <a:fillRect/>
          </a:stretch>
        </p:blipFill>
        <p:spPr>
          <a:xfrm>
            <a:off x="779473" y="3367237"/>
            <a:ext cx="3702375" cy="1131525"/>
          </a:xfrm>
          <a:prstGeom prst="rect">
            <a:avLst/>
          </a:prstGeom>
          <a:noFill/>
          <a:ln>
            <a:noFill/>
          </a:ln>
        </p:spPr>
      </p:pic>
      <p:pic>
        <p:nvPicPr>
          <p:cNvPr descr="ibm_cloudant.png" id="326" name="Shape 326"/>
          <p:cNvPicPr preferRelativeResize="0"/>
          <p:nvPr/>
        </p:nvPicPr>
        <p:blipFill>
          <a:blip r:embed="rId7">
            <a:alphaModFix/>
          </a:blip>
          <a:stretch>
            <a:fillRect/>
          </a:stretch>
        </p:blipFill>
        <p:spPr>
          <a:xfrm>
            <a:off x="779475" y="4630550"/>
            <a:ext cx="4377766" cy="986200"/>
          </a:xfrm>
          <a:prstGeom prst="rect">
            <a:avLst/>
          </a:prstGeom>
          <a:noFill/>
          <a:ln>
            <a:noFill/>
          </a:ln>
        </p:spPr>
      </p:pic>
      <p:pic>
        <p:nvPicPr>
          <p:cNvPr descr="mingle_logo_black.png" id="327" name="Shape 327"/>
          <p:cNvPicPr preferRelativeResize="0"/>
          <p:nvPr/>
        </p:nvPicPr>
        <p:blipFill>
          <a:blip r:embed="rId8">
            <a:alphaModFix/>
          </a:blip>
          <a:stretch>
            <a:fillRect/>
          </a:stretch>
        </p:blipFill>
        <p:spPr>
          <a:xfrm>
            <a:off x="5929799" y="4498775"/>
            <a:ext cx="2433075" cy="8110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3" name="Shape 173"/>
        <p:cNvGrpSpPr/>
        <p:nvPr/>
      </p:nvGrpSpPr>
      <p:grpSpPr>
        <a:xfrm>
          <a:off x="0" y="0"/>
          <a:ext cx="0" cy="0"/>
          <a:chOff x="0" y="0"/>
          <a:chExt cx="0" cy="0"/>
        </a:xfrm>
      </p:grpSpPr>
      <p:sp>
        <p:nvSpPr>
          <p:cNvPr id="174" name="Shape 174"/>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Pro</a:t>
            </a:r>
            <a:r>
              <a:rPr lang="en-US"/>
              <a:t>ject</a:t>
            </a:r>
            <a:r>
              <a:rPr b="0" i="0" lang="en-US" sz="3800" u="none" cap="none" strike="noStrike">
                <a:solidFill>
                  <a:srgbClr val="001D4D"/>
                </a:solidFill>
                <a:latin typeface="Trebuchet MS"/>
                <a:ea typeface="Trebuchet MS"/>
                <a:cs typeface="Trebuchet MS"/>
                <a:sym typeface="Trebuchet MS"/>
              </a:rPr>
              <a:t> definition</a:t>
            </a:r>
          </a:p>
        </p:txBody>
      </p:sp>
      <p:sp>
        <p:nvSpPr>
          <p:cNvPr id="175" name="Shape 175"/>
          <p:cNvSpPr txBox="1"/>
          <p:nvPr>
            <p:ph idx="1" type="body"/>
          </p:nvPr>
        </p:nvSpPr>
        <p:spPr>
          <a:xfrm>
            <a:off x="779462" y="1524000"/>
            <a:ext cx="7583400" cy="4208400"/>
          </a:xfrm>
          <a:prstGeom prst="rect">
            <a:avLst/>
          </a:prstGeom>
          <a:noFill/>
          <a:ln>
            <a:noFill/>
          </a:ln>
        </p:spPr>
        <p:txBody>
          <a:bodyPr anchorCtr="0" anchor="t" bIns="45700" lIns="91425" rIns="91425" tIns="45700">
            <a:noAutofit/>
          </a:bodyPr>
          <a:lstStyle/>
          <a:p>
            <a:pPr indent="-69850" lvl="0" marL="0" rtl="0">
              <a:spcBef>
                <a:spcPts val="0"/>
              </a:spcBef>
              <a:buClr>
                <a:schemeClr val="dk1"/>
              </a:buClr>
              <a:buSzPct val="68750"/>
              <a:buFont typeface="Arial"/>
              <a:buNone/>
            </a:pPr>
            <a:r>
              <a:rPr lang="en-US" sz="1600"/>
              <a:t>BOLO 5.0 has added key functionalities to the project:</a:t>
            </a:r>
          </a:p>
          <a:p>
            <a:pPr indent="-330200" lvl="0" marL="457200" rtl="0">
              <a:spcBef>
                <a:spcPts val="0"/>
              </a:spcBef>
              <a:buSzPct val="100000"/>
            </a:pPr>
            <a:r>
              <a:rPr lang="en-US" sz="1600"/>
              <a:t>Security Enhancements:</a:t>
            </a:r>
          </a:p>
          <a:p>
            <a:pPr indent="-330200" lvl="1" marL="914400" rtl="0">
              <a:spcBef>
                <a:spcPts val="0"/>
              </a:spcBef>
              <a:buSzPct val="100000"/>
            </a:pPr>
            <a:r>
              <a:rPr lang="en-US" sz="1600"/>
              <a:t>Brute Force Prevention</a:t>
            </a:r>
          </a:p>
          <a:p>
            <a:pPr indent="-330200" lvl="1" marL="914400" rtl="0">
              <a:spcBef>
                <a:spcPts val="0"/>
              </a:spcBef>
              <a:buSzPct val="100000"/>
            </a:pPr>
            <a:r>
              <a:rPr lang="en-US" sz="1600"/>
              <a:t>SSL Enforcing</a:t>
            </a:r>
          </a:p>
          <a:p>
            <a:pPr indent="-330200" lvl="1" marL="914400" rtl="0">
              <a:spcBef>
                <a:spcPts val="0"/>
              </a:spcBef>
              <a:buSzPct val="100000"/>
            </a:pPr>
            <a:r>
              <a:rPr lang="en-US" sz="1600"/>
              <a:t>Session Timeout</a:t>
            </a:r>
          </a:p>
          <a:p>
            <a:pPr indent="-330200" lvl="1" marL="914400" rtl="0">
              <a:spcBef>
                <a:spcPts val="0"/>
              </a:spcBef>
              <a:buSzPct val="100000"/>
            </a:pPr>
            <a:r>
              <a:rPr lang="en-US" sz="1600" u="sng"/>
              <a:t>BOLO confirmations</a:t>
            </a:r>
          </a:p>
          <a:p>
            <a:pPr indent="-330200" lvl="1" marL="914400" rtl="0">
              <a:spcBef>
                <a:spcPts val="0"/>
              </a:spcBef>
              <a:buSzPct val="100000"/>
            </a:pPr>
            <a:r>
              <a:rPr lang="en-US" sz="1600" u="sng"/>
              <a:t>System Roles rules</a:t>
            </a:r>
          </a:p>
          <a:p>
            <a:pPr indent="-330200" lvl="1" marL="914400" rtl="0">
              <a:spcBef>
                <a:spcPts val="0"/>
              </a:spcBef>
              <a:buSzPct val="100000"/>
            </a:pPr>
            <a:r>
              <a:rPr lang="en-US" sz="1600" u="sng"/>
              <a:t>Update DB Schema keeping data</a:t>
            </a:r>
          </a:p>
          <a:p>
            <a:pPr indent="-330200" lvl="0" marL="457200" rtl="0">
              <a:spcBef>
                <a:spcPts val="0"/>
              </a:spcBef>
              <a:buSzPct val="100000"/>
            </a:pPr>
            <a:r>
              <a:rPr lang="en-US" sz="1600"/>
              <a:t>Output of Data:</a:t>
            </a:r>
          </a:p>
          <a:p>
            <a:pPr indent="-330200" lvl="1" marL="914400" rtl="0">
              <a:spcBef>
                <a:spcPts val="0"/>
              </a:spcBef>
              <a:buSzPct val="100000"/>
            </a:pPr>
            <a:r>
              <a:rPr lang="en-US" sz="1600" u="sng"/>
              <a:t>JSON feed to third party Agencies</a:t>
            </a:r>
          </a:p>
          <a:p>
            <a:pPr indent="-330200" lvl="1" marL="914400" rtl="0">
              <a:spcBef>
                <a:spcPts val="0"/>
              </a:spcBef>
              <a:buSzPct val="100000"/>
            </a:pPr>
            <a:r>
              <a:rPr lang="en-US" sz="1600"/>
              <a:t>CSV output for statistical analysis</a:t>
            </a:r>
          </a:p>
          <a:p>
            <a:pPr indent="-330200" lvl="0" marL="457200" rtl="0">
              <a:spcBef>
                <a:spcPts val="0"/>
              </a:spcBef>
              <a:buSzPct val="100000"/>
            </a:pPr>
            <a:r>
              <a:rPr lang="en-US" sz="1600"/>
              <a:t>Visual Enhancements: </a:t>
            </a:r>
          </a:p>
          <a:p>
            <a:pPr indent="-330200" lvl="1" marL="914400" rtl="0">
              <a:spcBef>
                <a:spcPts val="0"/>
              </a:spcBef>
              <a:buSzPct val="100000"/>
            </a:pPr>
            <a:r>
              <a:rPr lang="en-US" sz="1600"/>
              <a:t> Redesigned navigations</a:t>
            </a:r>
          </a:p>
          <a:p>
            <a:pPr indent="-330200" lvl="1" marL="914400" rtl="0">
              <a:spcBef>
                <a:spcPts val="0"/>
              </a:spcBef>
              <a:buSzPct val="100000"/>
            </a:pPr>
            <a:r>
              <a:rPr lang="en-US" sz="1600" u="sng"/>
              <a:t>Watermarks for BOLO PDfs</a:t>
            </a:r>
          </a:p>
          <a:p>
            <a:pPr indent="-330200" lvl="0" marL="457200" rtl="0">
              <a:spcBef>
                <a:spcPts val="0"/>
              </a:spcBef>
              <a:buSzPct val="100000"/>
            </a:pPr>
            <a:r>
              <a:rPr lang="en-US" sz="1600"/>
              <a:t>Custom Templates</a:t>
            </a:r>
          </a:p>
          <a:p>
            <a:pPr indent="-330200" lvl="1" marL="914400" rtl="0">
              <a:spcBef>
                <a:spcPts val="0"/>
              </a:spcBef>
              <a:buSzPct val="100000"/>
            </a:pPr>
            <a:r>
              <a:rPr lang="en-US" sz="1600"/>
              <a:t>Templates for BOLO Theft and Auto The</a:t>
            </a:r>
            <a:r>
              <a:rPr lang="en-US" sz="1800"/>
              <a:t>ft </a:t>
            </a:r>
          </a:p>
          <a:p>
            <a:pPr indent="0" lvl="0" marL="0" marR="0" rtl="0" algn="l">
              <a:lnSpc>
                <a:spcPct val="100000"/>
              </a:lnSpc>
              <a:spcBef>
                <a:spcPts val="2000"/>
              </a:spcBef>
              <a:spcAft>
                <a:spcPts val="0"/>
              </a:spcAft>
              <a:buNone/>
            </a:pPr>
            <a:r>
              <a:t/>
            </a:r>
            <a:endParaRPr sz="1800"/>
          </a:p>
        </p:txBody>
      </p:sp>
      <p:pic>
        <p:nvPicPr>
          <p:cNvPr id="176" name="Shape 176"/>
          <p:cNvPicPr preferRelativeResize="0"/>
          <p:nvPr/>
        </p:nvPicPr>
        <p:blipFill>
          <a:blip r:embed="rId3">
            <a:alphaModFix/>
          </a:blip>
          <a:stretch>
            <a:fillRect/>
          </a:stretch>
        </p:blipFill>
        <p:spPr>
          <a:xfrm>
            <a:off x="5666774" y="2683399"/>
            <a:ext cx="3247626" cy="1386274"/>
          </a:xfrm>
          <a:prstGeom prst="rect">
            <a:avLst/>
          </a:prstGeom>
          <a:noFill/>
          <a:ln>
            <a:noFill/>
          </a:ln>
        </p:spPr>
      </p:pic>
      <p:pic>
        <p:nvPicPr>
          <p:cNvPr id="177" name="Shape 177"/>
          <p:cNvPicPr preferRelativeResize="0"/>
          <p:nvPr/>
        </p:nvPicPr>
        <p:blipFill>
          <a:blip r:embed="rId4">
            <a:alphaModFix/>
          </a:blip>
          <a:stretch>
            <a:fillRect/>
          </a:stretch>
        </p:blipFill>
        <p:spPr>
          <a:xfrm>
            <a:off x="6231500" y="1184325"/>
            <a:ext cx="2682899" cy="1303299"/>
          </a:xfrm>
          <a:prstGeom prst="rect">
            <a:avLst/>
          </a:prstGeom>
          <a:noFill/>
          <a:ln>
            <a:noFill/>
          </a:ln>
        </p:spPr>
      </p:pic>
      <p:pic>
        <p:nvPicPr>
          <p:cNvPr id="178" name="Shape 178"/>
          <p:cNvPicPr preferRelativeResize="0"/>
          <p:nvPr/>
        </p:nvPicPr>
        <p:blipFill>
          <a:blip r:embed="rId5">
            <a:alphaModFix/>
          </a:blip>
          <a:stretch>
            <a:fillRect/>
          </a:stretch>
        </p:blipFill>
        <p:spPr>
          <a:xfrm>
            <a:off x="5356449" y="4187249"/>
            <a:ext cx="3557949" cy="110152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3" name="Shape 183"/>
        <p:cNvGrpSpPr/>
        <p:nvPr/>
      </p:nvGrpSpPr>
      <p:grpSpPr>
        <a:xfrm>
          <a:off x="0" y="0"/>
          <a:ext cx="0" cy="0"/>
          <a:chOff x="0" y="0"/>
          <a:chExt cx="0" cy="0"/>
        </a:xfrm>
      </p:grpSpPr>
      <p:sp>
        <p:nvSpPr>
          <p:cNvPr id="184" name="Shape 184"/>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Requirements: Use Cases</a:t>
            </a:r>
          </a:p>
        </p:txBody>
      </p:sp>
      <p:sp>
        <p:nvSpPr>
          <p:cNvPr id="185" name="Shape 185"/>
          <p:cNvSpPr txBox="1"/>
          <p:nvPr>
            <p:ph idx="1" type="body"/>
          </p:nvPr>
        </p:nvSpPr>
        <p:spPr>
          <a:xfrm>
            <a:off x="779462" y="1514000"/>
            <a:ext cx="7583400" cy="4208400"/>
          </a:xfrm>
          <a:prstGeom prst="rect">
            <a:avLst/>
          </a:prstGeom>
          <a:noFill/>
          <a:ln>
            <a:noFill/>
          </a:ln>
        </p:spPr>
        <p:txBody>
          <a:bodyPr anchorCtr="0" anchor="t" bIns="45700" lIns="91425" rIns="91425" tIns="45700">
            <a:noAutofit/>
          </a:bodyPr>
          <a:lstStyle/>
          <a:p>
            <a:pPr indent="-69850" lvl="0" marL="0" rtl="0">
              <a:spcBef>
                <a:spcPts val="0"/>
              </a:spcBef>
              <a:buClr>
                <a:schemeClr val="dk1"/>
              </a:buClr>
              <a:buSzPct val="61111"/>
              <a:buFont typeface="Arial"/>
              <a:buNone/>
            </a:pPr>
            <a:r>
              <a:t/>
            </a:r>
            <a:endParaRPr sz="1800"/>
          </a:p>
          <a:p>
            <a:pPr indent="0" lvl="0" marL="0" marR="0" rtl="0" algn="l">
              <a:spcBef>
                <a:spcPts val="2000"/>
              </a:spcBef>
              <a:spcAft>
                <a:spcPts val="0"/>
              </a:spcAft>
              <a:buNone/>
            </a:pPr>
            <a:r>
              <a:t/>
            </a:r>
            <a:endParaRPr/>
          </a:p>
        </p:txBody>
      </p:sp>
      <p:pic>
        <p:nvPicPr>
          <p:cNvPr id="186" name="Shape 186"/>
          <p:cNvPicPr preferRelativeResize="0"/>
          <p:nvPr/>
        </p:nvPicPr>
        <p:blipFill>
          <a:blip r:embed="rId3">
            <a:alphaModFix/>
          </a:blip>
          <a:stretch>
            <a:fillRect/>
          </a:stretch>
        </p:blipFill>
        <p:spPr>
          <a:xfrm>
            <a:off x="559325" y="1514000"/>
            <a:ext cx="8023701" cy="453567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1" name="Shape 191"/>
        <p:cNvGrpSpPr/>
        <p:nvPr/>
      </p:nvGrpSpPr>
      <p:grpSpPr>
        <a:xfrm>
          <a:off x="0" y="0"/>
          <a:ext cx="0" cy="0"/>
          <a:chOff x="0" y="0"/>
          <a:chExt cx="0" cy="0"/>
        </a:xfrm>
      </p:grpSpPr>
      <p:sp>
        <p:nvSpPr>
          <p:cNvPr id="192" name="Shape 192"/>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System Design: Architecture</a:t>
            </a:r>
          </a:p>
        </p:txBody>
      </p:sp>
      <p:pic>
        <p:nvPicPr>
          <p:cNvPr id="193" name="Shape 193"/>
          <p:cNvPicPr preferRelativeResize="0"/>
          <p:nvPr/>
        </p:nvPicPr>
        <p:blipFill>
          <a:blip r:embed="rId3">
            <a:alphaModFix/>
          </a:blip>
          <a:stretch>
            <a:fillRect/>
          </a:stretch>
        </p:blipFill>
        <p:spPr>
          <a:xfrm>
            <a:off x="1374150" y="1511124"/>
            <a:ext cx="5426824" cy="500119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8" name="Shape 198"/>
        <p:cNvGrpSpPr/>
        <p:nvPr/>
      </p:nvGrpSpPr>
      <p:grpSpPr>
        <a:xfrm>
          <a:off x="0" y="0"/>
          <a:ext cx="0" cy="0"/>
          <a:chOff x="0" y="0"/>
          <a:chExt cx="0" cy="0"/>
        </a:xfrm>
      </p:grpSpPr>
      <p:sp>
        <p:nvSpPr>
          <p:cNvPr id="199" name="Shape 199"/>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Minimal Class Diagram</a:t>
            </a:r>
          </a:p>
        </p:txBody>
      </p:sp>
      <p:pic>
        <p:nvPicPr>
          <p:cNvPr id="200" name="Shape 200"/>
          <p:cNvPicPr preferRelativeResize="0"/>
          <p:nvPr/>
        </p:nvPicPr>
        <p:blipFill>
          <a:blip r:embed="rId3">
            <a:alphaModFix/>
          </a:blip>
          <a:stretch>
            <a:fillRect/>
          </a:stretch>
        </p:blipFill>
        <p:spPr>
          <a:xfrm>
            <a:off x="206450" y="2465937"/>
            <a:ext cx="8731099" cy="22398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5" name="Shape 205"/>
        <p:cNvGrpSpPr/>
        <p:nvPr/>
      </p:nvGrpSpPr>
      <p:grpSpPr>
        <a:xfrm>
          <a:off x="0" y="0"/>
          <a:ext cx="0" cy="0"/>
          <a:chOff x="0" y="0"/>
          <a:chExt cx="0" cy="0"/>
        </a:xfrm>
      </p:grpSpPr>
      <p:sp>
        <p:nvSpPr>
          <p:cNvPr id="206" name="Shape 206"/>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Stories </a:t>
            </a:r>
          </a:p>
        </p:txBody>
      </p:sp>
      <p:sp>
        <p:nvSpPr>
          <p:cNvPr id="207" name="Shape 207"/>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69850" lvl="0" marL="0" rtl="0">
              <a:spcBef>
                <a:spcPts val="0"/>
              </a:spcBef>
              <a:buClr>
                <a:schemeClr val="dk1"/>
              </a:buClr>
              <a:buSzPct val="61111"/>
              <a:buFont typeface="Arial"/>
              <a:buNone/>
            </a:pPr>
            <a:r>
              <a:rPr lang="en-US" sz="1800"/>
              <a:t>#1094. Bolo Updates Email Confirmation</a:t>
            </a:r>
          </a:p>
          <a:p>
            <a:pPr indent="-69850" lvl="0" marL="0" rtl="0">
              <a:spcBef>
                <a:spcPts val="0"/>
              </a:spcBef>
              <a:buClr>
                <a:schemeClr val="dk1"/>
              </a:buClr>
              <a:buSzPct val="61111"/>
              <a:buFont typeface="Arial"/>
              <a:buNone/>
            </a:pPr>
            <a:r>
              <a:rPr lang="en-US" sz="1800"/>
              <a:t>#880. Bolo Feed to third party agencies 	</a:t>
            </a:r>
          </a:p>
          <a:p>
            <a:pPr indent="-69850" lvl="0" marL="0" rtl="0">
              <a:spcBef>
                <a:spcPts val="0"/>
              </a:spcBef>
              <a:buClr>
                <a:schemeClr val="dk1"/>
              </a:buClr>
              <a:buSzPct val="61111"/>
              <a:buFont typeface="Arial"/>
              <a:buNone/>
            </a:pPr>
            <a:r>
              <a:rPr lang="en-US" sz="1800"/>
              <a:t>#931. Script to update database schema without dropping data </a:t>
            </a:r>
          </a:p>
          <a:p>
            <a:pPr indent="-69850" lvl="0" marL="0" rtl="0">
              <a:spcBef>
                <a:spcPts val="0"/>
              </a:spcBef>
              <a:buClr>
                <a:schemeClr val="dk1"/>
              </a:buClr>
              <a:buSzPct val="61111"/>
              <a:buFont typeface="Arial"/>
              <a:buNone/>
            </a:pPr>
            <a:r>
              <a:rPr lang="en-US" sz="1800"/>
              <a:t>#920. Compression of Images</a:t>
            </a:r>
          </a:p>
          <a:p>
            <a:pPr indent="-69850" lvl="0" marL="0" rtl="0">
              <a:spcBef>
                <a:spcPts val="0"/>
              </a:spcBef>
              <a:buClr>
                <a:schemeClr val="dk1"/>
              </a:buClr>
              <a:buSzPct val="61111"/>
              <a:buFont typeface="Arial"/>
              <a:buNone/>
            </a:pPr>
            <a:r>
              <a:rPr lang="en-US" sz="1800"/>
              <a:t>#986. Unsubscriptions from BOLO emails</a:t>
            </a:r>
          </a:p>
          <a:p>
            <a:pPr indent="-69850" lvl="0" marL="0" rtl="0">
              <a:spcBef>
                <a:spcPts val="0"/>
              </a:spcBef>
              <a:buClr>
                <a:schemeClr val="dk1"/>
              </a:buClr>
              <a:buSzPct val="61111"/>
              <a:buFont typeface="Arial"/>
              <a:buNone/>
            </a:pPr>
            <a:r>
              <a:rPr lang="en-US" sz="1800"/>
              <a:t>#1037. Agency Settings access for Tier 3 users</a:t>
            </a:r>
          </a:p>
          <a:p>
            <a:pPr indent="-69850" lvl="0" marL="0" rtl="0">
              <a:spcBef>
                <a:spcPts val="0"/>
              </a:spcBef>
              <a:buClr>
                <a:schemeClr val="dk1"/>
              </a:buClr>
              <a:buSzPct val="61111"/>
              <a:buFont typeface="Arial"/>
              <a:buNone/>
            </a:pPr>
            <a:r>
              <a:rPr lang="en-US" sz="1800"/>
              <a:t>#890. Watermark for Agencies</a:t>
            </a:r>
          </a:p>
          <a:p>
            <a:pPr indent="-69850" lvl="0" marL="0" rtl="0">
              <a:spcBef>
                <a:spcPts val="0"/>
              </a:spcBef>
              <a:buClr>
                <a:schemeClr val="dk1"/>
              </a:buClr>
              <a:buSzPct val="61111"/>
              <a:buFont typeface="Arial"/>
              <a:buNone/>
            </a:pPr>
            <a:r>
              <a:rPr lang="en-US" sz="1800"/>
              <a:t>#1001. Routes Login redirection</a:t>
            </a: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2" name="Shape 212"/>
        <p:cNvGrpSpPr/>
        <p:nvPr/>
      </p:nvGrpSpPr>
      <p:grpSpPr>
        <a:xfrm>
          <a:off x="0" y="0"/>
          <a:ext cx="0" cy="0"/>
          <a:chOff x="0" y="0"/>
          <a:chExt cx="0" cy="0"/>
        </a:xfrm>
      </p:grpSpPr>
      <p:sp>
        <p:nvSpPr>
          <p:cNvPr id="213" name="Shape 213"/>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lvl="0" rtl="0">
              <a:spcBef>
                <a:spcPts val="0"/>
              </a:spcBef>
              <a:buClr>
                <a:schemeClr val="dk1"/>
              </a:buClr>
              <a:buSzPct val="25000"/>
              <a:buFont typeface="Arial"/>
              <a:buNone/>
            </a:pPr>
            <a:r>
              <a:rPr lang="en-US"/>
              <a:t>User Story #1094: </a:t>
            </a:r>
            <a:r>
              <a:rPr lang="en-US" sz="2400"/>
              <a:t>Implement confirmation of BOLO updates - Flow of Events</a:t>
            </a:r>
          </a:p>
        </p:txBody>
      </p:sp>
      <p:sp>
        <p:nvSpPr>
          <p:cNvPr id="214" name="Shape 214"/>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t/>
            </a:r>
            <a:endParaRPr b="0" i="0" sz="2200" u="none" cap="none" strike="noStrike">
              <a:solidFill>
                <a:srgbClr val="001D4D"/>
              </a:solidFill>
              <a:latin typeface="Trebuchet MS"/>
              <a:ea typeface="Trebuchet MS"/>
              <a:cs typeface="Trebuchet MS"/>
              <a:sym typeface="Trebuchet MS"/>
            </a:endParaRPr>
          </a:p>
        </p:txBody>
      </p:sp>
      <p:pic>
        <p:nvPicPr>
          <p:cNvPr descr="updateConfirmation.gif" id="215" name="Shape 215"/>
          <p:cNvPicPr preferRelativeResize="0"/>
          <p:nvPr/>
        </p:nvPicPr>
        <p:blipFill>
          <a:blip r:embed="rId3">
            <a:alphaModFix/>
          </a:blip>
          <a:stretch>
            <a:fillRect/>
          </a:stretch>
        </p:blipFill>
        <p:spPr>
          <a:xfrm>
            <a:off x="779475" y="1425600"/>
            <a:ext cx="7481600" cy="42084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0" name="Shape 220"/>
        <p:cNvGrpSpPr/>
        <p:nvPr/>
      </p:nvGrpSpPr>
      <p:grpSpPr>
        <a:xfrm>
          <a:off x="0" y="0"/>
          <a:ext cx="0" cy="0"/>
          <a:chOff x="0" y="0"/>
          <a:chExt cx="0" cy="0"/>
        </a:xfrm>
      </p:grpSpPr>
      <p:sp>
        <p:nvSpPr>
          <p:cNvPr id="221" name="Shape 221"/>
          <p:cNvSpPr txBox="1"/>
          <p:nvPr>
            <p:ph type="title"/>
          </p:nvPr>
        </p:nvSpPr>
        <p:spPr>
          <a:xfrm>
            <a:off x="779462" y="381000"/>
            <a:ext cx="7583400" cy="1044600"/>
          </a:xfrm>
          <a:prstGeom prst="rect">
            <a:avLst/>
          </a:prstGeom>
        </p:spPr>
        <p:txBody>
          <a:bodyPr anchorCtr="0" anchor="b" bIns="91425" lIns="91425" rIns="91425" tIns="91425">
            <a:noAutofit/>
          </a:bodyPr>
          <a:lstStyle/>
          <a:p>
            <a:pPr lvl="0">
              <a:spcBef>
                <a:spcPts val="0"/>
              </a:spcBef>
              <a:buClr>
                <a:schemeClr val="dk1"/>
              </a:buClr>
              <a:buSzPct val="28947"/>
              <a:buFont typeface="Arial"/>
              <a:buNone/>
            </a:pPr>
            <a:r>
              <a:rPr lang="en-US"/>
              <a:t>User Story #1094: </a:t>
            </a:r>
            <a:r>
              <a:rPr lang="en-US" sz="2400"/>
              <a:t>Implement confirmation of BOLO updates - Versioning Control</a:t>
            </a:r>
          </a:p>
        </p:txBody>
      </p:sp>
      <p:sp>
        <p:nvSpPr>
          <p:cNvPr id="222" name="Shape 222"/>
          <p:cNvSpPr txBox="1"/>
          <p:nvPr>
            <p:ph idx="1" type="body"/>
          </p:nvPr>
        </p:nvSpPr>
        <p:spPr>
          <a:xfrm>
            <a:off x="779462" y="1828800"/>
            <a:ext cx="7583400" cy="4208400"/>
          </a:xfrm>
          <a:prstGeom prst="rect">
            <a:avLst/>
          </a:prstGeom>
        </p:spPr>
        <p:txBody>
          <a:bodyPr anchorCtr="0" anchor="t" bIns="91425" lIns="91425" rIns="91425" tIns="91425">
            <a:noAutofit/>
          </a:bodyPr>
          <a:lstStyle/>
          <a:p>
            <a:pPr lvl="0">
              <a:spcBef>
                <a:spcPts val="0"/>
              </a:spcBef>
              <a:buNone/>
            </a:pPr>
            <a:r>
              <a:t/>
            </a:r>
            <a:endParaRPr/>
          </a:p>
        </p:txBody>
      </p:sp>
      <p:pic>
        <p:nvPicPr>
          <p:cNvPr id="223" name="Shape 223"/>
          <p:cNvPicPr preferRelativeResize="0"/>
          <p:nvPr/>
        </p:nvPicPr>
        <p:blipFill>
          <a:blip r:embed="rId3">
            <a:alphaModFix/>
          </a:blip>
          <a:stretch>
            <a:fillRect/>
          </a:stretch>
        </p:blipFill>
        <p:spPr>
          <a:xfrm>
            <a:off x="613700" y="1828800"/>
            <a:ext cx="7749175" cy="420839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