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6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7" name="Shape 137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5" name="Shape 145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3" name="Shape 153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1" name="Shape 161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Shape 16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7" name="Shape 177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Shape 1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6" name="Shape 186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3" name="Shape 1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Shape 19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Shape 72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Shape 81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9" name="Shape 8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3" name="Shape 113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Requirements: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4.1. User stories implemented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4.2. UML use cases and the use case diagram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4.3. UML sequence diagrams for the implemented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SzPct val="25000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9" name="Shape 129"/>
          <p:cNvSpPr txBox="1"/>
          <p:nvPr>
            <p:ph idx="12" type="sldNum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ctrTitle"/>
          </p:nvPr>
        </p:nvSpPr>
        <p:spPr>
          <a:xfrm>
            <a:off x="311708" y="992766"/>
            <a:ext cx="8520600" cy="27369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4202966"/>
            <a:ext cx="8520600" cy="1734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55" name="Shape 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2" y="187325"/>
            <a:ext cx="8828100" cy="64818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42875" lvl="0" marL="282575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171450" lvl="1" marL="57785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174625" lvl="2" marL="860425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177800" lvl="3" marL="11430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168275" lvl="4" marL="1425575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381000" y="6288087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305175" y="6288087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-166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5640766"/>
            <a:ext cx="5998800" cy="8067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5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7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08.png"/><Relationship Id="rId4" Type="http://schemas.openxmlformats.org/officeDocument/2006/relationships/image" Target="../media/image0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gif"/></Relationships>
</file>

<file path=ppt/slides/_rels/slide17.xml.rels><?xml version="1.0" encoding="UTF-8" standalone="yes"?><Relationships xmlns="http://schemas.openxmlformats.org/package/2006/relationships"><Relationship Id="rId11" Type="http://schemas.openxmlformats.org/officeDocument/2006/relationships/image" Target="../media/image18.png"/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hyperlink" Target="mailto:egonz077@fiu.edu" TargetMode="External"/><Relationship Id="rId4" Type="http://schemas.openxmlformats.org/officeDocument/2006/relationships/hyperlink" Target="www.linkedin.com/in/emmgonz" TargetMode="External"/><Relationship Id="rId9" Type="http://schemas.openxmlformats.org/officeDocument/2006/relationships/image" Target="../media/image17.png"/><Relationship Id="rId5" Type="http://schemas.openxmlformats.org/officeDocument/2006/relationships/image" Target="../media/image10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idx="1" type="subTitle"/>
          </p:nvPr>
        </p:nvSpPr>
        <p:spPr>
          <a:xfrm>
            <a:off x="228600" y="6100755"/>
            <a:ext cx="8686800" cy="635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Noto Sans Symbols"/>
              <a:buNone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August 5th, 2016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228600" y="228600"/>
            <a:ext cx="86868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-US" sz="3600" u="none" cap="none" strike="noStrike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Senior Project Final Presentation</a:t>
            </a:r>
            <a:br>
              <a:rPr b="0" i="0" lang="en-US" sz="4400" u="none" cap="none" strike="noStrike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b="0" i="0" lang="en-US" sz="2800" u="none" cap="none" strike="noStrike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&lt;</a:t>
            </a:r>
            <a:r>
              <a:rPr lang="en-US" sz="28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Summer 2016</a:t>
            </a:r>
            <a:r>
              <a:rPr b="0" i="0" lang="en-US" sz="2800" u="none" cap="none" strike="noStrike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&gt;</a:t>
            </a:r>
          </a:p>
        </p:txBody>
      </p:sp>
      <p:sp>
        <p:nvSpPr>
          <p:cNvPr id="68" name="Shape 68"/>
          <p:cNvSpPr txBox="1"/>
          <p:nvPr/>
        </p:nvSpPr>
        <p:spPr>
          <a:xfrm>
            <a:off x="228600" y="3048000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-US" sz="44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BOLO 5.0</a:t>
            </a:r>
            <a:br>
              <a:rPr lang="en-US" sz="44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lang="en-US" sz="2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Team Members: Emmanuel Gonzalez, Nilton Muñoz, John Burke, Jorge Medina</a:t>
            </a:r>
          </a:p>
          <a:p>
            <a:pPr lvl="0" rtl="0" algn="l">
              <a:spcBef>
                <a:spcPts val="0"/>
              </a:spcBef>
              <a:buNone/>
            </a:pPr>
            <a:r>
              <a:rPr lang="en-US" sz="2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Instructors: Masoud Sadjadi, Mohsen Taheri</a:t>
            </a:r>
            <a:br>
              <a:rPr lang="en-US" sz="2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lang="en-US" sz="2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Product Owner(s): Samuel Ceballos, Jason Cohen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n-US" sz="28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Mentors: Juan Caraballo, Robert Loredo</a:t>
            </a:r>
            <a:br>
              <a:rPr lang="en-US" sz="28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</a:br>
            <a:br>
              <a:rPr lang="en-US" sz="44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lang="en-US" sz="18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School of Computing and Information Sciences</a:t>
            </a:r>
            <a:br>
              <a:rPr lang="en-US" sz="18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</a:br>
            <a:r>
              <a:rPr lang="en-US" sz="18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Florida International University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type="title"/>
          </p:nvPr>
        </p:nvSpPr>
        <p:spPr>
          <a:xfrm>
            <a:off x="0" y="-120575"/>
            <a:ext cx="7800600" cy="68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Confirm BOLOs after creation</a:t>
            </a:r>
          </a:p>
        </p:txBody>
      </p:sp>
      <p:cxnSp>
        <p:nvCxnSpPr>
          <p:cNvPr id="140" name="Shape 140"/>
          <p:cNvCxnSpPr/>
          <p:nvPr/>
        </p:nvCxnSpPr>
        <p:spPr>
          <a:xfrm>
            <a:off x="-308150" y="561025"/>
            <a:ext cx="56745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descr="BoloConfirmation-gif.gif" id="141" name="Shape 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90600"/>
            <a:ext cx="9144000" cy="487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0" y="-89975"/>
            <a:ext cx="8149500" cy="651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Brute force attack protection</a:t>
            </a:r>
          </a:p>
        </p:txBody>
      </p:sp>
      <p:pic>
        <p:nvPicPr>
          <p:cNvPr id="148" name="Shape 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51000"/>
            <a:ext cx="9144000" cy="5135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9" name="Shape 149"/>
          <p:cNvCxnSpPr/>
          <p:nvPr/>
        </p:nvCxnSpPr>
        <p:spPr>
          <a:xfrm>
            <a:off x="-308150" y="561025"/>
            <a:ext cx="60426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type="title"/>
          </p:nvPr>
        </p:nvSpPr>
        <p:spPr>
          <a:xfrm>
            <a:off x="0" y="-89975"/>
            <a:ext cx="8733900" cy="651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Password expiration policy</a:t>
            </a:r>
          </a:p>
        </p:txBody>
      </p:sp>
      <p:pic>
        <p:nvPicPr>
          <p:cNvPr descr="password-expire-gif.gif" id="156" name="Shape 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90600"/>
            <a:ext cx="9144000" cy="4876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7" name="Shape 157"/>
          <p:cNvCxnSpPr/>
          <p:nvPr/>
        </p:nvCxnSpPr>
        <p:spPr>
          <a:xfrm>
            <a:off x="-308150" y="561025"/>
            <a:ext cx="75852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/>
        </p:nvSpPr>
        <p:spPr>
          <a:xfrm>
            <a:off x="0" y="-392100"/>
            <a:ext cx="9144000" cy="1004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lang="en-US" sz="24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Restrict User email domain on registration</a:t>
            </a:r>
          </a:p>
        </p:txBody>
      </p:sp>
      <p:cxnSp>
        <p:nvCxnSpPr>
          <p:cNvPr id="164" name="Shape 164"/>
          <p:cNvCxnSpPr/>
          <p:nvPr/>
        </p:nvCxnSpPr>
        <p:spPr>
          <a:xfrm>
            <a:off x="-308150" y="561025"/>
            <a:ext cx="83031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descr="EmailRestriction-gif.gif" id="165" name="Shape 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90600"/>
            <a:ext cx="9144000" cy="487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/>
          <p:nvPr>
            <p:ph type="title"/>
          </p:nvPr>
        </p:nvSpPr>
        <p:spPr>
          <a:xfrm>
            <a:off x="-12" y="-483575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Filter BOLOs by any permutation of agencies</a:t>
            </a:r>
          </a:p>
        </p:txBody>
      </p:sp>
      <p:sp>
        <p:nvSpPr>
          <p:cNvPr id="172" name="Shape 172"/>
          <p:cNvSpPr txBox="1"/>
          <p:nvPr>
            <p:ph idx="1" type="body"/>
          </p:nvPr>
        </p:nvSpPr>
        <p:spPr>
          <a:xfrm>
            <a:off x="779475" y="1119450"/>
            <a:ext cx="7583400" cy="46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lvl="0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AutoNum type="arabicPeriod"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Implement new dropdowns using Bootstrap.</a:t>
            </a:r>
          </a:p>
          <a:p>
            <a:pPr lvl="0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AutoNum type="arabicPeriod"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Modify database query to accept an array of keys as a parameter.</a:t>
            </a:r>
          </a:p>
          <a:p>
            <a:pPr lv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AutoNum type="arabicPeriod"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Allow the user to select any permutation of agencies.</a:t>
            </a:r>
          </a:p>
          <a:p>
            <a:pPr lvl="0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AutoNum type="arabicPeriod"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Fix paging algorithm to accommodate different amounts of BOLOs.</a:t>
            </a:r>
          </a:p>
          <a:p>
            <a:pPr lvl="0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AutoNum type="arabicPeriod"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Display BOLOs by the agencies selected.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 b="0" i="0" sz="2200" u="none" cap="none" strike="noStrike">
              <a:solidFill>
                <a:srgbClr val="001D4D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73" name="Shape 173"/>
          <p:cNvCxnSpPr/>
          <p:nvPr/>
        </p:nvCxnSpPr>
        <p:spPr>
          <a:xfrm>
            <a:off x="-308150" y="561025"/>
            <a:ext cx="83031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type="title"/>
          </p:nvPr>
        </p:nvSpPr>
        <p:spPr>
          <a:xfrm>
            <a:off x="0" y="-335975"/>
            <a:ext cx="8277300" cy="897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Implement new drop-down menus</a:t>
            </a:r>
          </a:p>
        </p:txBody>
      </p:sp>
      <p:pic>
        <p:nvPicPr>
          <p:cNvPr id="180" name="Shape 1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86900" y="897000"/>
            <a:ext cx="4060163" cy="579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Shape 1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6500" y="888012"/>
            <a:ext cx="4060174" cy="58156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2" name="Shape 182"/>
          <p:cNvCxnSpPr/>
          <p:nvPr/>
        </p:nvCxnSpPr>
        <p:spPr>
          <a:xfrm>
            <a:off x="-308150" y="561025"/>
            <a:ext cx="60171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type="title"/>
          </p:nvPr>
        </p:nvSpPr>
        <p:spPr>
          <a:xfrm>
            <a:off x="0" y="-335975"/>
            <a:ext cx="8277300" cy="897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Multiple Selections</a:t>
            </a:r>
          </a:p>
        </p:txBody>
      </p:sp>
      <p:pic>
        <p:nvPicPr>
          <p:cNvPr descr="multi-select-gif.gif" id="189" name="Shape 1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90600"/>
            <a:ext cx="9144000" cy="4876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0" name="Shape 190"/>
          <p:cNvCxnSpPr/>
          <p:nvPr/>
        </p:nvCxnSpPr>
        <p:spPr>
          <a:xfrm>
            <a:off x="-308150" y="561025"/>
            <a:ext cx="44598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type="title"/>
          </p:nvPr>
        </p:nvSpPr>
        <p:spPr>
          <a:xfrm>
            <a:off x="-12" y="-48355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en-US" sz="2400" u="none" cap="none" strike="noStrike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Summary</a:t>
            </a:r>
          </a:p>
        </p:txBody>
      </p:sp>
      <p:sp>
        <p:nvSpPr>
          <p:cNvPr id="197" name="Shape 197"/>
          <p:cNvSpPr txBox="1"/>
          <p:nvPr>
            <p:ph idx="1" type="body"/>
          </p:nvPr>
        </p:nvSpPr>
        <p:spPr>
          <a:xfrm>
            <a:off x="780300" y="429150"/>
            <a:ext cx="7583400" cy="266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Contact:</a:t>
            </a:r>
          </a:p>
          <a:p>
            <a:pPr indent="0" lvl="0" marL="457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Email: </a:t>
            </a:r>
            <a:r>
              <a:rPr lang="en-US" sz="1800" u="sng">
                <a:solidFill>
                  <a:schemeClr val="hlink"/>
                </a:solidFill>
                <a:latin typeface="Consolas"/>
                <a:ea typeface="Consolas"/>
                <a:cs typeface="Consolas"/>
                <a:sym typeface="Consolas"/>
                <a:hlinkClick r:id="rId3"/>
              </a:rPr>
              <a:t>egonz077@fiu.edu</a:t>
            </a:r>
          </a:p>
          <a:p>
            <a:pPr indent="0" lvl="0" marL="457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Phone: 786-419-1966</a:t>
            </a:r>
          </a:p>
          <a:p>
            <a:pPr indent="457200" lvl="0" mar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>
                <a:latin typeface="Consolas"/>
                <a:ea typeface="Consolas"/>
                <a:cs typeface="Consolas"/>
                <a:sym typeface="Consolas"/>
              </a:rPr>
              <a:t>Linkedin: </a:t>
            </a:r>
            <a:r>
              <a:rPr lang="en-US" sz="1800" u="sng">
                <a:solidFill>
                  <a:schemeClr val="hlink"/>
                </a:solidFill>
                <a:latin typeface="Consolas"/>
                <a:ea typeface="Consolas"/>
                <a:cs typeface="Consolas"/>
                <a:sym typeface="Consolas"/>
                <a:hlinkClick r:id="rId4"/>
              </a:rPr>
              <a:t>www.linkedin.com/in/emmgonz</a:t>
            </a:r>
          </a:p>
          <a:p>
            <a:pPr indent="0" lvl="0" marL="0" marR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Any Questions?</a:t>
            </a:r>
          </a:p>
        </p:txBody>
      </p:sp>
      <p:cxnSp>
        <p:nvCxnSpPr>
          <p:cNvPr id="198" name="Shape 198"/>
          <p:cNvCxnSpPr/>
          <p:nvPr/>
        </p:nvCxnSpPr>
        <p:spPr>
          <a:xfrm>
            <a:off x="-308150" y="561025"/>
            <a:ext cx="20646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id="199" name="Shape 1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34924" y="4857746"/>
            <a:ext cx="1703418" cy="104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Shape 2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7399" y="3708174"/>
            <a:ext cx="1601750" cy="160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Shape 20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05172" y="6208725"/>
            <a:ext cx="2265051" cy="504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Shape 20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54400" y="3843970"/>
            <a:ext cx="2615250" cy="589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Shape 20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974108" y="3928996"/>
            <a:ext cx="1890416" cy="504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Shape 20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081727" y="5376350"/>
            <a:ext cx="1782799" cy="10446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ithub_logo.png" id="205" name="Shape 20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90287" y="5666684"/>
            <a:ext cx="2615256" cy="986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-12" y="-483575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Project Definition</a:t>
            </a:r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780300" y="658675"/>
            <a:ext cx="75834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onsolas"/>
                <a:ea typeface="Consolas"/>
                <a:cs typeface="Consolas"/>
                <a:sym typeface="Consolas"/>
              </a:rPr>
              <a:t>The BOLO flier creator is a web application that allows law enforcement to catch criminals faster.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0299" y="1446175"/>
            <a:ext cx="7583400" cy="520637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7" name="Shape 77"/>
          <p:cNvCxnSpPr/>
          <p:nvPr/>
        </p:nvCxnSpPr>
        <p:spPr>
          <a:xfrm>
            <a:off x="-308150" y="561025"/>
            <a:ext cx="44598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type="title"/>
          </p:nvPr>
        </p:nvSpPr>
        <p:spPr>
          <a:xfrm>
            <a:off x="0" y="-185200"/>
            <a:ext cx="7583400" cy="743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en-US" sz="2400" u="none" cap="none" strike="noStrike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Pro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ject</a:t>
            </a:r>
            <a:r>
              <a:rPr b="1" i="0" lang="en-US" sz="2400" u="none" cap="none" strike="noStrike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D</a:t>
            </a:r>
            <a:r>
              <a:rPr b="1" i="0" lang="en-US" sz="2400" u="none" cap="none" strike="noStrike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efinition </a:t>
            </a:r>
          </a:p>
        </p:txBody>
      </p:sp>
      <p:sp>
        <p:nvSpPr>
          <p:cNvPr id="84" name="Shape 84"/>
          <p:cNvSpPr txBox="1"/>
          <p:nvPr/>
        </p:nvSpPr>
        <p:spPr>
          <a:xfrm>
            <a:off x="779475" y="743100"/>
            <a:ext cx="7676400" cy="57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69875" lvl="0" marL="282575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Bolo 5.0: Has added the following functionality to the project</a:t>
            </a:r>
          </a:p>
          <a:p>
            <a:pPr indent="-298450" lvl="1" marL="577850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Security Enhancements:</a:t>
            </a:r>
          </a:p>
          <a:p>
            <a:pPr indent="-276225" lvl="2" marL="860425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 u="sng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Brute Force Login Protection</a:t>
            </a:r>
          </a:p>
          <a:p>
            <a:pPr indent="-276225" lvl="2" marL="860425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 u="sng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HTTPS Enforcing</a:t>
            </a:r>
          </a:p>
          <a:p>
            <a:pPr indent="-276225" lvl="2" marL="860425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 u="sng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90 Day Password Expiration Policy</a:t>
            </a:r>
          </a:p>
          <a:p>
            <a:pPr indent="-276225" lvl="2" marL="860425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 u="sng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BOLO confirmations</a:t>
            </a:r>
          </a:p>
          <a:p>
            <a:pPr indent="-276225" lvl="2" marL="860425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System Roles rules</a:t>
            </a:r>
          </a:p>
          <a:p>
            <a:pPr indent="-276225" lvl="2" marL="860425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Update DB Schema keeping data</a:t>
            </a:r>
          </a:p>
          <a:p>
            <a:pPr indent="-276225" lvl="2" marL="860425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 u="sng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User Management (activate - deactivate users)</a:t>
            </a:r>
          </a:p>
          <a:p>
            <a:pPr indent="-276225" lvl="2" marL="860425" rtl="0">
              <a:spcBef>
                <a:spcPts val="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 u="sng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User Registration</a:t>
            </a:r>
          </a:p>
          <a:p>
            <a:pPr indent="-298450" lvl="1" marL="577850" rtl="0">
              <a:spcBef>
                <a:spcPts val="20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Output of Data:</a:t>
            </a:r>
          </a:p>
          <a:p>
            <a:pPr indent="-276225" lvl="2" marL="860425" rtl="0">
              <a:spcBef>
                <a:spcPts val="6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JSON feed to third party Agencies</a:t>
            </a:r>
          </a:p>
          <a:p>
            <a:pPr indent="-276225" lvl="2" marL="860425" rtl="0">
              <a:spcBef>
                <a:spcPts val="6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CSV output for statistical analysis</a:t>
            </a:r>
          </a:p>
          <a:p>
            <a:pPr indent="-276225" lvl="2" marL="860425" rtl="0">
              <a:spcBef>
                <a:spcPts val="6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Previews, Details and PDF Views for templates</a:t>
            </a:r>
          </a:p>
          <a:p>
            <a:pPr indent="-276225" lvl="2" marL="860425" rtl="0">
              <a:spcBef>
                <a:spcPts val="6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Retrieval Points for Data analysis</a:t>
            </a:r>
          </a:p>
          <a:p>
            <a:pPr indent="-298450" lvl="1" marL="577850" rtl="0">
              <a:spcBef>
                <a:spcPts val="20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Visual Enhancements: </a:t>
            </a:r>
          </a:p>
          <a:p>
            <a:pPr indent="-276225" lvl="2" marL="860425" rtl="0">
              <a:spcBef>
                <a:spcPts val="6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Redesigned navigations</a:t>
            </a:r>
          </a:p>
          <a:p>
            <a:pPr indent="-276225" lvl="2" marL="860425" rtl="0">
              <a:spcBef>
                <a:spcPts val="6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Watermarks for BOLO PDfs</a:t>
            </a:r>
          </a:p>
          <a:p>
            <a:pPr indent="-276225" lvl="2" marL="860425" rtl="0">
              <a:spcBef>
                <a:spcPts val="6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New Filtering for viewing BOLOs.</a:t>
            </a:r>
          </a:p>
          <a:p>
            <a:pPr indent="-298450" lvl="1" marL="577850" rtl="0">
              <a:spcBef>
                <a:spcPts val="20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Custom Templates</a:t>
            </a:r>
          </a:p>
          <a:p>
            <a:pPr indent="-276225" lvl="2" marL="860425" rtl="0">
              <a:spcBef>
                <a:spcPts val="6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Templates for BOLO Boat Theft and Auto Theft</a:t>
            </a:r>
          </a:p>
          <a:p>
            <a:pPr indent="-276225" lvl="2" marL="860425" rtl="0">
              <a:spcBef>
                <a:spcPts val="600"/>
              </a:spcBef>
              <a:buClr>
                <a:srgbClr val="001D4D"/>
              </a:buClr>
              <a:buSzPct val="100000"/>
              <a:buFont typeface="Consolas"/>
              <a:buChar char="●"/>
            </a:pPr>
            <a:r>
              <a:rPr lang="en-US" sz="1600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New search pages for the new templates </a:t>
            </a:r>
          </a:p>
          <a:p>
            <a:pPr lvl="0" rtl="0">
              <a:spcBef>
                <a:spcPts val="2000"/>
              </a:spcBef>
              <a:buNone/>
            </a:pPr>
            <a:r>
              <a:t/>
            </a:r>
            <a:endParaRPr sz="1600">
              <a:solidFill>
                <a:srgbClr val="001D4D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85" name="Shape 85"/>
          <p:cNvCxnSpPr/>
          <p:nvPr/>
        </p:nvCxnSpPr>
        <p:spPr>
          <a:xfrm>
            <a:off x="-308150" y="561025"/>
            <a:ext cx="44598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title"/>
          </p:nvPr>
        </p:nvSpPr>
        <p:spPr>
          <a:xfrm>
            <a:off x="0" y="-151475"/>
            <a:ext cx="7583400" cy="71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Use Cases</a:t>
            </a:r>
          </a:p>
        </p:txBody>
      </p:sp>
      <p:cxnSp>
        <p:nvCxnSpPr>
          <p:cNvPr id="92" name="Shape 92"/>
          <p:cNvCxnSpPr/>
          <p:nvPr/>
        </p:nvCxnSpPr>
        <p:spPr>
          <a:xfrm>
            <a:off x="-308150" y="561025"/>
            <a:ext cx="44598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descr="Use Case Diagram (1).png" id="93" name="Shape 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450" y="927124"/>
            <a:ext cx="7671101" cy="5578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0" y="-151475"/>
            <a:ext cx="7583400" cy="71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Architecture</a:t>
            </a:r>
          </a:p>
        </p:txBody>
      </p:sp>
      <p:cxnSp>
        <p:nvCxnSpPr>
          <p:cNvPr id="100" name="Shape 100"/>
          <p:cNvCxnSpPr/>
          <p:nvPr/>
        </p:nvCxnSpPr>
        <p:spPr>
          <a:xfrm>
            <a:off x="-308150" y="561025"/>
            <a:ext cx="44598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6150" y="648245"/>
            <a:ext cx="6091675" cy="60663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0" y="-151475"/>
            <a:ext cx="7583400" cy="71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Architecture</a:t>
            </a:r>
          </a:p>
        </p:txBody>
      </p:sp>
      <p:pic>
        <p:nvPicPr>
          <p:cNvPr id="108" name="Shape 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936" y="1018900"/>
            <a:ext cx="8380123" cy="50886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9" name="Shape 109"/>
          <p:cNvCxnSpPr/>
          <p:nvPr/>
        </p:nvCxnSpPr>
        <p:spPr>
          <a:xfrm>
            <a:off x="-308150" y="561025"/>
            <a:ext cx="44598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0" y="-151475"/>
            <a:ext cx="7583400" cy="71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Minimal Class Diagram</a:t>
            </a:r>
          </a:p>
        </p:txBody>
      </p:sp>
      <p:cxnSp>
        <p:nvCxnSpPr>
          <p:cNvPr id="116" name="Shape 116"/>
          <p:cNvCxnSpPr/>
          <p:nvPr/>
        </p:nvCxnSpPr>
        <p:spPr>
          <a:xfrm>
            <a:off x="-308150" y="561025"/>
            <a:ext cx="44598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id="117" name="Shape 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237" y="2280550"/>
            <a:ext cx="8953524" cy="229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0" y="-151475"/>
            <a:ext cx="7583400" cy="712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en-US" sz="2400" u="none" cap="none" strike="noStrike">
                <a:solidFill>
                  <a:srgbClr val="001D4D"/>
                </a:solidFill>
                <a:latin typeface="Consolas"/>
                <a:ea typeface="Consolas"/>
                <a:cs typeface="Consolas"/>
                <a:sym typeface="Consolas"/>
              </a:rPr>
              <a:t>Use </a:t>
            </a: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Cases</a:t>
            </a:r>
          </a:p>
        </p:txBody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779475" y="830100"/>
            <a:ext cx="7893000" cy="5197800"/>
          </a:xfrm>
          <a:prstGeom prst="rect">
            <a:avLst/>
          </a:prstGeom>
          <a:noFill/>
          <a:ln cap="flat" cmpd="sng" w="9525">
            <a:solidFill>
              <a:srgbClr val="000000">
                <a:alpha val="0"/>
              </a:srgbClr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228600" lvl="0" marL="457200" marR="0" rtl="0" algn="l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Font typeface="Consolas"/>
              <a:buAutoNum type="arabicPeriod"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Users must confirm BOLO’s after creation.</a:t>
            </a:r>
          </a:p>
          <a:p>
            <a:pPr indent="-228600" lvl="0" marL="457200" marR="0" rtl="0" algn="l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Font typeface="Consolas"/>
              <a:buAutoNum type="arabicPeriod"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Users can be locked out of the system if they input wrong login information 10 times.</a:t>
            </a:r>
          </a:p>
          <a:p>
            <a:pPr indent="-228600" lvl="0" marL="457200" marR="0" rtl="0" algn="l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Font typeface="Consolas"/>
              <a:buAutoNum type="arabicPeriod"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User’s login credentials will expire every 90 days.</a:t>
            </a:r>
          </a:p>
          <a:p>
            <a:pPr indent="-228600" lvl="0" marL="457200" marR="0" rtl="0" algn="l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Font typeface="Consolas"/>
              <a:buAutoNum type="arabicPeriod"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Upon registration user email must be associated to their agency’s domain.</a:t>
            </a:r>
          </a:p>
          <a:p>
            <a:pPr indent="-228600" lvl="0" marL="457200" marR="0" rtl="0" algn="l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Font typeface="Consolas"/>
              <a:buAutoNum type="arabicPeriod"/>
            </a:pPr>
            <a:r>
              <a:rPr lang="en-US">
                <a:latin typeface="Consolas"/>
                <a:ea typeface="Consolas"/>
                <a:cs typeface="Consolas"/>
                <a:sym typeface="Consolas"/>
              </a:rPr>
              <a:t>Filter BOLOs by any permutation of agencies.</a:t>
            </a:r>
          </a:p>
        </p:txBody>
      </p:sp>
      <p:cxnSp>
        <p:nvCxnSpPr>
          <p:cNvPr id="125" name="Shape 125"/>
          <p:cNvCxnSpPr/>
          <p:nvPr/>
        </p:nvCxnSpPr>
        <p:spPr>
          <a:xfrm>
            <a:off x="-308150" y="561025"/>
            <a:ext cx="3183599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0" y="-120575"/>
            <a:ext cx="7800600" cy="68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lang="en-US" sz="2400">
                <a:latin typeface="Consolas"/>
                <a:ea typeface="Consolas"/>
                <a:cs typeface="Consolas"/>
                <a:sym typeface="Consolas"/>
              </a:rPr>
              <a:t>Confirm BOLOs after creation</a:t>
            </a:r>
          </a:p>
        </p:txBody>
      </p:sp>
      <p:cxnSp>
        <p:nvCxnSpPr>
          <p:cNvPr id="132" name="Shape 132"/>
          <p:cNvCxnSpPr/>
          <p:nvPr/>
        </p:nvCxnSpPr>
        <p:spPr>
          <a:xfrm>
            <a:off x="-308150" y="561025"/>
            <a:ext cx="56745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descr="US # 879 Sequence.png" id="133" name="Shape 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61274"/>
            <a:ext cx="9143999" cy="433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