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4" name="Shape 21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15" name="Shape 21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2" name="Shape 22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3" name="Shape 22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9" name="Shape 22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30" name="Shape 230"/>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7" name="Shape 23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8" name="Shape 23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45" name="Shape 245"/>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9" name="Shape 249"/>
        <p:cNvGrpSpPr/>
        <p:nvPr/>
      </p:nvGrpSpPr>
      <p:grpSpPr>
        <a:xfrm>
          <a:off x="0" y="0"/>
          <a:ext cx="0" cy="0"/>
          <a:chOff x="0" y="0"/>
          <a:chExt cx="0" cy="0"/>
        </a:xfrm>
      </p:grpSpPr>
      <p:sp>
        <p:nvSpPr>
          <p:cNvPr id="250" name="Shape 25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1" name="Shape 25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2" name="Shape 25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8" name="Shape 2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59" name="Shape 25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4" name="Shape 264"/>
        <p:cNvGrpSpPr/>
        <p:nvPr/>
      </p:nvGrpSpPr>
      <p:grpSpPr>
        <a:xfrm>
          <a:off x="0" y="0"/>
          <a:ext cx="0" cy="0"/>
          <a:chOff x="0" y="0"/>
          <a:chExt cx="0" cy="0"/>
        </a:xfrm>
      </p:grpSpPr>
      <p:sp>
        <p:nvSpPr>
          <p:cNvPr id="265" name="Shape 2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6" name="Shape 26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7" name="Shape 26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73" name="Shape 27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74" name="Shape 27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9" name="Shape 279"/>
        <p:cNvGrpSpPr/>
        <p:nvPr/>
      </p:nvGrpSpPr>
      <p:grpSpPr>
        <a:xfrm>
          <a:off x="0" y="0"/>
          <a:ext cx="0" cy="0"/>
          <a:chOff x="0" y="0"/>
          <a:chExt cx="0" cy="0"/>
        </a:xfrm>
      </p:grpSpPr>
      <p:sp>
        <p:nvSpPr>
          <p:cNvPr id="280" name="Shape 2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1" name="Shape 28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2" name="Shape 28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4" name="Shape 154"/>
        <p:cNvGrpSpPr/>
        <p:nvPr/>
      </p:nvGrpSpPr>
      <p:grpSpPr>
        <a:xfrm>
          <a:off x="0" y="0"/>
          <a:ext cx="0" cy="0"/>
          <a:chOff x="0" y="0"/>
          <a:chExt cx="0" cy="0"/>
        </a:xfrm>
      </p:grpSpPr>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6" name="Shape 15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7" name="Shape 15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6" name="Shape 286"/>
        <p:cNvGrpSpPr/>
        <p:nvPr/>
      </p:nvGrpSpPr>
      <p:grpSpPr>
        <a:xfrm>
          <a:off x="0" y="0"/>
          <a:ext cx="0" cy="0"/>
          <a:chOff x="0" y="0"/>
          <a:chExt cx="0" cy="0"/>
        </a:xfrm>
      </p:grpSpPr>
      <p:sp>
        <p:nvSpPr>
          <p:cNvPr id="287" name="Shape 2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8" name="Shape 2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89" name="Shape 28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4" name="Shape 294"/>
        <p:cNvGrpSpPr/>
        <p:nvPr/>
      </p:nvGrpSpPr>
      <p:grpSpPr>
        <a:xfrm>
          <a:off x="0" y="0"/>
          <a:ext cx="0" cy="0"/>
          <a:chOff x="0" y="0"/>
          <a:chExt cx="0" cy="0"/>
        </a:xfrm>
      </p:grpSpPr>
      <p:sp>
        <p:nvSpPr>
          <p:cNvPr id="295" name="Shape 2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6" name="Shape 29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4. Requirements: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4.1. User stories implemented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4.2. UML use cases and the use case diagram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4.3. UML sequence diagrams for the implemented use cases.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97" name="Shape 29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1" name="Shape 301"/>
        <p:cNvGrpSpPr/>
        <p:nvPr/>
      </p:nvGrpSpPr>
      <p:grpSpPr>
        <a:xfrm>
          <a:off x="0" y="0"/>
          <a:ext cx="0" cy="0"/>
          <a:chOff x="0" y="0"/>
          <a:chExt cx="0" cy="0"/>
        </a:xfrm>
      </p:grpSpPr>
      <p:sp>
        <p:nvSpPr>
          <p:cNvPr id="302" name="Shape 3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3" name="Shape 3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304" name="Shape 304"/>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9" name="Shape 309"/>
        <p:cNvGrpSpPr/>
        <p:nvPr/>
      </p:nvGrpSpPr>
      <p:grpSpPr>
        <a:xfrm>
          <a:off x="0" y="0"/>
          <a:ext cx="0" cy="0"/>
          <a:chOff x="0" y="0"/>
          <a:chExt cx="0" cy="0"/>
        </a:xfrm>
      </p:grpSpPr>
      <p:sp>
        <p:nvSpPr>
          <p:cNvPr id="310" name="Shape 3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1" name="Shape 31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12" name="Shape 312"/>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7" name="Shape 317"/>
        <p:cNvGrpSpPr/>
        <p:nvPr/>
      </p:nvGrpSpPr>
      <p:grpSpPr>
        <a:xfrm>
          <a:off x="0" y="0"/>
          <a:ext cx="0" cy="0"/>
          <a:chOff x="0" y="0"/>
          <a:chExt cx="0" cy="0"/>
        </a:xfrm>
      </p:grpSpPr>
      <p:sp>
        <p:nvSpPr>
          <p:cNvPr id="318" name="Shape 3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9" name="Shape 31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320" name="Shape 32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4" name="Shape 324"/>
        <p:cNvGrpSpPr/>
        <p:nvPr/>
      </p:nvGrpSpPr>
      <p:grpSpPr>
        <a:xfrm>
          <a:off x="0" y="0"/>
          <a:ext cx="0" cy="0"/>
          <a:chOff x="0" y="0"/>
          <a:chExt cx="0" cy="0"/>
        </a:xfrm>
      </p:grpSpPr>
      <p:sp>
        <p:nvSpPr>
          <p:cNvPr id="325" name="Shape 3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6" name="Shape 3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327" name="Shape 327"/>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5" name="Shape 16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6" name="Shape 16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0" name="Shape 170"/>
        <p:cNvGrpSpPr/>
        <p:nvPr/>
      </p:nvGrpSpPr>
      <p:grpSpPr>
        <a:xfrm>
          <a:off x="0" y="0"/>
          <a:ext cx="0" cy="0"/>
          <a:chOff x="0" y="0"/>
          <a:chExt cx="0" cy="0"/>
        </a:xfrm>
      </p:grpSpPr>
      <p:sp>
        <p:nvSpPr>
          <p:cNvPr id="171" name="Shape 1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2" name="Shape 17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3" name="Shape 17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7" name="Shape 177"/>
        <p:cNvGrpSpPr/>
        <p:nvPr/>
      </p:nvGrpSpPr>
      <p:grpSpPr>
        <a:xfrm>
          <a:off x="0" y="0"/>
          <a:ext cx="0" cy="0"/>
          <a:chOff x="0" y="0"/>
          <a:chExt cx="0" cy="0"/>
        </a:xfrm>
      </p:grpSpPr>
      <p:sp>
        <p:nvSpPr>
          <p:cNvPr id="178" name="Shape 1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9" name="Shape 17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0" name="Shape 18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6" name="Shape 18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7" name="Shape 18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1" name="Shape 191"/>
        <p:cNvGrpSpPr/>
        <p:nvPr/>
      </p:nvGrpSpPr>
      <p:grpSpPr>
        <a:xfrm>
          <a:off x="0" y="0"/>
          <a:ext cx="0" cy="0"/>
          <a:chOff x="0" y="0"/>
          <a:chExt cx="0" cy="0"/>
        </a:xfrm>
      </p:grpSpPr>
      <p:sp>
        <p:nvSpPr>
          <p:cNvPr id="192" name="Shape 1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3" name="Shape 19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4" name="Shape 19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0" name="Shape 20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01" name="Shape 201"/>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rt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7" name="Shape 20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8" name="Shape 20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9.png"/><Relationship Id="rId3"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0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0.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1.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2.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07.jpg"/><Relationship Id="rId4" Type="http://schemas.openxmlformats.org/officeDocument/2006/relationships/image" Target="../media/image1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5.jpg"/><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2.png"/><Relationship Id="rId4" Type="http://schemas.openxmlformats.org/officeDocument/2006/relationships/image" Target="../media/image23.png"/><Relationship Id="rId9" Type="http://schemas.openxmlformats.org/officeDocument/2006/relationships/image" Target="../media/image24.png"/><Relationship Id="rId5" Type="http://schemas.openxmlformats.org/officeDocument/2006/relationships/image" Target="../media/image30.png"/><Relationship Id="rId6" Type="http://schemas.openxmlformats.org/officeDocument/2006/relationships/image" Target="../media/image21.png"/><Relationship Id="rId7" Type="http://schemas.openxmlformats.org/officeDocument/2006/relationships/image" Target="../media/image25.png"/><Relationship Id="rId8"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BOLO 5</a:t>
            </a:r>
            <a:r>
              <a:rPr b="0" i="0" lang="en-US" sz="2900" u="none" cap="none" strike="noStrike">
                <a:solidFill>
                  <a:srgbClr val="001D4D"/>
                </a:solidFill>
                <a:latin typeface="Trebuchet MS"/>
                <a:ea typeface="Trebuchet MS"/>
                <a:cs typeface="Trebuchet MS"/>
                <a:sym typeface="Trebuchet MS"/>
              </a:rPr>
              <a:t> </a:t>
            </a:r>
          </a:p>
          <a:p>
            <a:pPr indent="0" lvl="0" marL="0" marR="0" rtl="0" algn="ctr">
              <a:spcBef>
                <a:spcPts val="0"/>
              </a:spcBef>
              <a:spcAft>
                <a:spcPts val="0"/>
              </a:spcAft>
              <a:buSzPct val="25000"/>
              <a:buNone/>
            </a:pPr>
            <a:r>
              <a:rPr lang="en-US" sz="2800"/>
              <a:t>Team Member(s): Nilton Munoz, Emmanuel Gonzalez, Jorge Medina, John Burke</a:t>
            </a:r>
            <a:br>
              <a:rPr lang="en-US" sz="2800"/>
            </a:br>
            <a:r>
              <a:rPr lang="en-US" sz="2800"/>
              <a:t>Product Owner(s): Samuel Ceballos, Jason Cohen</a:t>
            </a:r>
          </a:p>
          <a:p>
            <a:pPr lvl="0" rtl="0" algn="ctr">
              <a:spcBef>
                <a:spcPts val="0"/>
              </a:spcBef>
              <a:buSzPct val="25000"/>
              <a:buNone/>
            </a:pPr>
            <a:r>
              <a:rPr lang="en-US" sz="2500"/>
              <a:t>Mentor(s): Juan Caraballo, Robert Loredo</a:t>
            </a:r>
          </a:p>
          <a:p>
            <a:pPr lvl="0" rtl="0" algn="ctr">
              <a:spcBef>
                <a:spcPts val="0"/>
              </a:spcBef>
              <a:buClr>
                <a:schemeClr val="dk1"/>
              </a:buClr>
              <a:buSzPct val="25000"/>
              <a:buFont typeface="Arial"/>
              <a:buNone/>
            </a:pPr>
            <a:r>
              <a:rPr lang="en-US" sz="2500"/>
              <a:t>Instructors: Masoud Sadjadi, Mohsen Taheri</a:t>
            </a:r>
          </a:p>
          <a:p>
            <a:pPr indent="0" lvl="0" marL="0" marR="0" rtl="0" algn="ctr">
              <a:spcBef>
                <a:spcPts val="0"/>
              </a:spcBef>
              <a:spcAft>
                <a:spcPts val="0"/>
              </a:spcAft>
              <a:buSzPct val="25000"/>
              <a:buNone/>
            </a:pPr>
            <a:br>
              <a:rPr b="0" i="0" lang="en-US" sz="2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August 5th, 2016</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Senior Project 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&lt;Summer 2016&gt;</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t/>
            </a:r>
            <a:endParaRPr/>
          </a:p>
        </p:txBody>
      </p:sp>
      <p:pic>
        <p:nvPicPr>
          <p:cNvPr id="153" name="Shape 153"/>
          <p:cNvPicPr preferRelativeResize="0"/>
          <p:nvPr/>
        </p:nvPicPr>
        <p:blipFill>
          <a:blip r:embed="rId3">
            <a:alphaModFix/>
          </a:blip>
          <a:stretch>
            <a:fillRect/>
          </a:stretch>
        </p:blipFill>
        <p:spPr>
          <a:xfrm>
            <a:off x="357175" y="5643575"/>
            <a:ext cx="2008049" cy="97548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218" name="Shape 218"/>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219" name="Shape 219"/>
          <p:cNvPicPr preferRelativeResize="0"/>
          <p:nvPr/>
        </p:nvPicPr>
        <p:blipFill>
          <a:blip r:embed="rId3">
            <a:alphaModFix/>
          </a:blip>
          <a:stretch>
            <a:fillRect/>
          </a:stretch>
        </p:blipFill>
        <p:spPr>
          <a:xfrm>
            <a:off x="0" y="141212"/>
            <a:ext cx="9144000" cy="5895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sp>
        <p:nvSpPr>
          <p:cNvPr id="225" name="Shape 22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#2: </a:t>
            </a:r>
            <a:r>
              <a:rPr lang="en-US" sz="2200"/>
              <a:t>Redesign and add validations for Theft Boat Template</a:t>
            </a:r>
          </a:p>
        </p:txBody>
      </p:sp>
      <p:sp>
        <p:nvSpPr>
          <p:cNvPr id="226" name="Shape 22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pPr>
            <a:r>
              <a:rPr lang="en-US"/>
              <a:t>Create new routes, attributes, connecting them to the services</a:t>
            </a:r>
          </a:p>
          <a:p>
            <a:pPr lvl="0" rtl="0">
              <a:spcBef>
                <a:spcPts val="0"/>
              </a:spcBef>
            </a:pPr>
            <a:r>
              <a:rPr lang="en-US"/>
              <a:t>Create the different views for the whole circuit (Edit, Preview, Details and PDF)</a:t>
            </a:r>
          </a:p>
          <a:p>
            <a:pPr lvl="0" rtl="0">
              <a:spcBef>
                <a:spcPts val="0"/>
              </a:spcBef>
            </a:pPr>
            <a:r>
              <a:rPr lang="en-US"/>
              <a:t>Create JQuery data fields validations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233" name="Shape 233"/>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234" name="Shape 234"/>
          <p:cNvPicPr preferRelativeResize="0"/>
          <p:nvPr/>
        </p:nvPicPr>
        <p:blipFill>
          <a:blip r:embed="rId3">
            <a:alphaModFix/>
          </a:blip>
          <a:stretch>
            <a:fillRect/>
          </a:stretch>
        </p:blipFill>
        <p:spPr>
          <a:xfrm>
            <a:off x="0" y="141212"/>
            <a:ext cx="9144000" cy="5895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#3: </a:t>
            </a:r>
            <a:r>
              <a:rPr lang="en-US" sz="2200"/>
              <a:t>Implement Search for New Bolo Templates</a:t>
            </a:r>
          </a:p>
        </p:txBody>
      </p:sp>
      <p:sp>
        <p:nvSpPr>
          <p:cNvPr id="241" name="Shape 24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pPr>
            <a:r>
              <a:rPr lang="en-US"/>
              <a:t>Create the new search views for Bolo Theft Auto and Theft Boat</a:t>
            </a:r>
          </a:p>
          <a:p>
            <a:pPr lvl="0" rtl="0">
              <a:spcBef>
                <a:spcPts val="0"/>
              </a:spcBef>
            </a:pPr>
            <a:r>
              <a:rPr lang="en-US"/>
              <a:t>Create the new indexes in the repository</a:t>
            </a:r>
          </a:p>
          <a:p>
            <a:pPr lvl="0" rtl="0">
              <a:spcBef>
                <a:spcPts val="0"/>
              </a:spcBef>
            </a:pPr>
            <a:r>
              <a:rPr lang="en-US"/>
              <a:t>Create new routes and connect them with the service</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noFill/>
      </p:bgPr>
    </p:bg>
    <p:spTree>
      <p:nvGrpSpPr>
        <p:cNvPr id="246" name="Shape 246"/>
        <p:cNvGrpSpPr/>
        <p:nvPr/>
      </p:nvGrpSpPr>
      <p:grpSpPr>
        <a:xfrm>
          <a:off x="0" y="0"/>
          <a:ext cx="0" cy="0"/>
          <a:chOff x="0" y="0"/>
          <a:chExt cx="0" cy="0"/>
        </a:xfrm>
      </p:grpSpPr>
      <p:sp>
        <p:nvSpPr>
          <p:cNvPr id="247" name="Shape 247"/>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pic>
        <p:nvPicPr>
          <p:cNvPr id="248" name="Shape 248"/>
          <p:cNvPicPr preferRelativeResize="0"/>
          <p:nvPr/>
        </p:nvPicPr>
        <p:blipFill>
          <a:blip r:embed="rId3">
            <a:alphaModFix/>
          </a:blip>
          <a:stretch>
            <a:fillRect/>
          </a:stretch>
        </p:blipFill>
        <p:spPr>
          <a:xfrm>
            <a:off x="0" y="189800"/>
            <a:ext cx="9144000" cy="50000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3" name="Shape 253"/>
        <p:cNvGrpSpPr/>
        <p:nvPr/>
      </p:nvGrpSpPr>
      <p:grpSpPr>
        <a:xfrm>
          <a:off x="0" y="0"/>
          <a:ext cx="0" cy="0"/>
          <a:chOff x="0" y="0"/>
          <a:chExt cx="0" cy="0"/>
        </a:xfrm>
      </p:grpSpPr>
      <p:sp>
        <p:nvSpPr>
          <p:cNvPr id="254" name="Shape 25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#4: </a:t>
            </a:r>
            <a:r>
              <a:rPr lang="en-US" sz="2200"/>
              <a:t>Implement time retrieval points for data analysis for Create Bolo (General - Auto - Boat)</a:t>
            </a:r>
          </a:p>
        </p:txBody>
      </p:sp>
      <p:sp>
        <p:nvSpPr>
          <p:cNvPr id="255" name="Shape 25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pPr>
            <a:r>
              <a:rPr lang="en-US"/>
              <a:t>Create two new fields, and add them as attributes in Bolo.js</a:t>
            </a:r>
          </a:p>
          <a:p>
            <a:pPr lvl="0" rtl="0">
              <a:spcBef>
                <a:spcPts val="0"/>
              </a:spcBef>
            </a:pPr>
            <a:r>
              <a:rPr lang="en-US"/>
              <a:t>Create a JQuery validation to check in real time those two fields and enable or disable the submit button</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0" name="Shape 260"/>
        <p:cNvGrpSpPr/>
        <p:nvPr/>
      </p:nvGrpSpPr>
      <p:grpSpPr>
        <a:xfrm>
          <a:off x="0" y="0"/>
          <a:ext cx="0" cy="0"/>
          <a:chOff x="0" y="0"/>
          <a:chExt cx="0" cy="0"/>
        </a:xfrm>
      </p:grpSpPr>
      <p:sp>
        <p:nvSpPr>
          <p:cNvPr id="261" name="Shape 261"/>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262" name="Shape 262"/>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263" name="Shape 263"/>
          <p:cNvPicPr preferRelativeResize="0"/>
          <p:nvPr/>
        </p:nvPicPr>
        <p:blipFill>
          <a:blip r:embed="rId3">
            <a:alphaModFix/>
          </a:blip>
          <a:stretch>
            <a:fillRect/>
          </a:stretch>
        </p:blipFill>
        <p:spPr>
          <a:xfrm>
            <a:off x="0" y="160262"/>
            <a:ext cx="9144000" cy="5876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8" name="Shape 268"/>
        <p:cNvGrpSpPr/>
        <p:nvPr/>
      </p:nvGrpSpPr>
      <p:grpSpPr>
        <a:xfrm>
          <a:off x="0" y="0"/>
          <a:ext cx="0" cy="0"/>
          <a:chOff x="0" y="0"/>
          <a:chExt cx="0" cy="0"/>
        </a:xfrm>
      </p:grpSpPr>
      <p:sp>
        <p:nvSpPr>
          <p:cNvPr id="269" name="Shape 26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#5: </a:t>
            </a:r>
            <a:r>
              <a:rPr lang="en-US" sz="2200"/>
              <a:t>Implement time retrieval points for data analysis for Edit Bolo (General - Auto - Boat)</a:t>
            </a:r>
          </a:p>
        </p:txBody>
      </p:sp>
      <p:sp>
        <p:nvSpPr>
          <p:cNvPr id="270" name="Shape 27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pPr>
            <a:r>
              <a:rPr lang="en-US"/>
              <a:t>Create Five new fields, and add them as atributtes in Bolo.js</a:t>
            </a:r>
          </a:p>
          <a:p>
            <a:pPr lvl="0" rtl="0">
              <a:spcBef>
                <a:spcPts val="0"/>
              </a:spcBef>
            </a:pPr>
            <a:r>
              <a:rPr lang="en-US"/>
              <a:t>Show the time retrieval points if the status changes</a:t>
            </a:r>
          </a:p>
          <a:p>
            <a:pPr lvl="0" rtl="0">
              <a:spcBef>
                <a:spcPts val="0"/>
              </a:spcBef>
            </a:pPr>
            <a:r>
              <a:rPr lang="en-US"/>
              <a:t>Create a JQuery validation to check in real time those four fields (one not required) and enable or disable the publish button</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5" name="Shape 275"/>
        <p:cNvGrpSpPr/>
        <p:nvPr/>
      </p:nvGrpSpPr>
      <p:grpSpPr>
        <a:xfrm>
          <a:off x="0" y="0"/>
          <a:ext cx="0" cy="0"/>
          <a:chOff x="0" y="0"/>
          <a:chExt cx="0" cy="0"/>
        </a:xfrm>
      </p:grpSpPr>
      <p:sp>
        <p:nvSpPr>
          <p:cNvPr id="276" name="Shape 276"/>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277" name="Shape 277"/>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278" name="Shape 278"/>
          <p:cNvPicPr preferRelativeResize="0"/>
          <p:nvPr/>
        </p:nvPicPr>
        <p:blipFill>
          <a:blip r:embed="rId3">
            <a:alphaModFix/>
          </a:blip>
          <a:stretch>
            <a:fillRect/>
          </a:stretch>
        </p:blipFill>
        <p:spPr>
          <a:xfrm>
            <a:off x="0" y="160262"/>
            <a:ext cx="9144000" cy="5876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3" name="Shape 283"/>
        <p:cNvGrpSpPr/>
        <p:nvPr/>
      </p:nvGrpSpPr>
      <p:grpSpPr>
        <a:xfrm>
          <a:off x="0" y="0"/>
          <a:ext cx="0" cy="0"/>
          <a:chOff x="0" y="0"/>
          <a:chExt cx="0" cy="0"/>
        </a:xfrm>
      </p:grpSpPr>
      <p:sp>
        <p:nvSpPr>
          <p:cNvPr id="284" name="Shape 28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 </a:t>
            </a:r>
            <a:r>
              <a:rPr lang="en-US" sz="2200"/>
              <a:t>Deactivate and Activate User Accounts from Root and Administrator</a:t>
            </a:r>
          </a:p>
        </p:txBody>
      </p:sp>
      <p:sp>
        <p:nvSpPr>
          <p:cNvPr id="285" name="Shape 28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None/>
            </a:pPr>
            <a:r>
              <a:t/>
            </a:r>
            <a:endParaRPr/>
          </a:p>
          <a:p>
            <a:pPr lvl="0" rtl="0">
              <a:spcBef>
                <a:spcPts val="0"/>
              </a:spcBef>
              <a:buClr>
                <a:srgbClr val="001D4D"/>
              </a:buClr>
              <a:buSzPct val="100000"/>
              <a:buFont typeface="Noto Sans Symbols"/>
              <a:buChar char="●"/>
            </a:pPr>
            <a:r>
              <a:rPr lang="en-US"/>
              <a:t>Show as disabled only if the user is deactivated</a:t>
            </a:r>
          </a:p>
          <a:p>
            <a:pPr lvl="0" rtl="0">
              <a:spcBef>
                <a:spcPts val="0"/>
              </a:spcBef>
              <a:buClr>
                <a:srgbClr val="001D4D"/>
              </a:buClr>
              <a:buSzPct val="100000"/>
              <a:buFont typeface="Noto Sans Symbols"/>
              <a:buChar char="●"/>
            </a:pPr>
            <a:r>
              <a:rPr lang="en-US"/>
              <a:t>Create new route, service</a:t>
            </a:r>
          </a:p>
          <a:p>
            <a:pPr lvl="0" rtl="0">
              <a:spcBef>
                <a:spcPts val="0"/>
              </a:spcBef>
              <a:buClr>
                <a:srgbClr val="001D4D"/>
              </a:buClr>
              <a:buSzPct val="100000"/>
              <a:buFont typeface="Noto Sans Symbols"/>
              <a:buChar char="●"/>
            </a:pPr>
            <a:r>
              <a:rPr lang="en-US"/>
              <a:t>Access the database to update the new data</a:t>
            </a:r>
          </a:p>
          <a:p>
            <a:pPr indent="0" lvl="0" marL="0" marR="0" rtl="0" algn="l">
              <a:spcBef>
                <a:spcPts val="0"/>
              </a:spcBef>
              <a:spcAft>
                <a:spcPts val="0"/>
              </a:spcAft>
              <a:buNone/>
            </a:pPr>
            <a:r>
              <a:t/>
            </a:r>
            <a:endParaRPr/>
          </a:p>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sp>
        <p:nvSpPr>
          <p:cNvPr id="159" name="Shape 159"/>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0" name="Shape 160"/>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rtl="0">
              <a:spcBef>
                <a:spcPts val="0"/>
              </a:spcBef>
              <a:buClr>
                <a:srgbClr val="001D4D"/>
              </a:buClr>
              <a:buSzPct val="100000"/>
              <a:buFont typeface="Noto Sans Symbols"/>
              <a:buChar char="●"/>
            </a:pPr>
            <a:r>
              <a:rPr lang="en-US" sz="1800"/>
              <a:t>BOLO (Be On The Lookout) Project:</a:t>
            </a:r>
          </a:p>
          <a:p>
            <a:pPr indent="279400" lvl="1" rtl="0">
              <a:spcBef>
                <a:spcPts val="0"/>
              </a:spcBef>
              <a:buClr>
                <a:srgbClr val="001D4D"/>
              </a:buClr>
              <a:buSzPct val="100000"/>
              <a:buFont typeface="Noto Sans Symbols"/>
              <a:buChar char="●"/>
            </a:pPr>
            <a:r>
              <a:rPr lang="en-US" sz="1600"/>
              <a:t>Web based application which allows the creation of BOLO flyers </a:t>
            </a:r>
          </a:p>
          <a:p>
            <a:pPr indent="279400" lvl="1" rtl="0">
              <a:spcBef>
                <a:spcPts val="0"/>
              </a:spcBef>
              <a:buClr>
                <a:srgbClr val="001D4D"/>
              </a:buClr>
              <a:buSzPct val="100000"/>
              <a:buFont typeface="Noto Sans Symbols"/>
              <a:buChar char="●"/>
            </a:pPr>
            <a:r>
              <a:rPr lang="en-US" sz="1600"/>
              <a:t>Distributed Instantly</a:t>
            </a:r>
          </a:p>
        </p:txBody>
      </p:sp>
      <p:pic>
        <p:nvPicPr>
          <p:cNvPr id="161" name="Shape 161"/>
          <p:cNvPicPr preferRelativeResize="0"/>
          <p:nvPr/>
        </p:nvPicPr>
        <p:blipFill>
          <a:blip r:embed="rId3">
            <a:alphaModFix/>
          </a:blip>
          <a:stretch>
            <a:fillRect/>
          </a:stretch>
        </p:blipFill>
        <p:spPr>
          <a:xfrm>
            <a:off x="249950" y="3101074"/>
            <a:ext cx="4399774" cy="2667049"/>
          </a:xfrm>
          <a:prstGeom prst="rect">
            <a:avLst/>
          </a:prstGeom>
          <a:noFill/>
          <a:ln>
            <a:noFill/>
          </a:ln>
        </p:spPr>
      </p:pic>
      <p:pic>
        <p:nvPicPr>
          <p:cNvPr id="162" name="Shape 162"/>
          <p:cNvPicPr preferRelativeResize="0"/>
          <p:nvPr/>
        </p:nvPicPr>
        <p:blipFill>
          <a:blip r:embed="rId4">
            <a:alphaModFix/>
          </a:blip>
          <a:stretch>
            <a:fillRect/>
          </a:stretch>
        </p:blipFill>
        <p:spPr>
          <a:xfrm>
            <a:off x="4789174" y="3136712"/>
            <a:ext cx="4145825" cy="25957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0" name="Shape 290"/>
        <p:cNvGrpSpPr/>
        <p:nvPr/>
      </p:nvGrpSpPr>
      <p:grpSpPr>
        <a:xfrm>
          <a:off x="0" y="0"/>
          <a:ext cx="0" cy="0"/>
          <a:chOff x="0" y="0"/>
          <a:chExt cx="0" cy="0"/>
        </a:xfrm>
      </p:grpSpPr>
      <p:sp>
        <p:nvSpPr>
          <p:cNvPr id="291" name="Shape 291"/>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292" name="Shape 292"/>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293" name="Shape 293"/>
          <p:cNvPicPr preferRelativeResize="0"/>
          <p:nvPr/>
        </p:nvPicPr>
        <p:blipFill>
          <a:blip r:embed="rId3">
            <a:alphaModFix/>
          </a:blip>
          <a:stretch>
            <a:fillRect/>
          </a:stretch>
        </p:blipFill>
        <p:spPr>
          <a:xfrm>
            <a:off x="0" y="160262"/>
            <a:ext cx="9144000" cy="58769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8" name="Shape 298"/>
        <p:cNvGrpSpPr/>
        <p:nvPr/>
      </p:nvGrpSpPr>
      <p:grpSpPr>
        <a:xfrm>
          <a:off x="0" y="0"/>
          <a:ext cx="0" cy="0"/>
          <a:chOff x="0" y="0"/>
          <a:chExt cx="0" cy="0"/>
        </a:xfrm>
      </p:grpSpPr>
      <p:sp>
        <p:nvSpPr>
          <p:cNvPr id="299" name="Shape 29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#7: </a:t>
            </a:r>
            <a:r>
              <a:rPr lang="en-US" sz="2200"/>
              <a:t>Other Features</a:t>
            </a:r>
          </a:p>
        </p:txBody>
      </p:sp>
      <p:sp>
        <p:nvSpPr>
          <p:cNvPr id="300" name="Shape 30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buClr>
                <a:srgbClr val="001D4D"/>
              </a:buClr>
              <a:buSzPct val="100000"/>
              <a:buFont typeface="Noto Sans Symbols"/>
              <a:buChar char="●"/>
            </a:pPr>
            <a:r>
              <a:rPr lang="en-US"/>
              <a:t>Change interactive menu to static</a:t>
            </a:r>
          </a:p>
          <a:p>
            <a:pPr lvl="0" rtl="0">
              <a:spcBef>
                <a:spcPts val="0"/>
              </a:spcBef>
              <a:buClr>
                <a:srgbClr val="001D4D"/>
              </a:buClr>
              <a:buSzPct val="100000"/>
              <a:buFont typeface="Noto Sans Symbols"/>
              <a:buChar char="●"/>
            </a:pPr>
            <a:r>
              <a:rPr lang="en-US"/>
              <a:t>Keep data fields content after validations</a:t>
            </a:r>
          </a:p>
          <a:p>
            <a:pPr lvl="0" rtl="0">
              <a:spcBef>
                <a:spcPts val="0"/>
              </a:spcBef>
              <a:buClr>
                <a:srgbClr val="001D4D"/>
              </a:buClr>
              <a:buSzPct val="100000"/>
              <a:buFont typeface="Noto Sans Symbols"/>
              <a:buChar char="●"/>
            </a:pPr>
            <a:r>
              <a:rPr lang="en-US"/>
              <a:t>Specific views only for root and administrator and a different view for user</a:t>
            </a:r>
          </a:p>
          <a:p>
            <a:pPr lvl="0" rtl="0">
              <a:spcBef>
                <a:spcPts val="0"/>
              </a:spcBef>
              <a:buClr>
                <a:srgbClr val="001D4D"/>
              </a:buClr>
              <a:buSzPct val="100000"/>
              <a:buFont typeface="Noto Sans Symbols"/>
              <a:buChar char="●"/>
            </a:pPr>
            <a:r>
              <a:rPr lang="en-US"/>
              <a:t>View Bolo when it is archived</a:t>
            </a:r>
          </a:p>
          <a:p>
            <a:pPr indent="0" lvl="0" marL="0" marR="0" rtl="0" algn="l">
              <a:spcBef>
                <a:spcPts val="0"/>
              </a:spcBef>
              <a:spcAft>
                <a:spcPts val="0"/>
              </a:spcAft>
              <a:buNone/>
            </a:pPr>
            <a:r>
              <a:t/>
            </a:r>
            <a:endParaRPr/>
          </a:p>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5" name="Shape 305"/>
        <p:cNvGrpSpPr/>
        <p:nvPr/>
      </p:nvGrpSpPr>
      <p:grpSpPr>
        <a:xfrm>
          <a:off x="0" y="0"/>
          <a:ext cx="0" cy="0"/>
          <a:chOff x="0" y="0"/>
          <a:chExt cx="0" cy="0"/>
        </a:xfrm>
      </p:grpSpPr>
      <p:sp>
        <p:nvSpPr>
          <p:cNvPr id="306" name="Shape 306"/>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t/>
            </a:r>
            <a:endParaRPr/>
          </a:p>
        </p:txBody>
      </p:sp>
      <p:sp>
        <p:nvSpPr>
          <p:cNvPr id="307" name="Shape 307"/>
          <p:cNvSpPr txBox="1"/>
          <p:nvPr>
            <p:ph idx="1" type="body"/>
          </p:nvPr>
        </p:nvSpPr>
        <p:spPr>
          <a:xfrm>
            <a:off x="779462" y="1828800"/>
            <a:ext cx="7583400" cy="4208400"/>
          </a:xfrm>
          <a:prstGeom prst="rect">
            <a:avLst/>
          </a:prstGeom>
        </p:spPr>
        <p:txBody>
          <a:bodyPr anchorCtr="0" anchor="t" bIns="91425" lIns="91425" rIns="91425" tIns="91425">
            <a:noAutofit/>
          </a:bodyPr>
          <a:lstStyle/>
          <a:p>
            <a:pPr lvl="0" rtl="0">
              <a:spcBef>
                <a:spcPts val="0"/>
              </a:spcBef>
              <a:buNone/>
            </a:pPr>
            <a:r>
              <a:t/>
            </a:r>
            <a:endParaRPr/>
          </a:p>
        </p:txBody>
      </p:sp>
      <p:pic>
        <p:nvPicPr>
          <p:cNvPr id="308" name="Shape 308"/>
          <p:cNvPicPr preferRelativeResize="0"/>
          <p:nvPr/>
        </p:nvPicPr>
        <p:blipFill>
          <a:blip r:embed="rId3">
            <a:alphaModFix/>
          </a:blip>
          <a:stretch>
            <a:fillRect/>
          </a:stretch>
        </p:blipFill>
        <p:spPr>
          <a:xfrm>
            <a:off x="0" y="160262"/>
            <a:ext cx="9144000" cy="58769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3" name="Shape 313"/>
        <p:cNvGrpSpPr/>
        <p:nvPr/>
      </p:nvGrpSpPr>
      <p:grpSpPr>
        <a:xfrm>
          <a:off x="0" y="0"/>
          <a:ext cx="0" cy="0"/>
          <a:chOff x="0" y="0"/>
          <a:chExt cx="0" cy="0"/>
        </a:xfrm>
      </p:grpSpPr>
      <p:sp>
        <p:nvSpPr>
          <p:cNvPr id="314" name="Shape 31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pic>
        <p:nvPicPr>
          <p:cNvPr id="315" name="Shape 315"/>
          <p:cNvPicPr preferRelativeResize="0"/>
          <p:nvPr/>
        </p:nvPicPr>
        <p:blipFill>
          <a:blip r:embed="rId3">
            <a:alphaModFix/>
          </a:blip>
          <a:stretch>
            <a:fillRect/>
          </a:stretch>
        </p:blipFill>
        <p:spPr>
          <a:xfrm>
            <a:off x="1424600" y="1341125"/>
            <a:ext cx="5262874" cy="2415215"/>
          </a:xfrm>
          <a:prstGeom prst="rect">
            <a:avLst/>
          </a:prstGeom>
          <a:noFill/>
          <a:ln>
            <a:noFill/>
          </a:ln>
        </p:spPr>
      </p:pic>
      <p:pic>
        <p:nvPicPr>
          <p:cNvPr id="316" name="Shape 316"/>
          <p:cNvPicPr preferRelativeResize="0"/>
          <p:nvPr/>
        </p:nvPicPr>
        <p:blipFill>
          <a:blip r:embed="rId4">
            <a:alphaModFix/>
          </a:blip>
          <a:stretch>
            <a:fillRect/>
          </a:stretch>
        </p:blipFill>
        <p:spPr>
          <a:xfrm>
            <a:off x="1424600" y="3756350"/>
            <a:ext cx="5262874" cy="23055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1" name="Shape 321"/>
        <p:cNvGrpSpPr/>
        <p:nvPr/>
      </p:nvGrpSpPr>
      <p:grpSpPr>
        <a:xfrm>
          <a:off x="0" y="0"/>
          <a:ext cx="0" cy="0"/>
          <a:chOff x="0" y="0"/>
          <a:chExt cx="0" cy="0"/>
        </a:xfrm>
      </p:grpSpPr>
      <p:sp>
        <p:nvSpPr>
          <p:cNvPr id="322" name="Shape 322"/>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323" name="Shape 323"/>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lvl="0" rtl="0">
              <a:spcBef>
                <a:spcPts val="0"/>
              </a:spcBef>
              <a:buClr>
                <a:srgbClr val="001D4D"/>
              </a:buClr>
              <a:buSzPct val="100000"/>
              <a:buFont typeface="Noto Sans Symbols"/>
              <a:buChar char="●"/>
            </a:pPr>
            <a:r>
              <a:rPr lang="en-US"/>
              <a:t>Worked on the creation of new templates</a:t>
            </a:r>
            <a:r>
              <a:rPr lang="en-US"/>
              <a:t> for </a:t>
            </a:r>
            <a:r>
              <a:rPr lang="en-US"/>
              <a:t>Bolo Theft Auto - Bolo Theft Boat (Edit, Preview, View, PDF), new routes, services.  Search pages and index. Time retrieval points for Data Analysis. User management options.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contact information</a:t>
            </a:r>
          </a:p>
          <a:p>
            <a:pPr indent="0" lvl="0" marL="457200" rtl="0">
              <a:spcBef>
                <a:spcPts val="2000"/>
              </a:spcBef>
              <a:buNone/>
            </a:pPr>
            <a:r>
              <a:rPr lang="en-US" sz="2200"/>
              <a:t>Nilton Munoz</a:t>
            </a:r>
          </a:p>
          <a:p>
            <a:pPr indent="0" lvl="0" marL="457200" rtl="0">
              <a:spcBef>
                <a:spcPts val="2000"/>
              </a:spcBef>
              <a:buNone/>
            </a:pPr>
            <a:r>
              <a:rPr lang="en-US" sz="2200"/>
              <a:t>(954) 773-6704</a:t>
            </a:r>
          </a:p>
          <a:p>
            <a:pPr indent="-69850" lvl="0" marL="457200" rtl="0">
              <a:spcBef>
                <a:spcPts val="0"/>
              </a:spcBef>
              <a:buClr>
                <a:schemeClr val="dk1"/>
              </a:buClr>
              <a:buSzPct val="50000"/>
              <a:buFont typeface="Arial"/>
              <a:buNone/>
            </a:pPr>
            <a:r>
              <a:rPr lang="en-US"/>
              <a:t>https://www.linkedin.com/in/nilton-muñoz-a71707a</a:t>
            </a:r>
          </a:p>
          <a:p>
            <a:pPr indent="0" lvl="0" marL="457200" rtl="0">
              <a:spcBef>
                <a:spcPts val="2000"/>
              </a:spcBef>
              <a:buNone/>
            </a:pPr>
            <a:r>
              <a:rPr lang="en-US"/>
              <a:t>nmuno013@fiu.edu</a:t>
            </a:r>
          </a:p>
          <a:p>
            <a:pPr indent="0" lvl="0" marL="457200" rtl="0">
              <a:spcBef>
                <a:spcPts val="2000"/>
              </a:spcBef>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8" name="Shape 328"/>
        <p:cNvGrpSpPr/>
        <p:nvPr/>
      </p:nvGrpSpPr>
      <p:grpSpPr>
        <a:xfrm>
          <a:off x="0" y="0"/>
          <a:ext cx="0" cy="0"/>
          <a:chOff x="0" y="0"/>
          <a:chExt cx="0" cy="0"/>
        </a:xfrm>
      </p:grpSpPr>
      <p:sp>
        <p:nvSpPr>
          <p:cNvPr id="329" name="Shape 329"/>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t>Thank You!     					Questions?</a:t>
            </a:r>
          </a:p>
        </p:txBody>
      </p:sp>
      <p:pic>
        <p:nvPicPr>
          <p:cNvPr descr="IBM_logo.png" id="330" name="Shape 330"/>
          <p:cNvPicPr preferRelativeResize="0"/>
          <p:nvPr/>
        </p:nvPicPr>
        <p:blipFill>
          <a:blip r:embed="rId3">
            <a:alphaModFix/>
          </a:blip>
          <a:stretch>
            <a:fillRect/>
          </a:stretch>
        </p:blipFill>
        <p:spPr>
          <a:xfrm>
            <a:off x="3338425" y="3198300"/>
            <a:ext cx="2465500" cy="986200"/>
          </a:xfrm>
          <a:prstGeom prst="rect">
            <a:avLst/>
          </a:prstGeom>
          <a:noFill/>
          <a:ln>
            <a:noFill/>
          </a:ln>
        </p:spPr>
      </p:pic>
      <p:pic>
        <p:nvPicPr>
          <p:cNvPr descr="bluemix.png" id="331" name="Shape 331"/>
          <p:cNvPicPr preferRelativeResize="0"/>
          <p:nvPr/>
        </p:nvPicPr>
        <p:blipFill>
          <a:blip r:embed="rId4">
            <a:alphaModFix/>
          </a:blip>
          <a:stretch>
            <a:fillRect/>
          </a:stretch>
        </p:blipFill>
        <p:spPr>
          <a:xfrm>
            <a:off x="480048" y="4379575"/>
            <a:ext cx="3702375" cy="1131525"/>
          </a:xfrm>
          <a:prstGeom prst="rect">
            <a:avLst/>
          </a:prstGeom>
          <a:noFill/>
          <a:ln>
            <a:noFill/>
          </a:ln>
        </p:spPr>
      </p:pic>
      <p:pic>
        <p:nvPicPr>
          <p:cNvPr descr="ibm_cloudant.png" id="332" name="Shape 332"/>
          <p:cNvPicPr preferRelativeResize="0"/>
          <p:nvPr/>
        </p:nvPicPr>
        <p:blipFill>
          <a:blip r:embed="rId5">
            <a:alphaModFix/>
          </a:blip>
          <a:stretch>
            <a:fillRect/>
          </a:stretch>
        </p:blipFill>
        <p:spPr>
          <a:xfrm>
            <a:off x="4467600" y="4452237"/>
            <a:ext cx="4377766" cy="986200"/>
          </a:xfrm>
          <a:prstGeom prst="rect">
            <a:avLst/>
          </a:prstGeom>
          <a:noFill/>
          <a:ln>
            <a:noFill/>
          </a:ln>
        </p:spPr>
      </p:pic>
      <p:pic>
        <p:nvPicPr>
          <p:cNvPr descr="node-js.png" id="333" name="Shape 333"/>
          <p:cNvPicPr preferRelativeResize="0"/>
          <p:nvPr/>
        </p:nvPicPr>
        <p:blipFill>
          <a:blip r:embed="rId6">
            <a:alphaModFix/>
          </a:blip>
          <a:stretch>
            <a:fillRect/>
          </a:stretch>
        </p:blipFill>
        <p:spPr>
          <a:xfrm>
            <a:off x="1096425" y="1581237"/>
            <a:ext cx="2922849" cy="1461424"/>
          </a:xfrm>
          <a:prstGeom prst="rect">
            <a:avLst/>
          </a:prstGeom>
          <a:noFill/>
          <a:ln>
            <a:noFill/>
          </a:ln>
        </p:spPr>
      </p:pic>
      <p:pic>
        <p:nvPicPr>
          <p:cNvPr descr="github_logo.png" id="334" name="Shape 334"/>
          <p:cNvPicPr preferRelativeResize="0"/>
          <p:nvPr/>
        </p:nvPicPr>
        <p:blipFill>
          <a:blip r:embed="rId7">
            <a:alphaModFix/>
          </a:blip>
          <a:stretch>
            <a:fillRect/>
          </a:stretch>
        </p:blipFill>
        <p:spPr>
          <a:xfrm>
            <a:off x="557775" y="3238522"/>
            <a:ext cx="2615256" cy="986199"/>
          </a:xfrm>
          <a:prstGeom prst="rect">
            <a:avLst/>
          </a:prstGeom>
          <a:noFill/>
          <a:ln>
            <a:noFill/>
          </a:ln>
        </p:spPr>
      </p:pic>
      <p:pic>
        <p:nvPicPr>
          <p:cNvPr descr="mingle_logo_black.png" id="335" name="Shape 335"/>
          <p:cNvPicPr preferRelativeResize="0"/>
          <p:nvPr/>
        </p:nvPicPr>
        <p:blipFill>
          <a:blip r:embed="rId8">
            <a:alphaModFix/>
          </a:blip>
          <a:stretch>
            <a:fillRect/>
          </a:stretch>
        </p:blipFill>
        <p:spPr>
          <a:xfrm>
            <a:off x="6257749" y="3373462"/>
            <a:ext cx="2433075" cy="811025"/>
          </a:xfrm>
          <a:prstGeom prst="rect">
            <a:avLst/>
          </a:prstGeom>
          <a:noFill/>
          <a:ln>
            <a:noFill/>
          </a:ln>
        </p:spPr>
      </p:pic>
      <p:pic>
        <p:nvPicPr>
          <p:cNvPr id="336" name="Shape 336"/>
          <p:cNvPicPr preferRelativeResize="0"/>
          <p:nvPr/>
        </p:nvPicPr>
        <p:blipFill>
          <a:blip r:embed="rId9">
            <a:alphaModFix/>
          </a:blip>
          <a:stretch>
            <a:fillRect/>
          </a:stretch>
        </p:blipFill>
        <p:spPr>
          <a:xfrm>
            <a:off x="5656547" y="2147475"/>
            <a:ext cx="2265051" cy="504124"/>
          </a:xfrm>
          <a:prstGeom prst="rect">
            <a:avLst/>
          </a:prstGeom>
          <a:noFill/>
          <a:ln>
            <a:noFill/>
          </a:ln>
        </p:spPr>
      </p:pic>
      <p:pic>
        <p:nvPicPr>
          <p:cNvPr id="337" name="Shape 337"/>
          <p:cNvPicPr preferRelativeResize="0"/>
          <p:nvPr/>
        </p:nvPicPr>
        <p:blipFill>
          <a:blip r:embed="rId10">
            <a:alphaModFix/>
          </a:blip>
          <a:stretch>
            <a:fillRect/>
          </a:stretch>
        </p:blipFill>
        <p:spPr>
          <a:xfrm>
            <a:off x="3680608" y="5864321"/>
            <a:ext cx="1890416" cy="504125"/>
          </a:xfrm>
          <a:prstGeom prst="rect">
            <a:avLst/>
          </a:prstGeom>
          <a:noFill/>
          <a:ln>
            <a:noFill/>
          </a:ln>
        </p:spPr>
      </p:pic>
      <p:pic>
        <p:nvPicPr>
          <p:cNvPr id="338" name="Shape 338"/>
          <p:cNvPicPr preferRelativeResize="0"/>
          <p:nvPr/>
        </p:nvPicPr>
        <p:blipFill>
          <a:blip r:embed="rId11">
            <a:alphaModFix/>
          </a:blip>
          <a:stretch>
            <a:fillRect/>
          </a:stretch>
        </p:blipFill>
        <p:spPr>
          <a:xfrm>
            <a:off x="3680602" y="1102862"/>
            <a:ext cx="1782799" cy="10445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sp>
        <p:nvSpPr>
          <p:cNvPr id="168" name="Shape 16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9" name="Shape 169"/>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0" lvl="0" rtl="0">
              <a:spcBef>
                <a:spcPts val="0"/>
              </a:spcBef>
              <a:buClr>
                <a:srgbClr val="001D4D"/>
              </a:buClr>
              <a:buSzPct val="100000"/>
              <a:buFont typeface="Noto Sans Symbols"/>
              <a:buChar char="●"/>
            </a:pPr>
            <a:r>
              <a:rPr lang="en-US" sz="1800"/>
              <a:t>Bolo 5.0:</a:t>
            </a:r>
          </a:p>
          <a:p>
            <a:pPr indent="279400" lvl="1" rtl="0">
              <a:spcBef>
                <a:spcPts val="0"/>
              </a:spcBef>
              <a:buClr>
                <a:srgbClr val="001D4D"/>
              </a:buClr>
              <a:buSzPct val="100000"/>
              <a:buFont typeface="Noto Sans Symbols"/>
              <a:buChar char="●"/>
            </a:pPr>
            <a:r>
              <a:rPr lang="en-US" sz="1600"/>
              <a:t>Security Enhancements:</a:t>
            </a:r>
          </a:p>
          <a:p>
            <a:pPr lvl="2" rtl="0">
              <a:spcBef>
                <a:spcPts val="0"/>
              </a:spcBef>
              <a:buSzPct val="100000"/>
            </a:pPr>
            <a:r>
              <a:rPr lang="en-US" sz="1600"/>
              <a:t>Brute Force Prevention</a:t>
            </a:r>
          </a:p>
          <a:p>
            <a:pPr lvl="2" rtl="0">
              <a:spcBef>
                <a:spcPts val="0"/>
              </a:spcBef>
              <a:buSzPct val="100000"/>
            </a:pPr>
            <a:r>
              <a:rPr lang="en-US" sz="1600"/>
              <a:t>SSL Enforcing</a:t>
            </a:r>
          </a:p>
          <a:p>
            <a:pPr lvl="2" rtl="0">
              <a:spcBef>
                <a:spcPts val="0"/>
              </a:spcBef>
              <a:buSzPct val="100000"/>
            </a:pPr>
            <a:r>
              <a:rPr lang="en-US" sz="1600"/>
              <a:t>Session Timeout</a:t>
            </a:r>
          </a:p>
          <a:p>
            <a:pPr lvl="2" rtl="0">
              <a:spcBef>
                <a:spcPts val="0"/>
              </a:spcBef>
              <a:buSzPct val="100000"/>
            </a:pPr>
            <a:r>
              <a:rPr lang="en-US" sz="1600"/>
              <a:t>BOLO confirmations</a:t>
            </a:r>
          </a:p>
          <a:p>
            <a:pPr lvl="2" rtl="0">
              <a:spcBef>
                <a:spcPts val="0"/>
              </a:spcBef>
              <a:buSzPct val="100000"/>
            </a:pPr>
            <a:r>
              <a:rPr lang="en-US" sz="1600" u="sng"/>
              <a:t>User Management (activate - deactivate users)</a:t>
            </a:r>
          </a:p>
          <a:p>
            <a:pPr indent="279400" lvl="1" rtl="0">
              <a:spcBef>
                <a:spcPts val="2000"/>
              </a:spcBef>
              <a:buClr>
                <a:srgbClr val="001D4D"/>
              </a:buClr>
              <a:buSzPct val="100000"/>
              <a:buFont typeface="Noto Sans Symbols"/>
              <a:buChar char="●"/>
            </a:pPr>
            <a:r>
              <a:rPr lang="en-US" sz="1600"/>
              <a:t>Output of Data:</a:t>
            </a:r>
          </a:p>
          <a:p>
            <a:pPr lvl="2" rtl="0">
              <a:spcBef>
                <a:spcPts val="0"/>
              </a:spcBef>
              <a:buSzPct val="100000"/>
            </a:pPr>
            <a:r>
              <a:rPr lang="en-US" sz="1600"/>
              <a:t>JSON feed to third party Agencies</a:t>
            </a:r>
          </a:p>
          <a:p>
            <a:pPr lvl="2" rtl="0">
              <a:spcBef>
                <a:spcPts val="0"/>
              </a:spcBef>
              <a:buSzPct val="100000"/>
            </a:pPr>
            <a:r>
              <a:rPr lang="en-US" sz="1600"/>
              <a:t>CSV output for statistical analysis</a:t>
            </a:r>
          </a:p>
          <a:p>
            <a:pPr lvl="2" rtl="0">
              <a:spcBef>
                <a:spcPts val="0"/>
              </a:spcBef>
              <a:buSzPct val="100000"/>
            </a:pPr>
            <a:r>
              <a:rPr lang="en-US" sz="1600" u="sng"/>
              <a:t>Previews, Details and PDF Views for templates</a:t>
            </a:r>
          </a:p>
          <a:p>
            <a:pPr lvl="2" rtl="0">
              <a:spcBef>
                <a:spcPts val="0"/>
              </a:spcBef>
              <a:buSzPct val="100000"/>
            </a:pPr>
            <a:r>
              <a:rPr lang="en-US" sz="1600" u="sng"/>
              <a:t>Retrieval Points for Data analysis</a:t>
            </a:r>
          </a:p>
          <a:p>
            <a:pPr indent="279400" lvl="1" rtl="0">
              <a:spcBef>
                <a:spcPts val="2000"/>
              </a:spcBef>
              <a:buClr>
                <a:srgbClr val="001D4D"/>
              </a:buClr>
              <a:buSzPct val="100000"/>
              <a:buFont typeface="Noto Sans Symbols"/>
              <a:buChar char="●"/>
            </a:pPr>
            <a:r>
              <a:rPr lang="en-US" sz="1600"/>
              <a:t>Visual Enhancements: </a:t>
            </a:r>
          </a:p>
          <a:p>
            <a:pPr lvl="2" rtl="0">
              <a:spcBef>
                <a:spcPts val="0"/>
              </a:spcBef>
              <a:buSzPct val="100000"/>
            </a:pPr>
            <a:r>
              <a:rPr lang="en-US" sz="1600" u="sng"/>
              <a:t>Redesigned navigations</a:t>
            </a:r>
          </a:p>
          <a:p>
            <a:pPr lvl="2" rtl="0">
              <a:spcBef>
                <a:spcPts val="0"/>
              </a:spcBef>
              <a:buSzPct val="100000"/>
            </a:pPr>
            <a:r>
              <a:rPr lang="en-US" sz="1600"/>
              <a:t>Watermarks for BOLO PDfs</a:t>
            </a:r>
          </a:p>
          <a:p>
            <a:pPr indent="279400" lvl="1" rtl="0">
              <a:spcBef>
                <a:spcPts val="2000"/>
              </a:spcBef>
              <a:buClr>
                <a:srgbClr val="001D4D"/>
              </a:buClr>
              <a:buSzPct val="100000"/>
              <a:buFont typeface="Noto Sans Symbols"/>
              <a:buChar char="●"/>
            </a:pPr>
            <a:r>
              <a:rPr lang="en-US" sz="1600"/>
              <a:t>Custom Templates</a:t>
            </a:r>
          </a:p>
          <a:p>
            <a:pPr lvl="2" rtl="0">
              <a:spcBef>
                <a:spcPts val="0"/>
              </a:spcBef>
              <a:buSzPct val="100000"/>
            </a:pPr>
            <a:r>
              <a:rPr lang="en-US" sz="1600" u="sng"/>
              <a:t>Templates for BOLO Theft Auto and Theft Boat</a:t>
            </a:r>
          </a:p>
          <a:p>
            <a:pPr lvl="2" rtl="0">
              <a:spcBef>
                <a:spcPts val="0"/>
              </a:spcBef>
              <a:buSzPct val="100000"/>
            </a:pPr>
            <a:r>
              <a:rPr lang="en-US" sz="1600" u="sng"/>
              <a:t>New search pages for the new templates </a:t>
            </a: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4" name="Shape 174"/>
        <p:cNvGrpSpPr/>
        <p:nvPr/>
      </p:nvGrpSpPr>
      <p:grpSpPr>
        <a:xfrm>
          <a:off x="0" y="0"/>
          <a:ext cx="0" cy="0"/>
          <a:chOff x="0" y="0"/>
          <a:chExt cx="0" cy="0"/>
        </a:xfrm>
      </p:grpSpPr>
      <p:sp>
        <p:nvSpPr>
          <p:cNvPr id="175" name="Shape 17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id="176" name="Shape 176"/>
          <p:cNvPicPr preferRelativeResize="0"/>
          <p:nvPr/>
        </p:nvPicPr>
        <p:blipFill>
          <a:blip r:embed="rId3">
            <a:alphaModFix/>
          </a:blip>
          <a:stretch>
            <a:fillRect/>
          </a:stretch>
        </p:blipFill>
        <p:spPr>
          <a:xfrm>
            <a:off x="1050375" y="1288750"/>
            <a:ext cx="6586775" cy="47786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1" name="Shape 181"/>
        <p:cNvGrpSpPr/>
        <p:nvPr/>
      </p:nvGrpSpPr>
      <p:grpSpPr>
        <a:xfrm>
          <a:off x="0" y="0"/>
          <a:ext cx="0" cy="0"/>
          <a:chOff x="0" y="0"/>
          <a:chExt cx="0" cy="0"/>
        </a:xfrm>
      </p:grpSpPr>
      <p:sp>
        <p:nvSpPr>
          <p:cNvPr id="182" name="Shape 18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id="183" name="Shape 183"/>
          <p:cNvPicPr preferRelativeResize="0"/>
          <p:nvPr/>
        </p:nvPicPr>
        <p:blipFill>
          <a:blip r:embed="rId3">
            <a:alphaModFix/>
          </a:blip>
          <a:stretch>
            <a:fillRect/>
          </a:stretch>
        </p:blipFill>
        <p:spPr>
          <a:xfrm>
            <a:off x="1374150" y="1511124"/>
            <a:ext cx="5426824" cy="50011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8" name="Shape 188"/>
        <p:cNvGrpSpPr/>
        <p:nvPr/>
      </p:nvGrpSpPr>
      <p:grpSpPr>
        <a:xfrm>
          <a:off x="0" y="0"/>
          <a:ext cx="0" cy="0"/>
          <a:chOff x="0" y="0"/>
          <a:chExt cx="0" cy="0"/>
        </a:xfrm>
      </p:grpSpPr>
      <p:sp>
        <p:nvSpPr>
          <p:cNvPr id="189" name="Shape 18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id="190" name="Shape 190"/>
          <p:cNvPicPr preferRelativeResize="0"/>
          <p:nvPr/>
        </p:nvPicPr>
        <p:blipFill>
          <a:blip r:embed="rId3">
            <a:alphaModFix/>
          </a:blip>
          <a:stretch>
            <a:fillRect/>
          </a:stretch>
        </p:blipFill>
        <p:spPr>
          <a:xfrm>
            <a:off x="206450" y="2465937"/>
            <a:ext cx="8731099" cy="2239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5" name="Shape 195"/>
        <p:cNvGrpSpPr/>
        <p:nvPr/>
      </p:nvGrpSpPr>
      <p:grpSpPr>
        <a:xfrm>
          <a:off x="0" y="0"/>
          <a:ext cx="0" cy="0"/>
          <a:chOff x="0" y="0"/>
          <a:chExt cx="0" cy="0"/>
        </a:xfrm>
      </p:grpSpPr>
      <p:sp>
        <p:nvSpPr>
          <p:cNvPr id="196" name="Shape 19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7" name="Shape 197"/>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50000"/>
              <a:buFont typeface="Arial"/>
              <a:buNone/>
            </a:pPr>
            <a:r>
              <a:rPr lang="en-US"/>
              <a:t>1.Redesign and add validations for Theft Auto Template</a:t>
            </a:r>
          </a:p>
          <a:p>
            <a:pPr indent="-69850" lvl="0" marL="0" rtl="0">
              <a:spcBef>
                <a:spcPts val="0"/>
              </a:spcBef>
              <a:buClr>
                <a:schemeClr val="dk1"/>
              </a:buClr>
              <a:buSzPct val="50000"/>
              <a:buFont typeface="Arial"/>
              <a:buNone/>
            </a:pPr>
            <a:r>
              <a:rPr lang="en-US"/>
              <a:t>2.Redesign and add validations for Theft Boat Template</a:t>
            </a:r>
          </a:p>
          <a:p>
            <a:pPr indent="-69850" lvl="0" marL="0" rtl="0">
              <a:spcBef>
                <a:spcPts val="0"/>
              </a:spcBef>
              <a:buClr>
                <a:schemeClr val="dk1"/>
              </a:buClr>
              <a:buSzPct val="50000"/>
              <a:buFont typeface="Arial"/>
              <a:buNone/>
            </a:pPr>
            <a:r>
              <a:rPr lang="en-US"/>
              <a:t>3.Implement Search for New Bolo Templates</a:t>
            </a:r>
          </a:p>
          <a:p>
            <a:pPr indent="-69850" lvl="0" marL="0" rtl="0">
              <a:spcBef>
                <a:spcPts val="0"/>
              </a:spcBef>
              <a:buClr>
                <a:schemeClr val="dk1"/>
              </a:buClr>
              <a:buSzPct val="50000"/>
              <a:buFont typeface="Arial"/>
              <a:buNone/>
            </a:pPr>
            <a:r>
              <a:rPr lang="en-US"/>
              <a:t>4.Implement time retrieval points for data analysis for      Create Bolo (General - Auto - Boat)</a:t>
            </a:r>
          </a:p>
          <a:p>
            <a:pPr indent="-69850" lvl="0" marL="0" rtl="0">
              <a:spcBef>
                <a:spcPts val="0"/>
              </a:spcBef>
              <a:buClr>
                <a:schemeClr val="dk1"/>
              </a:buClr>
              <a:buSzPct val="50000"/>
              <a:buFont typeface="Arial"/>
              <a:buNone/>
            </a:pPr>
            <a:r>
              <a:rPr lang="en-US"/>
              <a:t>5.Implement time retrieval points for data analysis for Edit Bolo (General - Auto - Boat)</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2" name="Shape 202"/>
        <p:cNvGrpSpPr/>
        <p:nvPr/>
      </p:nvGrpSpPr>
      <p:grpSpPr>
        <a:xfrm>
          <a:off x="0" y="0"/>
          <a:ext cx="0" cy="0"/>
          <a:chOff x="0" y="0"/>
          <a:chExt cx="0" cy="0"/>
        </a:xfrm>
      </p:grpSpPr>
      <p:sp>
        <p:nvSpPr>
          <p:cNvPr id="203" name="Shape 203"/>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Clr>
                <a:schemeClr val="dk1"/>
              </a:buClr>
              <a:buSzPct val="25000"/>
              <a:buFont typeface="Arial"/>
              <a:buNone/>
            </a:pPr>
            <a:r>
              <a:rPr lang="en-US"/>
              <a:t>User Stories </a:t>
            </a:r>
          </a:p>
        </p:txBody>
      </p:sp>
      <p:sp>
        <p:nvSpPr>
          <p:cNvPr id="204" name="Shape 204"/>
          <p:cNvSpPr txBox="1"/>
          <p:nvPr>
            <p:ph idx="1" type="body"/>
          </p:nvPr>
        </p:nvSpPr>
        <p:spPr>
          <a:xfrm>
            <a:off x="779462" y="1828800"/>
            <a:ext cx="7583400" cy="4208400"/>
          </a:xfrm>
          <a:prstGeom prst="rect">
            <a:avLst/>
          </a:prstGeom>
        </p:spPr>
        <p:txBody>
          <a:bodyPr anchorCtr="0" anchor="t" bIns="91425" lIns="91425" rIns="91425" tIns="91425">
            <a:noAutofit/>
          </a:bodyPr>
          <a:lstStyle/>
          <a:p>
            <a:pPr indent="0" lvl="0" marL="0" rtl="0">
              <a:spcBef>
                <a:spcPts val="0"/>
              </a:spcBef>
              <a:buNone/>
            </a:pPr>
            <a:r>
              <a:rPr lang="en-US"/>
              <a:t>6.Deactivate and Activate User Accounts from Root and Administrator</a:t>
            </a:r>
          </a:p>
          <a:p>
            <a:pPr indent="0" lvl="0" marL="0" rtl="0">
              <a:spcBef>
                <a:spcPts val="0"/>
              </a:spcBef>
              <a:buNone/>
            </a:pPr>
            <a:r>
              <a:rPr lang="en-US"/>
              <a:t>7.Other Features</a:t>
            </a:r>
          </a:p>
          <a:p>
            <a:pPr indent="-228600" lvl="0" marL="914400" rtl="0">
              <a:spcBef>
                <a:spcPts val="0"/>
              </a:spcBef>
            </a:pPr>
            <a:r>
              <a:rPr lang="en-US"/>
              <a:t>Change interactive status menu to static</a:t>
            </a:r>
          </a:p>
          <a:p>
            <a:pPr indent="-228600" lvl="0" marL="914400" rtl="0">
              <a:spcBef>
                <a:spcPts val="0"/>
              </a:spcBef>
            </a:pPr>
            <a:r>
              <a:rPr lang="en-US"/>
              <a:t>Keep data fields content after validations</a:t>
            </a:r>
          </a:p>
          <a:p>
            <a:pPr indent="-228600" lvl="0" marL="914400" rtl="0">
              <a:spcBef>
                <a:spcPts val="0"/>
              </a:spcBef>
            </a:pPr>
            <a:r>
              <a:rPr lang="en-US"/>
              <a:t>Specific view only for root and administrator and a different view for user</a:t>
            </a:r>
          </a:p>
          <a:p>
            <a:pPr indent="-228600" lvl="0" marL="914400" rtl="0">
              <a:spcBef>
                <a:spcPts val="0"/>
              </a:spcBef>
            </a:pPr>
            <a:r>
              <a:rPr lang="en-US"/>
              <a:t>View Bolo when it is archived and some color for buttons</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9" name="Shape 209"/>
        <p:cNvGrpSpPr/>
        <p:nvPr/>
      </p:nvGrpSpPr>
      <p:grpSpPr>
        <a:xfrm>
          <a:off x="0" y="0"/>
          <a:ext cx="0" cy="0"/>
          <a:chOff x="0" y="0"/>
          <a:chExt cx="0" cy="0"/>
        </a:xfrm>
      </p:grpSpPr>
      <p:sp>
        <p:nvSpPr>
          <p:cNvPr id="210" name="Shape 21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lvl="0" rtl="0">
              <a:spcBef>
                <a:spcPts val="0"/>
              </a:spcBef>
              <a:buClr>
                <a:schemeClr val="dk1"/>
              </a:buClr>
              <a:buSzPct val="25000"/>
              <a:buFont typeface="Arial"/>
              <a:buNone/>
            </a:pPr>
            <a:r>
              <a:rPr lang="en-US"/>
              <a:t>User Story #1: </a:t>
            </a:r>
            <a:r>
              <a:rPr lang="en-US" sz="2200"/>
              <a:t>Redesign and add validations for Theft Auto Template</a:t>
            </a:r>
          </a:p>
        </p:txBody>
      </p:sp>
      <p:sp>
        <p:nvSpPr>
          <p:cNvPr id="211" name="Shape 211"/>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lvl="0" rtl="0">
              <a:spcBef>
                <a:spcPts val="0"/>
              </a:spcBef>
            </a:pPr>
            <a:r>
              <a:rPr lang="en-US"/>
              <a:t>Create new routes, attributes, connecting them to the services</a:t>
            </a:r>
          </a:p>
          <a:p>
            <a:pPr lvl="0" rtl="0">
              <a:spcBef>
                <a:spcPts val="0"/>
              </a:spcBef>
            </a:pPr>
            <a:r>
              <a:rPr lang="en-US"/>
              <a:t>Create the different views for the whole circuit (Edit, Preview, Details and PDF)</a:t>
            </a:r>
          </a:p>
          <a:p>
            <a:pPr lvl="0" rtl="0">
              <a:spcBef>
                <a:spcPts val="0"/>
              </a:spcBef>
            </a:pPr>
            <a:r>
              <a:rPr lang="en-US"/>
              <a:t>Create JQuery data fields validations</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