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</p:sldIdLst>
  <p:sldSz cy="5143500" cx="9144000"/>
  <p:notesSz cx="6858000" cy="9144000"/>
  <p:embeddedFontLst>
    <p:embeddedFont>
      <p:font typeface="Proxima Nova"/>
      <p:regular r:id="rId24"/>
      <p:bold r:id="rId25"/>
      <p:italic r:id="rId26"/>
      <p:boldItalic r:id="rId2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04FA9E1B-9F50-4E02-88BE-21CEFFE4CE00}">
  <a:tblStyle styleId="{04FA9E1B-9F50-4E02-88BE-21CEFFE4CE00}" styleName="Table_0">
    <a:wholeTbl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insideV>
        </a:tcBdr>
      </a:tcStyle>
    </a:wholeTb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font" Target="fonts/ProximaNova-regular.fntdata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ProximaNova-italic.fntdata"/><Relationship Id="rId25" Type="http://schemas.openxmlformats.org/officeDocument/2006/relationships/font" Target="fonts/ProximaNova-bold.fntdata"/><Relationship Id="rId27" Type="http://schemas.openxmlformats.org/officeDocument/2006/relationships/font" Target="fonts/ProximaNova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Shape 10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Shape 11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Shape 12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Shape 12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Shape 13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Shape 13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Shape 14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Shape 15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Shape 15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Shape 6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Shape 6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Shape 7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Shape 8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Shape 8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Shape 9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Shape 9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Shape 10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hape 10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1" name="Shape 11"/>
          <p:cNvSpPr txBox="1"/>
          <p:nvPr>
            <p:ph type="ctrTitle"/>
          </p:nvPr>
        </p:nvSpPr>
        <p:spPr>
          <a:xfrm>
            <a:off x="510450" y="1257300"/>
            <a:ext cx="8123100" cy="15885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2" name="Shape 12"/>
          <p:cNvSpPr txBox="1"/>
          <p:nvPr>
            <p:ph idx="1" type="subTitle"/>
          </p:nvPr>
        </p:nvSpPr>
        <p:spPr>
          <a:xfrm>
            <a:off x="510450" y="3182312"/>
            <a:ext cx="8123100" cy="6300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" name="Shape 13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Big number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0" name="Shape 50"/>
          <p:cNvSpPr txBox="1"/>
          <p:nvPr>
            <p:ph type="title"/>
          </p:nvPr>
        </p:nvSpPr>
        <p:spPr>
          <a:xfrm>
            <a:off x="311700" y="991475"/>
            <a:ext cx="8520600" cy="19179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 algn="ctr">
              <a:spcBef>
                <a:spcPts val="0"/>
              </a:spcBef>
              <a:buSzPct val="100000"/>
              <a:defRPr b="1" sz="14000"/>
            </a:lvl1pPr>
            <a:lvl2pPr lvl="1" algn="ctr">
              <a:spcBef>
                <a:spcPts val="0"/>
              </a:spcBef>
              <a:buSzPct val="100000"/>
              <a:defRPr b="1" sz="14000"/>
            </a:lvl2pPr>
            <a:lvl3pPr lvl="2" algn="ctr">
              <a:spcBef>
                <a:spcPts val="0"/>
              </a:spcBef>
              <a:buSzPct val="100000"/>
              <a:defRPr b="1" sz="14000"/>
            </a:lvl3pPr>
            <a:lvl4pPr lvl="3" algn="ctr">
              <a:spcBef>
                <a:spcPts val="0"/>
              </a:spcBef>
              <a:buSzPct val="100000"/>
              <a:defRPr b="1" sz="14000"/>
            </a:lvl4pPr>
            <a:lvl5pPr lvl="4" algn="ctr">
              <a:spcBef>
                <a:spcPts val="0"/>
              </a:spcBef>
              <a:buSzPct val="100000"/>
              <a:defRPr b="1" sz="14000"/>
            </a:lvl5pPr>
            <a:lvl6pPr lvl="5" algn="ctr">
              <a:spcBef>
                <a:spcPts val="0"/>
              </a:spcBef>
              <a:buSzPct val="100000"/>
              <a:defRPr b="1" sz="14000"/>
            </a:lvl6pPr>
            <a:lvl7pPr lvl="6" algn="ctr">
              <a:spcBef>
                <a:spcPts val="0"/>
              </a:spcBef>
              <a:buSzPct val="100000"/>
              <a:defRPr b="1" sz="14000"/>
            </a:lvl7pPr>
            <a:lvl8pPr lvl="7" algn="ctr">
              <a:spcBef>
                <a:spcPts val="0"/>
              </a:spcBef>
              <a:buSzPct val="100000"/>
              <a:defRPr b="1" sz="14000"/>
            </a:lvl8pPr>
            <a:lvl9pPr lvl="8" algn="ctr">
              <a:spcBef>
                <a:spcPts val="0"/>
              </a:spcBef>
              <a:buSzPct val="100000"/>
              <a:defRPr b="1" sz="14000"/>
            </a:lvl9pPr>
          </a:lstStyle>
          <a:p/>
        </p:txBody>
      </p:sp>
      <p:sp>
        <p:nvSpPr>
          <p:cNvPr id="51" name="Shape 51"/>
          <p:cNvSpPr txBox="1"/>
          <p:nvPr>
            <p:ph idx="1" type="body"/>
          </p:nvPr>
        </p:nvSpPr>
        <p:spPr>
          <a:xfrm>
            <a:off x="311700" y="3071300"/>
            <a:ext cx="8520600" cy="9018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/>
        </p:txBody>
      </p:sp>
      <p:sp>
        <p:nvSpPr>
          <p:cNvPr id="52" name="Shape 52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bg>
      <p:bgPr>
        <a:solidFill>
          <a:schemeClr val="dk1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hape 15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6" name="Shape 16"/>
          <p:cNvSpPr txBox="1"/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7" name="Shape 17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0" name="Shape 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1" name="Shape 2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5" name="Shape 2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6" name="Shape 26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7" name="Shape 27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30" name="Shape 30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One column 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/>
        </p:txBody>
      </p:sp>
      <p:sp>
        <p:nvSpPr>
          <p:cNvPr id="33" name="Shape 33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34" name="Shape 34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Main point">
    <p:bg>
      <p:bgPr>
        <a:solidFill>
          <a:schemeClr val="lt2"/>
        </a:solid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/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/>
        </p:txBody>
      </p:sp>
      <p:sp>
        <p:nvSpPr>
          <p:cNvPr id="37" name="Shape 37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Section title and descriptio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/>
          <p:nvPr/>
        </p:nvSpPr>
        <p:spPr>
          <a:xfrm>
            <a:off x="4572000" y="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cxnSp>
        <p:nvCxnSpPr>
          <p:cNvPr id="40" name="Shape 40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1" name="Shape 41"/>
          <p:cNvSpPr txBox="1"/>
          <p:nvPr>
            <p:ph type="title"/>
          </p:nvPr>
        </p:nvSpPr>
        <p:spPr>
          <a:xfrm>
            <a:off x="265500" y="1205825"/>
            <a:ext cx="4045200" cy="15096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/>
        </p:txBody>
      </p:sp>
      <p:sp>
        <p:nvSpPr>
          <p:cNvPr id="42" name="Shape 42"/>
          <p:cNvSpPr txBox="1"/>
          <p:nvPr>
            <p:ph idx="1" type="subTitle"/>
          </p:nvPr>
        </p:nvSpPr>
        <p:spPr>
          <a:xfrm>
            <a:off x="265500" y="2769000"/>
            <a:ext cx="4045200" cy="13455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/>
        </p:txBody>
      </p:sp>
      <p:sp>
        <p:nvSpPr>
          <p:cNvPr id="43" name="Shape 43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4" name="Shape 44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/>
          <p:nvPr>
            <p:ph idx="1" type="body"/>
          </p:nvPr>
        </p:nvSpPr>
        <p:spPr>
          <a:xfrm>
            <a:off x="311700" y="4236825"/>
            <a:ext cx="5998800" cy="598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</a:lstStyle>
          <a:p/>
        </p:txBody>
      </p:sp>
      <p:sp>
        <p:nvSpPr>
          <p:cNvPr id="47" name="Shape 47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SzPct val="100000"/>
              <a:buFont typeface="Proxima Nova"/>
              <a:defRPr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accent3"/>
              </a:buClr>
              <a:buFont typeface="Proxima Nova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0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0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0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07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hyperlink" Target="http://youtube.com/v/z_LsxATkO54" TargetMode="External"/><Relationship Id="rId4" Type="http://schemas.openxmlformats.org/officeDocument/2006/relationships/image" Target="../media/image06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00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0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0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0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>
            <p:ph type="ctrTitle"/>
          </p:nvPr>
        </p:nvSpPr>
        <p:spPr>
          <a:xfrm>
            <a:off x="510450" y="1257300"/>
            <a:ext cx="8123100" cy="1588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SkillCourt 5.0</a:t>
            </a:r>
          </a:p>
        </p:txBody>
      </p:sp>
      <p:sp>
        <p:nvSpPr>
          <p:cNvPr id="60" name="Shape 60"/>
          <p:cNvSpPr txBox="1"/>
          <p:nvPr>
            <p:ph idx="1" type="subTitle"/>
          </p:nvPr>
        </p:nvSpPr>
        <p:spPr>
          <a:xfrm>
            <a:off x="510450" y="3182312"/>
            <a:ext cx="8123100" cy="6300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Sean Borland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Gajenthiran Gunasegaram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Gudmundur Orn Traustason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dk1"/>
        </a:solidFill>
      </p:bgPr>
    </p:bg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Sequence Diagrams</a:t>
            </a:r>
          </a:p>
        </p:txBody>
      </p:sp>
      <p:pic>
        <p:nvPicPr>
          <p:cNvPr descr="Sprint 4 sequence diagrams.png" id="112" name="Shape 1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9975" y="1017724"/>
            <a:ext cx="7901524" cy="3735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dk1"/>
        </a:solidFill>
      </p:bgPr>
    </p:bg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 txBox="1"/>
          <p:nvPr>
            <p:ph type="title"/>
          </p:nvPr>
        </p:nvSpPr>
        <p:spPr>
          <a:xfrm>
            <a:off x="311700" y="67750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System decomposition</a:t>
            </a:r>
          </a:p>
        </p:txBody>
      </p:sp>
      <p:pic>
        <p:nvPicPr>
          <p:cNvPr descr="Subsystems.png" id="118" name="Shape 1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640450"/>
            <a:ext cx="8520599" cy="43144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dk1"/>
        </a:solidFill>
      </p:bgPr>
    </p:bg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System deployment</a:t>
            </a:r>
          </a:p>
        </p:txBody>
      </p:sp>
      <p:pic>
        <p:nvPicPr>
          <p:cNvPr descr="Deployment Diagram.png" id="124" name="Shape 1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98873" y="1071250"/>
            <a:ext cx="6646300" cy="37507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dk1"/>
        </a:solidFill>
      </p:bgPr>
    </p:bg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Persistent data design</a:t>
            </a:r>
          </a:p>
        </p:txBody>
      </p:sp>
      <p:sp>
        <p:nvSpPr>
          <p:cNvPr id="130" name="Shape 13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  <a:buClr>
                <a:srgbClr val="FFFFFF"/>
              </a:buClr>
            </a:pPr>
            <a:r>
              <a:rPr lang="en">
                <a:solidFill>
                  <a:srgbClr val="FFFFFF"/>
                </a:solidFill>
              </a:rPr>
              <a:t>This system utilizes a User object to maintain a user’s username throughout their login time, and is the only form of persistent data while the game is running. </a:t>
            </a:r>
          </a:p>
          <a:p>
            <a:pPr indent="-228600" lvl="1" marL="914400" rtl="0">
              <a:spcBef>
                <a:spcPts val="0"/>
              </a:spcBef>
              <a:buClr>
                <a:srgbClr val="FFFFFF"/>
              </a:buClr>
            </a:pPr>
            <a:r>
              <a:rPr lang="en">
                <a:solidFill>
                  <a:srgbClr val="FFFFFF"/>
                </a:solidFill>
              </a:rPr>
              <a:t>The data gained from any particular game is stored in a database under the username of the user logged in.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dk1"/>
        </a:solidFill>
      </p:bgPr>
    </p:bg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Minimal class diagram</a:t>
            </a:r>
          </a:p>
        </p:txBody>
      </p:sp>
      <p:pic>
        <p:nvPicPr>
          <p:cNvPr descr="Minimal Class Diagram.png" id="136" name="Shape 1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1475" y="1017725"/>
            <a:ext cx="8430824" cy="38868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dk1"/>
        </a:solidFill>
      </p:bgPr>
    </p:bg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 txBox="1"/>
          <p:nvPr>
            <p:ph idx="1" type="body"/>
          </p:nvPr>
        </p:nvSpPr>
        <p:spPr>
          <a:xfrm>
            <a:off x="261375" y="678175"/>
            <a:ext cx="4718700" cy="41415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</a:rPr>
              <a:t>while(!stats.getTimerRun())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</a:rPr>
              <a:t> {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</a:rPr>
              <a:t>   int rand = 0;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</a:rPr>
              <a:t>            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</a:rPr>
              <a:t>    if(num_of_pads == 1)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</a:rPr>
              <a:t>     {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</a:rPr>
              <a:t>         rand = ThreadLocalRandom.current().nextInt(0, 2);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</a:rPr>
              <a:t>      }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</a:rPr>
              <a:t>      else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</a:rPr>
              <a:t>       {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</a:rPr>
              <a:t>           rand = ThreadLocalRandom.current().nextInt(0, num_of_pads);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</a:rPr>
              <a:t>       } 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</a:rPr>
              <a:t>       for(int i = 0; i &lt; num_of_pads; i++)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</a:rPr>
              <a:t>        {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</a:rPr>
              <a:t>           if(i == rand)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</a:rPr>
              <a:t>           {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</a:rPr>
              <a:t>              arduino_array[i].sendData(0);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</a:rPr>
              <a:t>           }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</a:rPr>
              <a:t>           else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</a:rPr>
              <a:t>            {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</a:rPr>
              <a:t>               arduino_array[i].sendData(1);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</a:rPr>
              <a:t>            }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lt1"/>
              </a:solidFill>
            </a:endParaRPr>
          </a:p>
        </p:txBody>
      </p:sp>
      <p:sp>
        <p:nvSpPr>
          <p:cNvPr id="142" name="Shape 142"/>
          <p:cNvSpPr txBox="1"/>
          <p:nvPr>
            <p:ph type="title"/>
          </p:nvPr>
        </p:nvSpPr>
        <p:spPr>
          <a:xfrm>
            <a:off x="311700" y="10547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Main algorithm used</a:t>
            </a:r>
          </a:p>
        </p:txBody>
      </p:sp>
      <p:sp>
        <p:nvSpPr>
          <p:cNvPr id="143" name="Shape 143"/>
          <p:cNvSpPr txBox="1"/>
          <p:nvPr/>
        </p:nvSpPr>
        <p:spPr>
          <a:xfrm>
            <a:off x="5093200" y="0"/>
            <a:ext cx="39489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1200">
                <a:solidFill>
                  <a:schemeClr val="lt1"/>
                </a:solidFill>
              </a:rPr>
              <a:t>if(i == (num_of_pads - 1))</a:t>
            </a:r>
          </a:p>
          <a:p>
            <a:pPr lvl="0">
              <a:spcBef>
                <a:spcPts val="0"/>
              </a:spcBef>
              <a:buNone/>
            </a:pPr>
            <a:r>
              <a:rPr lang="en" sz="1200">
                <a:solidFill>
                  <a:schemeClr val="lt1"/>
                </a:solidFill>
              </a:rPr>
              <a:t> {                   </a:t>
            </a:r>
          </a:p>
          <a:p>
            <a:pPr lvl="0">
              <a:spcBef>
                <a:spcPts val="0"/>
              </a:spcBef>
              <a:buNone/>
            </a:pPr>
            <a:r>
              <a:rPr lang="en" sz="1200">
                <a:solidFill>
                  <a:schemeClr val="lt1"/>
                </a:solidFill>
              </a:rPr>
              <a:t>    while(lock == false &amp;&amp; !stats.getTimerRun())</a:t>
            </a:r>
          </a:p>
          <a:p>
            <a:pPr lvl="0">
              <a:spcBef>
                <a:spcPts val="0"/>
              </a:spcBef>
              <a:buNone/>
            </a:pPr>
            <a:r>
              <a:rPr lang="en" sz="1200">
                <a:solidFill>
                  <a:schemeClr val="lt1"/>
                </a:solidFill>
              </a:rPr>
              <a:t>    {</a:t>
            </a:r>
          </a:p>
          <a:p>
            <a:pPr lvl="0">
              <a:spcBef>
                <a:spcPts val="0"/>
              </a:spcBef>
              <a:buNone/>
            </a:pPr>
            <a:r>
              <a:rPr lang="en" sz="1200">
                <a:solidFill>
                  <a:schemeClr val="lt1"/>
                </a:solidFill>
              </a:rPr>
              <a:t>        Thread.sleep(10);</a:t>
            </a:r>
          </a:p>
          <a:p>
            <a:pPr lvl="0">
              <a:spcBef>
                <a:spcPts val="0"/>
              </a:spcBef>
              <a:buNone/>
            </a:pPr>
            <a:r>
              <a:rPr lang="en" sz="1200">
                <a:solidFill>
                  <a:schemeClr val="lt1"/>
                </a:solidFill>
              </a:rPr>
              <a:t>    }</a:t>
            </a:r>
          </a:p>
          <a:p>
            <a:pPr lvl="0">
              <a:spcBef>
                <a:spcPts val="0"/>
              </a:spcBef>
              <a:buNone/>
            </a:pPr>
            <a:r>
              <a:rPr lang="en" sz="1200">
                <a:solidFill>
                  <a:schemeClr val="lt1"/>
                </a:solidFill>
              </a:rPr>
              <a:t>     if(stats.getTimerRun())</a:t>
            </a:r>
          </a:p>
          <a:p>
            <a:pPr lvl="0">
              <a:spcBef>
                <a:spcPts val="0"/>
              </a:spcBef>
              <a:buNone/>
            </a:pPr>
            <a:r>
              <a:rPr lang="en" sz="1200">
                <a:solidFill>
                  <a:schemeClr val="lt1"/>
                </a:solidFill>
              </a:rPr>
              <a:t>      {</a:t>
            </a:r>
          </a:p>
          <a:p>
            <a:pPr lvl="0">
              <a:spcBef>
                <a:spcPts val="0"/>
              </a:spcBef>
              <a:buNone/>
            </a:pPr>
            <a:r>
              <a:rPr lang="en" sz="1200">
                <a:solidFill>
                  <a:schemeClr val="lt1"/>
                </a:solidFill>
              </a:rPr>
              <a:t>          break;</a:t>
            </a:r>
          </a:p>
          <a:p>
            <a:pPr lvl="0">
              <a:spcBef>
                <a:spcPts val="0"/>
              </a:spcBef>
              <a:buNone/>
            </a:pPr>
            <a:r>
              <a:rPr lang="en" sz="1200">
                <a:solidFill>
                  <a:schemeClr val="lt1"/>
                </a:solidFill>
              </a:rPr>
              <a:t>      }</a:t>
            </a:r>
          </a:p>
          <a:p>
            <a:pPr lvl="0">
              <a:spcBef>
                <a:spcPts val="0"/>
              </a:spcBef>
              <a:buNone/>
            </a:pPr>
            <a:r>
              <a:rPr lang="en" sz="1200">
                <a:solidFill>
                  <a:schemeClr val="lt1"/>
                </a:solidFill>
              </a:rPr>
              <a:t>      if(isGreen)</a:t>
            </a:r>
          </a:p>
          <a:p>
            <a:pPr lvl="0">
              <a:spcBef>
                <a:spcPts val="0"/>
              </a:spcBef>
              <a:buNone/>
            </a:pPr>
            <a:r>
              <a:rPr lang="en" sz="1200">
                <a:solidFill>
                  <a:schemeClr val="lt1"/>
                </a:solidFill>
              </a:rPr>
              <a:t>      {</a:t>
            </a:r>
          </a:p>
          <a:p>
            <a:pPr lvl="0">
              <a:spcBef>
                <a:spcPts val="0"/>
              </a:spcBef>
              <a:buNone/>
            </a:pPr>
            <a:r>
              <a:rPr lang="en" sz="1200">
                <a:solidFill>
                  <a:schemeClr val="lt1"/>
                </a:solidFill>
              </a:rPr>
              <a:t>         stats.addGreen(1);</a:t>
            </a:r>
          </a:p>
          <a:p>
            <a:pPr lvl="0">
              <a:spcBef>
                <a:spcPts val="0"/>
              </a:spcBef>
              <a:buNone/>
            </a:pPr>
            <a:r>
              <a:rPr lang="en" sz="1200">
                <a:solidFill>
                  <a:schemeClr val="lt1"/>
                </a:solidFill>
              </a:rPr>
              <a:t>         stats.addPoint(1);</a:t>
            </a:r>
          </a:p>
          <a:p>
            <a:pPr lvl="0">
              <a:spcBef>
                <a:spcPts val="0"/>
              </a:spcBef>
              <a:buNone/>
            </a:pPr>
            <a:r>
              <a:rPr lang="en" sz="1200">
                <a:solidFill>
                  <a:schemeClr val="lt1"/>
                </a:solidFill>
              </a:rPr>
              <a:t>         stats.totalHit();</a:t>
            </a:r>
          </a:p>
          <a:p>
            <a:pPr lvl="0">
              <a:spcBef>
                <a:spcPts val="0"/>
              </a:spcBef>
              <a:buNone/>
            </a:pPr>
            <a:r>
              <a:rPr lang="en" sz="1200">
                <a:solidFill>
                  <a:schemeClr val="lt1"/>
                </a:solidFill>
              </a:rPr>
              <a:t>          stats.greenHit();</a:t>
            </a:r>
          </a:p>
          <a:p>
            <a:pPr lvl="0">
              <a:spcBef>
                <a:spcPts val="0"/>
              </a:spcBef>
              <a:buNone/>
            </a:pPr>
            <a:r>
              <a:rPr lang="en" sz="1200">
                <a:solidFill>
                  <a:schemeClr val="lt1"/>
                </a:solidFill>
              </a:rPr>
              <a:t>          t.interrupt();</a:t>
            </a:r>
          </a:p>
          <a:p>
            <a:pPr lvl="0">
              <a:spcBef>
                <a:spcPts val="0"/>
              </a:spcBef>
              <a:buNone/>
            </a:pPr>
            <a:r>
              <a:rPr lang="en" sz="1200">
                <a:solidFill>
                  <a:schemeClr val="lt1"/>
                </a:solidFill>
              </a:rPr>
              <a:t>       }</a:t>
            </a:r>
          </a:p>
          <a:p>
            <a:pPr lvl="0">
              <a:spcBef>
                <a:spcPts val="0"/>
              </a:spcBef>
              <a:buNone/>
            </a:pPr>
            <a:r>
              <a:rPr lang="en" sz="1200">
                <a:solidFill>
                  <a:schemeClr val="lt1"/>
                </a:solidFill>
              </a:rPr>
              <a:t>        else</a:t>
            </a:r>
          </a:p>
          <a:p>
            <a:pPr lvl="0">
              <a:spcBef>
                <a:spcPts val="0"/>
              </a:spcBef>
              <a:buNone/>
            </a:pPr>
            <a:r>
              <a:rPr lang="en" sz="1200">
                <a:solidFill>
                  <a:schemeClr val="lt1"/>
                </a:solidFill>
              </a:rPr>
              <a:t>        {</a:t>
            </a:r>
          </a:p>
          <a:p>
            <a:pPr lvl="0">
              <a:spcBef>
                <a:spcPts val="0"/>
              </a:spcBef>
              <a:buNone/>
            </a:pPr>
            <a:r>
              <a:rPr lang="en" sz="1200">
                <a:solidFill>
                  <a:schemeClr val="lt1"/>
                </a:solidFill>
              </a:rPr>
              <a:t>             stats.addRed(1);</a:t>
            </a:r>
          </a:p>
          <a:p>
            <a:pPr lvl="0">
              <a:spcBef>
                <a:spcPts val="0"/>
              </a:spcBef>
              <a:buNone/>
            </a:pPr>
            <a:r>
              <a:rPr lang="en" sz="1200">
                <a:solidFill>
                  <a:schemeClr val="lt1"/>
                </a:solidFill>
              </a:rPr>
              <a:t>             stats.subtractPoint(1);</a:t>
            </a:r>
          </a:p>
          <a:p>
            <a:pPr lvl="0">
              <a:spcBef>
                <a:spcPts val="0"/>
              </a:spcBef>
              <a:buNone/>
            </a:pPr>
            <a:r>
              <a:rPr lang="en" sz="1200">
                <a:solidFill>
                  <a:schemeClr val="lt1"/>
                </a:solidFill>
              </a:rPr>
              <a:t>             stats.totalHit();</a:t>
            </a:r>
          </a:p>
          <a:p>
            <a:pPr lvl="0">
              <a:spcBef>
                <a:spcPts val="0"/>
              </a:spcBef>
              <a:buNone/>
            </a:pPr>
            <a:r>
              <a:rPr lang="en" sz="1200">
                <a:solidFill>
                  <a:schemeClr val="lt1"/>
                </a:solidFill>
              </a:rPr>
              <a:t>             t.interrupt();</a:t>
            </a:r>
          </a:p>
          <a:p>
            <a:pPr lvl="0">
              <a:spcBef>
                <a:spcPts val="0"/>
              </a:spcBef>
              <a:buNone/>
            </a:pPr>
            <a:r>
              <a:rPr lang="en" sz="1200">
                <a:solidFill>
                  <a:schemeClr val="lt1"/>
                </a:solidFill>
              </a:rPr>
              <a:t>         }   </a:t>
            </a:r>
          </a:p>
          <a:p>
            <a:pPr lvl="0">
              <a:spcBef>
                <a:spcPts val="0"/>
              </a:spcBef>
              <a:buNone/>
            </a:pPr>
            <a:r>
              <a:rPr lang="en" sz="1200">
                <a:solidFill>
                  <a:schemeClr val="lt1"/>
                </a:solidFill>
              </a:rPr>
              <a:t>         lock = false;</a:t>
            </a:r>
          </a:p>
          <a:p>
            <a:pPr lvl="0">
              <a:spcBef>
                <a:spcPts val="0"/>
              </a:spcBef>
              <a:buNone/>
            </a:pPr>
            <a:r>
              <a:rPr lang="en" sz="1200">
                <a:solidFill>
                  <a:schemeClr val="lt1"/>
                </a:solidFill>
              </a:rPr>
              <a:t>    }</a:t>
            </a:r>
          </a:p>
          <a:p>
            <a:pPr lvl="0">
              <a:spcBef>
                <a:spcPts val="0"/>
              </a:spcBef>
              <a:buNone/>
            </a:pPr>
            <a:r>
              <a:rPr lang="en" sz="1200">
                <a:solidFill>
                  <a:schemeClr val="lt1"/>
                </a:solidFill>
              </a:rPr>
              <a:t>  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dk1"/>
        </a:solidFill>
      </p:bgPr>
    </p:bg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Sunny Day</a:t>
            </a:r>
          </a:p>
        </p:txBody>
      </p:sp>
      <p:sp>
        <p:nvSpPr>
          <p:cNvPr id="149" name="Shape 14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User Story #724 - Connect and send a sequence to multiple pads/arduinos</a:t>
            </a:r>
          </a:p>
          <a:p>
            <a:pPr lv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Test Case ID - SendColorChange_001(Sunny Day)</a:t>
            </a:r>
          </a:p>
          <a:p>
            <a:pPr lv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Purpose: </a:t>
            </a:r>
          </a:p>
          <a:p>
            <a:pPr indent="-3175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Times New Roman"/>
              <a:buChar char="●"/>
            </a:pPr>
            <a:r>
              <a:rPr lang="en" sz="14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To test if the Java code can send an instruction for the arduino to change colors.</a:t>
            </a:r>
          </a:p>
          <a:p>
            <a:pPr lv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Precondition:</a:t>
            </a:r>
          </a:p>
          <a:p>
            <a:pPr indent="-3175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Times New Roman"/>
              <a:buChar char="●"/>
            </a:pPr>
            <a:r>
              <a:rPr lang="en" sz="14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 Arduinos are connected and the proper source code uploaded to them</a:t>
            </a:r>
          </a:p>
          <a:p>
            <a:pPr lv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Input:</a:t>
            </a:r>
          </a:p>
          <a:p>
            <a:pPr indent="-3175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Times New Roman"/>
              <a:buChar char="●"/>
            </a:pPr>
            <a:r>
              <a:rPr lang="en" sz="14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 Java code sends an instruction using an int parameter matching to the int associated with the color in the Arduino code.</a:t>
            </a:r>
          </a:p>
          <a:p>
            <a:pPr lv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Expected Output:</a:t>
            </a:r>
          </a:p>
          <a:p>
            <a:pPr indent="-3175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Times New Roman"/>
              <a:buChar char="●"/>
            </a:pPr>
            <a:r>
              <a:rPr lang="en" sz="14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 Arduino LED matches the color instruction given by Java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dk1"/>
        </a:solidFill>
      </p:bgPr>
    </p:bg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RainyDay</a:t>
            </a:r>
          </a:p>
        </p:txBody>
      </p:sp>
      <p:sp>
        <p:nvSpPr>
          <p:cNvPr id="155" name="Shape 155"/>
          <p:cNvSpPr txBox="1"/>
          <p:nvPr>
            <p:ph idx="1" type="body"/>
          </p:nvPr>
        </p:nvSpPr>
        <p:spPr>
          <a:xfrm>
            <a:off x="311700" y="1152475"/>
            <a:ext cx="8520600" cy="37395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User Story  - </a:t>
            </a:r>
            <a:r>
              <a:rPr b="1" lang="en" sz="1400">
                <a:solidFill>
                  <a:srgbClr val="F3F3F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Provide Instant Statistical Feedback</a:t>
            </a:r>
          </a:p>
          <a:p>
            <a:pPr lv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F3F3F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Test Case ID - showInstantFeedback_002 (Rainy Day)</a:t>
            </a:r>
          </a:p>
          <a:p>
            <a:pPr lv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F3F3F3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F3F3F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Purpose: </a:t>
            </a:r>
          </a:p>
          <a:p>
            <a:pPr indent="-317500" lvl="0" marL="45720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ct val="100000"/>
              <a:buFont typeface="Times New Roman"/>
              <a:buChar char="●"/>
            </a:pPr>
            <a:r>
              <a:rPr lang="en" sz="1400">
                <a:solidFill>
                  <a:srgbClr val="F3F3F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To show that if no pad is it the score and accuracy will remain at 0.</a:t>
            </a:r>
          </a:p>
          <a:p>
            <a:pPr lv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F3F3F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Precondition:</a:t>
            </a:r>
          </a:p>
          <a:p>
            <a:pPr indent="-317500" lvl="0" marL="45720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ct val="100000"/>
              <a:buFont typeface="Times New Roman"/>
              <a:buChar char="●"/>
            </a:pPr>
            <a:r>
              <a:rPr lang="en" sz="1400">
                <a:solidFill>
                  <a:srgbClr val="F3F3F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 Arduino code is uploaded to each Arduino.</a:t>
            </a:r>
          </a:p>
          <a:p>
            <a:pPr indent="-317500" lvl="0" marL="45720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ct val="100000"/>
              <a:buFont typeface="Times New Roman"/>
              <a:buChar char="●"/>
            </a:pPr>
            <a:r>
              <a:rPr lang="en" sz="1400">
                <a:solidFill>
                  <a:srgbClr val="F3F3F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 Java code is running.</a:t>
            </a:r>
          </a:p>
          <a:p>
            <a:pPr lv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F3F3F3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F3F3F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Input:</a:t>
            </a:r>
          </a:p>
          <a:p>
            <a:pPr indent="-317500" lvl="0" marL="45720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ct val="100000"/>
              <a:buFont typeface="Times New Roman"/>
              <a:buChar char="●"/>
            </a:pPr>
            <a:r>
              <a:rPr lang="en" sz="1400">
                <a:solidFill>
                  <a:srgbClr val="F3F3F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 game is started and the user does not hit any of the pads.</a:t>
            </a:r>
          </a:p>
          <a:p>
            <a:pPr lv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F3F3F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Expected Output:</a:t>
            </a:r>
          </a:p>
          <a:p>
            <a:pPr indent="-317500" lvl="0" marL="457200" rtl="0">
              <a:spcBef>
                <a:spcPts val="0"/>
              </a:spcBef>
              <a:spcAft>
                <a:spcPts val="0"/>
              </a:spcAft>
              <a:buClr>
                <a:srgbClr val="F3F3F3"/>
              </a:buClr>
              <a:buSzPct val="100000"/>
              <a:buFont typeface="Times New Roman"/>
              <a:buChar char="●"/>
            </a:pPr>
            <a:r>
              <a:rPr lang="en" sz="1400">
                <a:solidFill>
                  <a:srgbClr val="F3F3F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 JFrame results screen will will show 0 hits and accuracy will show 0% when the timer expires.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dk1"/>
        </a:solidFill>
      </p:bgPr>
    </p:bg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High-Level Demo</a:t>
            </a:r>
          </a:p>
        </p:txBody>
      </p:sp>
      <p:sp>
        <p:nvSpPr>
          <p:cNvPr id="161" name="Shape 161" title="SkillCourt5 Demo">
            <a:hlinkClick r:id="rId3"/>
          </p:cNvPr>
          <p:cNvSpPr/>
          <p:nvPr/>
        </p:nvSpPr>
        <p:spPr>
          <a:xfrm>
            <a:off x="626025" y="1146475"/>
            <a:ext cx="8063850" cy="3429000"/>
          </a:xfrm>
          <a:prstGeom prst="rect">
            <a:avLst/>
          </a:prstGeom>
          <a:blipFill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dk1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Problem</a:t>
            </a:r>
          </a:p>
        </p:txBody>
      </p:sp>
      <p:sp>
        <p:nvSpPr>
          <p:cNvPr id="66" name="Shape 6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168275" lvl="0" marL="28257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Noto Sans Symbols"/>
              <a:buChar char="●"/>
            </a:pPr>
            <a:r>
              <a:rPr lang="en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Whole Project (Previous version): Create an interactive soccer simulation application that provides a cheaper and more efficient way to coach, practice, and learn soccer.</a:t>
            </a:r>
          </a:p>
          <a:p>
            <a:pPr indent="-298450" lvl="1" marL="57785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lang="en" sz="16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First Iterations of project done in Processing programming language.</a:t>
            </a:r>
          </a:p>
          <a:p>
            <a:pPr indent="-276225" lvl="2" marL="860425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lang="en" sz="16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Limitations</a:t>
            </a:r>
          </a:p>
          <a:p>
            <a:pPr indent="-279400" lvl="3" marL="1143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lang="en" sz="16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No room for extensibility</a:t>
            </a:r>
          </a:p>
          <a:p>
            <a:pPr indent="-279400" lvl="3" marL="1143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lang="en" sz="16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Complex foundation</a:t>
            </a:r>
          </a:p>
          <a:p>
            <a:pPr indent="-279400" lvl="3" marL="1143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Noto Sans Symbols"/>
              <a:buChar char="●"/>
            </a:pPr>
            <a:r>
              <a:rPr lang="en" sz="16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Simplified version of Java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dk1"/>
        </a:solidFill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Project Mgt</a:t>
            </a:r>
          </a:p>
        </p:txBody>
      </p:sp>
      <p:pic>
        <p:nvPicPr>
          <p:cNvPr id="72" name="Shape 72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1050" y="1093550"/>
            <a:ext cx="7727774" cy="3667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dk1"/>
        </a:solidFill>
      </p:bgPr>
    </p:bg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User Stories</a:t>
            </a:r>
          </a:p>
        </p:txBody>
      </p:sp>
      <p:sp>
        <p:nvSpPr>
          <p:cNvPr id="78" name="Shape 78"/>
          <p:cNvSpPr txBox="1"/>
          <p:nvPr/>
        </p:nvSpPr>
        <p:spPr>
          <a:xfrm>
            <a:off x="427575" y="1119250"/>
            <a:ext cx="8023500" cy="358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-342900" lvl="0" marL="457200" rtl="0">
              <a:spcBef>
                <a:spcPts val="0"/>
              </a:spcBef>
              <a:buClr>
                <a:schemeClr val="lt1"/>
              </a:buClr>
              <a:buSzPct val="100000"/>
              <a:buChar char="●"/>
            </a:pPr>
            <a:r>
              <a:rPr lang="en" sz="1800">
                <a:solidFill>
                  <a:schemeClr val="lt1"/>
                </a:solidFill>
              </a:rPr>
              <a:t>Create and Manage Database.</a:t>
            </a:r>
          </a:p>
          <a:p>
            <a:pPr indent="-342900" lvl="0" marL="457200" rtl="0">
              <a:spcBef>
                <a:spcPts val="0"/>
              </a:spcBef>
              <a:buClr>
                <a:schemeClr val="lt1"/>
              </a:buClr>
              <a:buSzPct val="100000"/>
              <a:buChar char="●"/>
            </a:pPr>
            <a:r>
              <a:rPr lang="en" sz="1800">
                <a:solidFill>
                  <a:schemeClr val="lt1"/>
                </a:solidFill>
              </a:rPr>
              <a:t>Connect and send a sequence to multiple pads/Arduinos.</a:t>
            </a:r>
          </a:p>
          <a:p>
            <a:pPr indent="-342900" lvl="0" marL="457200" rtl="0">
              <a:spcBef>
                <a:spcPts val="0"/>
              </a:spcBef>
              <a:buClr>
                <a:schemeClr val="lt1"/>
              </a:buClr>
              <a:buSzPct val="100000"/>
              <a:buChar char="●"/>
            </a:pPr>
            <a:r>
              <a:rPr lang="en" sz="1800">
                <a:solidFill>
                  <a:schemeClr val="lt1"/>
                </a:solidFill>
              </a:rPr>
              <a:t>Receive data from the pad and display on console.</a:t>
            </a:r>
          </a:p>
          <a:p>
            <a:pPr indent="-368300" lvl="0" marL="457200" rtl="0">
              <a:spcBef>
                <a:spcPts val="0"/>
              </a:spcBef>
              <a:buClr>
                <a:schemeClr val="lt1"/>
              </a:buClr>
              <a:buSzPct val="100000"/>
              <a:buChar char="●"/>
            </a:pPr>
            <a:r>
              <a:rPr b="1" lang="en" sz="2200">
                <a:solidFill>
                  <a:schemeClr val="lt1"/>
                </a:solidFill>
              </a:rPr>
              <a:t>Send discrete sequences to each pad.</a:t>
            </a:r>
          </a:p>
          <a:p>
            <a:pPr indent="-342900" lvl="0" marL="457200" rtl="0">
              <a:spcBef>
                <a:spcPts val="0"/>
              </a:spcBef>
              <a:buClr>
                <a:schemeClr val="lt1"/>
              </a:buClr>
              <a:buSzPct val="100000"/>
              <a:buChar char="●"/>
            </a:pPr>
            <a:r>
              <a:rPr lang="en" sz="1800">
                <a:solidFill>
                  <a:schemeClr val="lt1"/>
                </a:solidFill>
              </a:rPr>
              <a:t>Add a game start menu and session timer.</a:t>
            </a:r>
          </a:p>
          <a:p>
            <a:pPr indent="-342900" lvl="0" marL="457200" rtl="0">
              <a:spcBef>
                <a:spcPts val="0"/>
              </a:spcBef>
              <a:buClr>
                <a:schemeClr val="lt1"/>
              </a:buClr>
              <a:buSzPct val="100000"/>
              <a:buChar char="●"/>
            </a:pPr>
            <a:r>
              <a:rPr lang="en" sz="1800">
                <a:solidFill>
                  <a:schemeClr val="lt1"/>
                </a:solidFill>
              </a:rPr>
              <a:t>Receive the data from all pads and display it.</a:t>
            </a:r>
          </a:p>
          <a:p>
            <a:pPr indent="-368300" lvl="0" marL="457200" rtl="0">
              <a:spcBef>
                <a:spcPts val="0"/>
              </a:spcBef>
              <a:buClr>
                <a:schemeClr val="lt1"/>
              </a:buClr>
              <a:buSzPct val="100000"/>
              <a:buChar char="●"/>
            </a:pPr>
            <a:r>
              <a:rPr b="1" lang="en" sz="2200">
                <a:solidFill>
                  <a:schemeClr val="lt1"/>
                </a:solidFill>
              </a:rPr>
              <a:t>Provide instant Statistical feedback.</a:t>
            </a:r>
          </a:p>
          <a:p>
            <a:pPr indent="-342900" lvl="0" marL="457200" rtl="0">
              <a:spcBef>
                <a:spcPts val="0"/>
              </a:spcBef>
              <a:buClr>
                <a:schemeClr val="lt1"/>
              </a:buClr>
              <a:buSzPct val="100000"/>
              <a:buChar char="●"/>
            </a:pPr>
            <a:r>
              <a:rPr lang="en" sz="1800">
                <a:solidFill>
                  <a:schemeClr val="lt1"/>
                </a:solidFill>
              </a:rPr>
              <a:t>Display a countdown timer.</a:t>
            </a:r>
          </a:p>
          <a:p>
            <a:pPr indent="-342900" lvl="0" marL="457200">
              <a:spcBef>
                <a:spcPts val="0"/>
              </a:spcBef>
              <a:buClr>
                <a:schemeClr val="lt1"/>
              </a:buClr>
              <a:buSzPct val="100000"/>
              <a:buChar char="●"/>
            </a:pPr>
            <a:r>
              <a:rPr lang="en" sz="1800">
                <a:solidFill>
                  <a:schemeClr val="lt1"/>
                </a:solidFill>
              </a:rPr>
              <a:t>Create a Results screen.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dk1"/>
        </a:solidFill>
      </p:bgPr>
    </p:bg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3" name="Shape 83"/>
          <p:cNvGraphicFramePr/>
          <p:nvPr/>
        </p:nvGraphicFramePr>
        <p:xfrm>
          <a:off x="877025" y="719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{04FA9E1B-9F50-4E02-88BE-21CEFFE4CE00}</a:tableStyleId>
              </a:tblPr>
              <a:tblGrid>
                <a:gridCol w="3619500"/>
                <a:gridCol w="3619500"/>
              </a:tblGrid>
              <a:tr h="399800"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lang="en" sz="1200">
                          <a:solidFill>
                            <a:schemeClr val="lt1"/>
                          </a:solidFill>
                        </a:rPr>
                        <a:t>Use Case Name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lang="en" sz="1200">
                          <a:solidFill>
                            <a:schemeClr val="lt1"/>
                          </a:solidFill>
                        </a:rPr>
                        <a:t>Communicate with multiple pads</a:t>
                      </a:r>
                    </a:p>
                  </a:txBody>
                  <a:tcPr marT="91425" marB="91425" marR="91425" marL="91425"/>
                </a:tc>
              </a:tr>
              <a:tr h="710600"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lang="en" sz="1200">
                          <a:solidFill>
                            <a:schemeClr val="lt1"/>
                          </a:solidFill>
                        </a:rPr>
                        <a:t>Description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lang="en" sz="1200">
                          <a:solidFill>
                            <a:schemeClr val="lt1"/>
                          </a:solidFill>
                        </a:rPr>
                        <a:t>The system will send data to more than one pad, and each pad will behave specifically and accordingly.</a:t>
                      </a:r>
                    </a:p>
                  </a:txBody>
                  <a:tcPr marT="91425" marB="91425" marR="91425" marL="91425"/>
                </a:tc>
              </a:tr>
              <a:tr h="399800"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lang="en" sz="1200">
                          <a:solidFill>
                            <a:schemeClr val="lt1"/>
                          </a:solidFill>
                        </a:rPr>
                        <a:t>Participating Actors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lang="en" sz="1200">
                          <a:solidFill>
                            <a:schemeClr val="lt1"/>
                          </a:solidFill>
                        </a:rPr>
                        <a:t>SkillCourt User</a:t>
                      </a:r>
                    </a:p>
                  </a:txBody>
                  <a:tcPr marT="91425" marB="91425" marR="91425" marL="91425"/>
                </a:tc>
              </a:tr>
              <a:tr h="1773700"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lang="en" sz="1200">
                          <a:solidFill>
                            <a:schemeClr val="lt1"/>
                          </a:solidFill>
                        </a:rPr>
                        <a:t>Flow of Events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indent="-304800" lvl="0" marL="457200" rtl="0" algn="ctr">
                        <a:spcBef>
                          <a:spcPts val="0"/>
                        </a:spcBef>
                        <a:buClr>
                          <a:schemeClr val="lt1"/>
                        </a:buClr>
                        <a:buSzPct val="100000"/>
                        <a:buAutoNum type="arabicPeriod"/>
                      </a:pPr>
                      <a:r>
                        <a:rPr lang="en" sz="1200">
                          <a:solidFill>
                            <a:schemeClr val="lt1"/>
                          </a:solidFill>
                        </a:rPr>
                        <a:t>The actor will click the run button on the initial menu.</a:t>
                      </a:r>
                    </a:p>
                    <a:p>
                      <a:pPr indent="-304800" lvl="0" marL="457200" rtl="0" algn="ctr">
                        <a:spcBef>
                          <a:spcPts val="0"/>
                        </a:spcBef>
                        <a:buClr>
                          <a:schemeClr val="lt1"/>
                        </a:buClr>
                        <a:buSzPct val="100000"/>
                        <a:buAutoNum type="arabicPeriod"/>
                      </a:pPr>
                      <a:r>
                        <a:rPr lang="en" sz="1200">
                          <a:solidFill>
                            <a:schemeClr val="lt1"/>
                          </a:solidFill>
                        </a:rPr>
                        <a:t>The system will then request a sequence file.</a:t>
                      </a:r>
                    </a:p>
                    <a:p>
                      <a:pPr indent="-304800" lvl="0" marL="457200" rtl="0" algn="ctr">
                        <a:spcBef>
                          <a:spcPts val="0"/>
                        </a:spcBef>
                        <a:buClr>
                          <a:schemeClr val="lt1"/>
                        </a:buClr>
                        <a:buSzPct val="100000"/>
                        <a:buAutoNum type="arabicPeriod"/>
                      </a:pPr>
                      <a:r>
                        <a:rPr lang="en" sz="1200">
                          <a:solidFill>
                            <a:schemeClr val="lt1"/>
                          </a:solidFill>
                        </a:rPr>
                        <a:t>The actor will then type in the desired sequence file.</a:t>
                      </a:r>
                    </a:p>
                    <a:p>
                      <a:pPr indent="-304800" lvl="0" marL="457200" rtl="0" algn="ctr">
                        <a:spcBef>
                          <a:spcPts val="0"/>
                        </a:spcBef>
                        <a:buClr>
                          <a:schemeClr val="lt1"/>
                        </a:buClr>
                        <a:buSzPct val="100000"/>
                        <a:buAutoNum type="arabicPeriod"/>
                      </a:pPr>
                      <a:r>
                        <a:rPr lang="en" sz="1200">
                          <a:solidFill>
                            <a:schemeClr val="lt1"/>
                          </a:solidFill>
                        </a:rPr>
                        <a:t>The system will then run the sequence and each pad involved in the sequence will react accordingly in the simulator.</a:t>
                      </a:r>
                    </a:p>
                  </a:txBody>
                  <a:tcPr marT="91425" marB="91425" marR="91425" marL="91425"/>
                </a:tc>
              </a:tr>
              <a:tr h="887775"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lang="en" sz="1200">
                          <a:solidFill>
                            <a:schemeClr val="lt1"/>
                          </a:solidFill>
                        </a:rPr>
                        <a:t>Entry Condition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lang="en" sz="1200">
                          <a:solidFill>
                            <a:schemeClr val="lt1"/>
                          </a:solidFill>
                        </a:rPr>
                        <a:t>User clicks login button</a:t>
                      </a:r>
                    </a:p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lang="en" sz="1200">
                          <a:solidFill>
                            <a:schemeClr val="lt1"/>
                          </a:solidFill>
                        </a:rPr>
                        <a:t>User successfully logs in</a:t>
                      </a:r>
                    </a:p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lang="en" sz="1200">
                          <a:solidFill>
                            <a:schemeClr val="lt1"/>
                          </a:solidFill>
                        </a:rPr>
                        <a:t>User clicks run in the JOptionPane menu	</a:t>
                      </a:r>
                    </a:p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/>
                </a:tc>
              </a:tr>
              <a:tr h="533400"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lang="en" sz="1200">
                          <a:solidFill>
                            <a:schemeClr val="lt1"/>
                          </a:solidFill>
                        </a:rPr>
                        <a:t>Exit Condition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lang="en" sz="1200">
                          <a:solidFill>
                            <a:schemeClr val="lt1"/>
                          </a:solidFill>
                        </a:rPr>
                        <a:t>User did not successfully perform the log in</a:t>
                      </a:r>
                    </a:p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lang="en" sz="1200">
                          <a:solidFill>
                            <a:schemeClr val="lt1"/>
                          </a:solidFill>
                        </a:rPr>
                        <a:t>sequence.</a:t>
                      </a: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dk1"/>
        </a:solid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8" name="Shape 88"/>
          <p:cNvGraphicFramePr/>
          <p:nvPr/>
        </p:nvGraphicFramePr>
        <p:xfrm>
          <a:off x="877025" y="719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{04FA9E1B-9F50-4E02-88BE-21CEFFE4CE00}</a:tableStyleId>
              </a:tblPr>
              <a:tblGrid>
                <a:gridCol w="3619500"/>
                <a:gridCol w="3619500"/>
              </a:tblGrid>
              <a:tr h="399800"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lang="en" sz="18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Use Case Name</a:t>
                      </a:r>
                    </a:p>
                  </a:txBody>
                  <a:tcPr marT="63500" marB="63500" marR="63500" marL="63500"/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lang="en" sz="18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Feedback given as game is playing</a:t>
                      </a:r>
                    </a:p>
                  </a:txBody>
                  <a:tcPr marT="63500" marB="63500" marR="63500" marL="63500"/>
                </a:tc>
              </a:tr>
              <a:tr h="710600"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lang="en" sz="18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Description</a:t>
                      </a:r>
                    </a:p>
                  </a:txBody>
                  <a:tcPr marT="63500" marB="63500" marR="63500" marL="63500"/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lang="en" sz="18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As the user is playing a game, their statistics is updated live after each point is earned or deducted</a:t>
                      </a:r>
                    </a:p>
                  </a:txBody>
                  <a:tcPr marT="63500" marB="63500" marR="63500" marL="63500"/>
                </a:tc>
              </a:tr>
              <a:tr h="399800"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lang="en" sz="18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Participating Actors</a:t>
                      </a:r>
                    </a:p>
                  </a:txBody>
                  <a:tcPr marT="63500" marB="63500" marR="63500" marL="63500"/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lang="en" sz="18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SkillCourt User</a:t>
                      </a:r>
                    </a:p>
                  </a:txBody>
                  <a:tcPr marT="63500" marB="63500" marR="63500" marL="63500"/>
                </a:tc>
              </a:tr>
              <a:tr h="1773700"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lang="en" sz="18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Flow of Events</a:t>
                      </a:r>
                    </a:p>
                  </a:txBody>
                  <a:tcPr marT="63500" marB="63500" marR="63500" marL="63500"/>
                </a:tc>
                <a:tc>
                  <a:txBody>
                    <a:bodyPr>
                      <a:noAutofit/>
                    </a:bodyPr>
                    <a:lstStyle/>
                    <a:p>
                      <a:pPr indent="-342900" lvl="0" marL="457200" rtl="0" algn="ctr">
                        <a:spcBef>
                          <a:spcPts val="0"/>
                        </a:spcBef>
                        <a:buClr>
                          <a:schemeClr val="lt1"/>
                        </a:buClr>
                        <a:buSzPct val="100000"/>
                        <a:buFont typeface="Times New Roman"/>
                        <a:buAutoNum type="arabicPeriod"/>
                      </a:pPr>
                      <a:r>
                        <a:rPr lang="en" sz="18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User starts game</a:t>
                      </a:r>
                    </a:p>
                    <a:p>
                      <a:pPr indent="-342900" lvl="0" marL="457200" rtl="0" algn="ctr">
                        <a:spcBef>
                          <a:spcPts val="0"/>
                        </a:spcBef>
                        <a:buClr>
                          <a:schemeClr val="lt1"/>
                        </a:buClr>
                        <a:buSzPct val="100000"/>
                        <a:buFont typeface="Times New Roman"/>
                        <a:buAutoNum type="arabicPeriod"/>
                      </a:pPr>
                      <a:r>
                        <a:rPr lang="en" sz="18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Thread for scoring begins</a:t>
                      </a:r>
                    </a:p>
                    <a:p>
                      <a:pPr indent="-342900" lvl="0" marL="457200" rtl="0" algn="ctr">
                        <a:spcBef>
                          <a:spcPts val="0"/>
                        </a:spcBef>
                        <a:buClr>
                          <a:schemeClr val="lt1"/>
                        </a:buClr>
                        <a:buSzPct val="100000"/>
                        <a:buFont typeface="Times New Roman"/>
                        <a:buAutoNum type="arabicPeriod"/>
                      </a:pPr>
                      <a:r>
                        <a:rPr lang="en" sz="18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User plays game</a:t>
                      </a:r>
                    </a:p>
                    <a:p>
                      <a:pPr indent="-342900" lvl="0" marL="457200" rtl="0" algn="ctr">
                        <a:spcBef>
                          <a:spcPts val="0"/>
                        </a:spcBef>
                        <a:buClr>
                          <a:schemeClr val="lt1"/>
                        </a:buClr>
                        <a:buSzPct val="100000"/>
                        <a:buFont typeface="Times New Roman"/>
                        <a:buAutoNum type="arabicPeriod"/>
                      </a:pPr>
                      <a:r>
                        <a:rPr lang="en" sz="18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Thread is signaled each time a pad is hit</a:t>
                      </a:r>
                    </a:p>
                  </a:txBody>
                  <a:tcPr marT="63500" marB="63500" marR="63500" marL="63500"/>
                </a:tc>
              </a:tr>
              <a:tr h="887775"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lang="en" sz="18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Entry Condition</a:t>
                      </a:r>
                    </a:p>
                  </a:txBody>
                  <a:tcPr marT="63500" marB="63500" marR="63500" marL="63500"/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lang="en" sz="18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User starts a game</a:t>
                      </a:r>
                    </a:p>
                  </a:txBody>
                  <a:tcPr marT="63500" marB="63500" marR="63500" marL="63500"/>
                </a:tc>
              </a:tr>
              <a:tr h="533400"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lang="en" sz="18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Exit Condition</a:t>
                      </a:r>
                    </a:p>
                  </a:txBody>
                  <a:tcPr marT="63500" marB="63500" marR="63500" marL="63500"/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 algn="ctr">
                        <a:spcBef>
                          <a:spcPts val="0"/>
                        </a:spcBef>
                        <a:buNone/>
                      </a:pPr>
                      <a:r>
                        <a:rPr lang="en" sz="18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Game ends</a:t>
                      </a:r>
                    </a:p>
                  </a:txBody>
                  <a:tcPr marT="63500" marB="63500" marR="63500" marL="63500"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dk1"/>
        </a:solidFill>
      </p:bgPr>
    </p:bg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UML use case and the diagram</a:t>
            </a:r>
          </a:p>
        </p:txBody>
      </p:sp>
      <p:pic>
        <p:nvPicPr>
          <p:cNvPr descr="Send_data_Usecase_Diagram.png" id="94" name="Shape 9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90700" y="1485900"/>
            <a:ext cx="5362575" cy="2171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dk1"/>
        </a:solidFill>
      </p:bgPr>
    </p:bg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UML use case and the diagram</a:t>
            </a:r>
          </a:p>
        </p:txBody>
      </p:sp>
      <p:pic>
        <p:nvPicPr>
          <p:cNvPr descr="Sprint 4 use case diagrams.png" id="100" name="Shape 10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6250" y="1713648"/>
            <a:ext cx="8171499" cy="1716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dk1"/>
        </a:solidFill>
      </p:bgPr>
    </p:bg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Sequence Diagrams</a:t>
            </a:r>
          </a:p>
        </p:txBody>
      </p:sp>
      <p:pic>
        <p:nvPicPr>
          <p:cNvPr descr="Send to multiple pads.png" id="106" name="Shape 10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4162" y="1123751"/>
            <a:ext cx="8175674" cy="3684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pearmint">
  <a:themeElements>
    <a:clrScheme name="Spearmint">
      <a:dk1>
        <a:srgbClr val="202729"/>
      </a:dk1>
      <a:lt1>
        <a:srgbClr val="FFFFFF"/>
      </a:lt1>
      <a:dk2>
        <a:srgbClr val="4BA173"/>
      </a:dk2>
      <a:lt2>
        <a:srgbClr val="63D297"/>
      </a:lt2>
      <a:accent1>
        <a:srgbClr val="353744"/>
      </a:accent1>
      <a:accent2>
        <a:srgbClr val="424242"/>
      </a:accent2>
      <a:accent3>
        <a:srgbClr val="616161"/>
      </a:accent3>
      <a:accent4>
        <a:srgbClr val="999999"/>
      </a:accent4>
      <a:accent5>
        <a:srgbClr val="FF5252"/>
      </a:accent5>
      <a:accent6>
        <a:srgbClr val="FFF176"/>
      </a:accent6>
      <a:hlink>
        <a:srgbClr val="FF5252"/>
      </a:hlink>
      <a:folHlink>
        <a:srgbClr val="FF525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