
<file path=[Content_Types].xml><?xml version="1.0" encoding="utf-8"?>
<Types xmlns="http://schemas.openxmlformats.org/package/2006/content-types">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167EAA3C-BA36-41BC-B034-2343667A04F5}">
  <a:tblStyle styleId="{167EAA3C-BA36-41BC-B034-2343667A04F5}"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6" name="Shape 216"/>
        <p:cNvGrpSpPr/>
        <p:nvPr/>
      </p:nvGrpSpPr>
      <p:grpSpPr>
        <a:xfrm>
          <a:off x="0" y="0"/>
          <a:ext cx="0" cy="0"/>
          <a:chOff x="0" y="0"/>
          <a:chExt cx="0" cy="0"/>
        </a:xfrm>
      </p:grpSpPr>
      <p:sp>
        <p:nvSpPr>
          <p:cNvPr id="217" name="Shape 21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8" name="Shape 21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9" name="Shape 21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6" name="Shape 22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7" name="Shape 22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2" name="Shape 232"/>
        <p:cNvGrpSpPr/>
        <p:nvPr/>
      </p:nvGrpSpPr>
      <p:grpSpPr>
        <a:xfrm>
          <a:off x="0" y="0"/>
          <a:ext cx="0" cy="0"/>
          <a:chOff x="0" y="0"/>
          <a:chExt cx="0" cy="0"/>
        </a:xfrm>
      </p:grpSpPr>
      <p:sp>
        <p:nvSpPr>
          <p:cNvPr id="233" name="Shape 23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4" name="Shape 23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5" name="Shape 23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0" name="Shape 240"/>
        <p:cNvGrpSpPr/>
        <p:nvPr/>
      </p:nvGrpSpPr>
      <p:grpSpPr>
        <a:xfrm>
          <a:off x="0" y="0"/>
          <a:ext cx="0" cy="0"/>
          <a:chOff x="0" y="0"/>
          <a:chExt cx="0" cy="0"/>
        </a:xfrm>
      </p:grpSpPr>
      <p:sp>
        <p:nvSpPr>
          <p:cNvPr id="241" name="Shape 24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2" name="Shape 24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3" name="Shape 24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7" name="Shape 247"/>
        <p:cNvGrpSpPr/>
        <p:nvPr/>
      </p:nvGrpSpPr>
      <p:grpSpPr>
        <a:xfrm>
          <a:off x="0" y="0"/>
          <a:ext cx="0" cy="0"/>
          <a:chOff x="0" y="0"/>
          <a:chExt cx="0" cy="0"/>
        </a:xfrm>
      </p:grpSpPr>
      <p:sp>
        <p:nvSpPr>
          <p:cNvPr id="248" name="Shape 24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9" name="Shape 24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0" name="Shape 25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6" name="Shape 25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7" name="Shape 25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3" name="Shape 17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4" name="Shape 17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1" name="Shape 18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8" name="Shape 18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9" name="Shape 18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2" name="Shape 20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3" name="Shape 20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8" name="Shape 208"/>
        <p:cNvGrpSpPr/>
        <p:nvPr/>
      </p:nvGrpSpPr>
      <p:grpSpPr>
        <a:xfrm>
          <a:off x="0" y="0"/>
          <a:ext cx="0" cy="0"/>
          <a:chOff x="0" y="0"/>
          <a:chExt cx="0" cy="0"/>
        </a:xfrm>
      </p:grpSpPr>
      <p:sp>
        <p:nvSpPr>
          <p:cNvPr id="209" name="Shape 2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10" name="Shape 21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1" name="Shape 21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5.png"/><Relationship Id="rId3" Type="http://schemas.openxmlformats.org/officeDocument/2006/relationships/image" Target="../media/image0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6.png"/><Relationship Id="rId3" Type="http://schemas.openxmlformats.org/officeDocument/2006/relationships/image" Target="../media/image0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6.png"/><Relationship Id="rId3" Type="http://schemas.openxmlformats.org/officeDocument/2006/relationships/image" Target="../media/image0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2.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5.g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6.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3.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20.png"/><Relationship Id="rId7" Type="http://schemas.openxmlformats.org/officeDocument/2006/relationships/image" Target="../media/image18.png"/><Relationship Id="rId8"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4.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1.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Smart Buildings 5.0 (DRAMA)</a:t>
            </a:r>
            <a:br>
              <a:rPr b="0" i="0" lang="en-US" sz="4400" u="none" cap="none" strike="noStrike">
                <a:solidFill>
                  <a:srgbClr val="001D4D"/>
                </a:solidFill>
                <a:latin typeface="Trebuchet MS"/>
                <a:ea typeface="Trebuchet MS"/>
                <a:cs typeface="Trebuchet MS"/>
                <a:sym typeface="Trebuchet MS"/>
              </a:rPr>
            </a:br>
            <a:r>
              <a:rPr b="0" i="0" lang="en-US" sz="2900" u="none" cap="none" strike="noStrike">
                <a:solidFill>
                  <a:srgbClr val="001D4D"/>
                </a:solidFill>
                <a:latin typeface="Trebuchet MS"/>
                <a:ea typeface="Trebuchet MS"/>
                <a:cs typeface="Trebuchet MS"/>
                <a:sym typeface="Trebuchet MS"/>
              </a:rPr>
              <a:t>Name: Yonicel Leyva</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Roberto Murillo</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Owner(s): Ali Mostafavi</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8/5/2016</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Senior Project 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2016</a:t>
            </a:r>
          </a:p>
        </p:txBody>
      </p:sp>
      <p:pic>
        <p:nvPicPr>
          <p:cNvPr descr="lastLogo.png" id="152" name="Shape 152"/>
          <p:cNvPicPr preferRelativeResize="0"/>
          <p:nvPr/>
        </p:nvPicPr>
        <p:blipFill>
          <a:blip r:embed="rId3">
            <a:alphaModFix/>
          </a:blip>
          <a:stretch>
            <a:fillRect/>
          </a:stretch>
        </p:blipFill>
        <p:spPr>
          <a:xfrm>
            <a:off x="135925" y="5042821"/>
            <a:ext cx="1404974" cy="156402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0" name="Shape 220"/>
        <p:cNvGrpSpPr/>
        <p:nvPr/>
      </p:nvGrpSpPr>
      <p:grpSpPr>
        <a:xfrm>
          <a:off x="0" y="0"/>
          <a:ext cx="0" cy="0"/>
          <a:chOff x="0" y="0"/>
          <a:chExt cx="0" cy="0"/>
        </a:xfrm>
      </p:grpSpPr>
      <p:sp>
        <p:nvSpPr>
          <p:cNvPr id="221" name="Shape 221"/>
          <p:cNvSpPr txBox="1"/>
          <p:nvPr/>
        </p:nvSpPr>
        <p:spPr>
          <a:xfrm>
            <a:off x="779462" y="-8555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#3: </a:t>
            </a:r>
            <a:r>
              <a:rPr lang="en-US" sz="2400">
                <a:solidFill>
                  <a:srgbClr val="001D4D"/>
                </a:solidFill>
                <a:latin typeface="Trebuchet MS"/>
                <a:ea typeface="Trebuchet MS"/>
                <a:cs typeface="Trebuchet MS"/>
                <a:sym typeface="Trebuchet MS"/>
              </a:rPr>
              <a:t>Select Report Markers</a:t>
            </a:r>
          </a:p>
        </p:txBody>
      </p:sp>
      <p:sp>
        <p:nvSpPr>
          <p:cNvPr id="222" name="Shape 222"/>
          <p:cNvSpPr txBox="1"/>
          <p:nvPr/>
        </p:nvSpPr>
        <p:spPr>
          <a:xfrm>
            <a:off x="780300" y="959050"/>
            <a:ext cx="7583400" cy="41256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Created functionality to select report markers on the map and show statistics related to those reports.</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The user creates a circle shape on the map and any markers within the radius will be selected</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When the selection is applied the app will show grouped information.</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descr="select.gif" id="223" name="Shape 223"/>
          <p:cNvPicPr preferRelativeResize="0"/>
          <p:nvPr/>
        </p:nvPicPr>
        <p:blipFill>
          <a:blip r:embed="rId3">
            <a:alphaModFix/>
          </a:blip>
          <a:stretch>
            <a:fillRect/>
          </a:stretch>
        </p:blipFill>
        <p:spPr>
          <a:xfrm>
            <a:off x="780300" y="3315175"/>
            <a:ext cx="6350400" cy="3392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8" name="Shape 228"/>
        <p:cNvGrpSpPr/>
        <p:nvPr/>
      </p:nvGrpSpPr>
      <p:grpSpPr>
        <a:xfrm>
          <a:off x="0" y="0"/>
          <a:ext cx="0" cy="0"/>
          <a:chOff x="0" y="0"/>
          <a:chExt cx="0" cy="0"/>
        </a:xfrm>
      </p:grpSpPr>
      <p:sp>
        <p:nvSpPr>
          <p:cNvPr id="229" name="Shape 229"/>
          <p:cNvSpPr txBox="1"/>
          <p:nvPr/>
        </p:nvSpPr>
        <p:spPr>
          <a:xfrm>
            <a:off x="780287" y="-6100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#4: </a:t>
            </a:r>
            <a:r>
              <a:rPr lang="en-US" sz="2400">
                <a:solidFill>
                  <a:srgbClr val="001D4D"/>
                </a:solidFill>
                <a:latin typeface="Trebuchet MS"/>
                <a:ea typeface="Trebuchet MS"/>
                <a:cs typeface="Trebuchet MS"/>
                <a:sym typeface="Trebuchet MS"/>
              </a:rPr>
              <a:t>Filter Report Markers</a:t>
            </a:r>
          </a:p>
        </p:txBody>
      </p:sp>
      <p:sp>
        <p:nvSpPr>
          <p:cNvPr id="230" name="Shape 230"/>
          <p:cNvSpPr txBox="1"/>
          <p:nvPr/>
        </p:nvSpPr>
        <p:spPr>
          <a:xfrm>
            <a:off x="879262" y="1030800"/>
            <a:ext cx="7583400" cy="42084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Created a form for users to filter report markers on the map.</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Users can choose between various options to filter markers that are of interest.</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When the filter is applied only markers related to the filters will show on the map.</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descr="filter.gif" id="231" name="Shape 231"/>
          <p:cNvPicPr preferRelativeResize="0"/>
          <p:nvPr/>
        </p:nvPicPr>
        <p:blipFill>
          <a:blip r:embed="rId3">
            <a:alphaModFix/>
          </a:blip>
          <a:stretch>
            <a:fillRect/>
          </a:stretch>
        </p:blipFill>
        <p:spPr>
          <a:xfrm>
            <a:off x="780275" y="3059075"/>
            <a:ext cx="6393100" cy="3676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6" name="Shape 236"/>
        <p:cNvGrpSpPr/>
        <p:nvPr/>
      </p:nvGrpSpPr>
      <p:grpSpPr>
        <a:xfrm>
          <a:off x="0" y="0"/>
          <a:ext cx="0" cy="0"/>
          <a:chOff x="0" y="0"/>
          <a:chExt cx="0" cy="0"/>
        </a:xfrm>
      </p:grpSpPr>
      <p:sp>
        <p:nvSpPr>
          <p:cNvPr id="237" name="Shape 237"/>
          <p:cNvSpPr txBox="1"/>
          <p:nvPr/>
        </p:nvSpPr>
        <p:spPr>
          <a:xfrm>
            <a:off x="780287" y="-6100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#5: </a:t>
            </a:r>
            <a:r>
              <a:rPr lang="en-US" sz="2400">
                <a:solidFill>
                  <a:srgbClr val="001D4D"/>
                </a:solidFill>
                <a:latin typeface="Trebuchet MS"/>
                <a:ea typeface="Trebuchet MS"/>
                <a:cs typeface="Trebuchet MS"/>
                <a:sym typeface="Trebuchet MS"/>
              </a:rPr>
              <a:t>Review Evaluators</a:t>
            </a:r>
          </a:p>
        </p:txBody>
      </p:sp>
      <p:sp>
        <p:nvSpPr>
          <p:cNvPr id="238" name="Shape 238"/>
          <p:cNvSpPr txBox="1"/>
          <p:nvPr/>
        </p:nvSpPr>
        <p:spPr>
          <a:xfrm>
            <a:off x="879262" y="848275"/>
            <a:ext cx="7583400" cy="4208400"/>
          </a:xfrm>
          <a:prstGeom prst="rect">
            <a:avLst/>
          </a:prstGeom>
          <a:noFill/>
          <a:ln>
            <a:noFill/>
          </a:ln>
        </p:spPr>
        <p:txBody>
          <a:bodyPr anchorCtr="0" anchor="t" bIns="45700" lIns="91425" rIns="91425" tIns="45700">
            <a:noAutofit/>
          </a:bodyPr>
          <a:lstStyle/>
          <a:p>
            <a:pPr indent="-282575" lvl="0" marL="282575" marR="0" rtl="0" algn="l">
              <a:lnSpc>
                <a:spcPct val="100000"/>
              </a:lnSpc>
              <a:spcBef>
                <a:spcPts val="2000"/>
              </a:spcBef>
              <a:spcAft>
                <a:spcPts val="0"/>
              </a:spcAft>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Newly Evaluator accounts need to be approved by admin user</a:t>
            </a:r>
          </a:p>
          <a:p>
            <a:pPr indent="-282575" lvl="0" marL="282575" marR="0" rtl="0" algn="l">
              <a:lnSpc>
                <a:spcPct val="100000"/>
              </a:lnSpc>
              <a:spcBef>
                <a:spcPts val="2000"/>
              </a:spcBef>
              <a:spcAft>
                <a:spcPts val="0"/>
              </a:spcAft>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Created form that allows admin user to review evaluators pending for approval.</a:t>
            </a:r>
          </a:p>
          <a:p>
            <a:pPr indent="-282575" lvl="0" marL="282575" marR="0" rtl="0" algn="l">
              <a:lnSpc>
                <a:spcPct val="100000"/>
              </a:lnSpc>
              <a:spcBef>
                <a:spcPts val="2000"/>
              </a:spcBef>
              <a:spcAft>
                <a:spcPts val="0"/>
              </a:spcAft>
              <a:buClr>
                <a:srgbClr val="001D4D"/>
              </a:buClr>
              <a:buSzPct val="100000"/>
              <a:buFont typeface="Trebuchet MS"/>
              <a:buChar char="●"/>
            </a:pPr>
            <a:r>
              <a:rPr lang="en-US" sz="1800">
                <a:solidFill>
                  <a:srgbClr val="001D4D"/>
                </a:solidFill>
                <a:latin typeface="Trebuchet MS"/>
                <a:ea typeface="Trebuchet MS"/>
                <a:cs typeface="Trebuchet MS"/>
                <a:sym typeface="Trebuchet MS"/>
              </a:rPr>
              <a:t>Approved evaluator users will receive a notification email and immediate access to the application</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descr="ezgif.com-crop.gif" id="239" name="Shape 239"/>
          <p:cNvPicPr preferRelativeResize="0"/>
          <p:nvPr/>
        </p:nvPicPr>
        <p:blipFill>
          <a:blip r:embed="rId3">
            <a:alphaModFix/>
          </a:blip>
          <a:stretch>
            <a:fillRect/>
          </a:stretch>
        </p:blipFill>
        <p:spPr>
          <a:xfrm>
            <a:off x="780275" y="3201350"/>
            <a:ext cx="6364650" cy="35201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4" name="Shape 244"/>
        <p:cNvGrpSpPr/>
        <p:nvPr/>
      </p:nvGrpSpPr>
      <p:grpSpPr>
        <a:xfrm>
          <a:off x="0" y="0"/>
          <a:ext cx="0" cy="0"/>
          <a:chOff x="0" y="0"/>
          <a:chExt cx="0" cy="0"/>
        </a:xfrm>
      </p:grpSpPr>
      <p:sp>
        <p:nvSpPr>
          <p:cNvPr id="245" name="Shape 24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Case</a:t>
            </a:r>
          </a:p>
        </p:txBody>
      </p:sp>
      <p:graphicFrame>
        <p:nvGraphicFramePr>
          <p:cNvPr id="246" name="Shape 246"/>
          <p:cNvGraphicFramePr/>
          <p:nvPr/>
        </p:nvGraphicFramePr>
        <p:xfrm>
          <a:off x="951712" y="1838550"/>
          <a:ext cx="3000000" cy="3000000"/>
        </p:xfrm>
        <a:graphic>
          <a:graphicData uri="http://schemas.openxmlformats.org/drawingml/2006/table">
            <a:tbl>
              <a:tblPr>
                <a:noFill/>
                <a:tableStyleId>{167EAA3C-BA36-41BC-B034-2343667A04F5}</a:tableStyleId>
              </a:tblPr>
              <a:tblGrid>
                <a:gridCol w="2060075"/>
                <a:gridCol w="5178925"/>
              </a:tblGrid>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Test Case ID</a:t>
                      </a:r>
                    </a:p>
                  </a:txBody>
                  <a:tcPr marT="91425" marB="91425" marR="91425" marL="91425"/>
                </a:tc>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solidFill>
                            <a:srgbClr val="000000"/>
                          </a:solidFill>
                        </a:rPr>
                        <a:t>SB_CreateAssessment_01 (Sunny Day</a:t>
                      </a:r>
                      <a:r>
                        <a:rPr lang="en-US" sz="1800"/>
                        <a:t>)</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Purpose</a:t>
                      </a:r>
                    </a:p>
                  </a:txBody>
                  <a:tcPr marT="91425" marB="91425" marR="91425" marL="91425"/>
                </a:tc>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Verify that the upload picture functionality works</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Preconditions</a:t>
                      </a:r>
                    </a:p>
                  </a:txBody>
                  <a:tcPr marT="91425" marB="91425" marR="91425" marL="91425"/>
                </a:tc>
                <a:tc>
                  <a:txBody>
                    <a:bodyPr>
                      <a:noAutofit/>
                    </a:bodyPr>
                    <a:lstStyle/>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The server and application are up and running</a:t>
                      </a:r>
                    </a:p>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User is logged into the system</a:t>
                      </a:r>
                    </a:p>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Assessment form is currently displayed</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Input </a:t>
                      </a:r>
                    </a:p>
                  </a:txBody>
                  <a:tcPr marT="91425" marB="91425" marR="91425" marL="91425"/>
                </a:tc>
                <a:tc>
                  <a:txBody>
                    <a:bodyPr>
                      <a:noAutofit/>
                    </a:bodyPr>
                    <a:lstStyle/>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User fills the form with the data below Choose File: C:\...\picture.jpg</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Expected Output</a:t>
                      </a:r>
                    </a:p>
                  </a:txBody>
                  <a:tcPr marT="91425" marB="91425" marR="91425" marL="91425"/>
                </a:tc>
                <a:tc>
                  <a:txBody>
                    <a:bodyPr>
                      <a:noAutofit/>
                    </a:bodyPr>
                    <a:lstStyle/>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Immediately upon selecting the image, the user is able to see a thumbnail of the picture</a:t>
                      </a:r>
                    </a:p>
                    <a:p>
                      <a:pPr indent="0" lvl="0" marL="0" marR="0" rtl="0" algn="l">
                        <a:lnSpc>
                          <a:spcPct val="100000"/>
                        </a:lnSpc>
                        <a:spcBef>
                          <a:spcPts val="0"/>
                        </a:spcBef>
                        <a:spcAft>
                          <a:spcPts val="0"/>
                        </a:spcAft>
                        <a:buClr>
                          <a:srgbClr val="000000"/>
                        </a:buClr>
                        <a:buSzPct val="25000"/>
                        <a:buFont typeface="Arial"/>
                        <a:buNone/>
                      </a:pPr>
                      <a:r>
                        <a:t/>
                      </a:r>
                      <a:endParaRPr sz="1800" u="none" cap="none" strike="noStrike"/>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1" name="Shape 251"/>
        <p:cNvGrpSpPr/>
        <p:nvPr/>
      </p:nvGrpSpPr>
      <p:grpSpPr>
        <a:xfrm>
          <a:off x="0" y="0"/>
          <a:ext cx="0" cy="0"/>
          <a:chOff x="0" y="0"/>
          <a:chExt cx="0" cy="0"/>
        </a:xfrm>
      </p:grpSpPr>
      <p:sp>
        <p:nvSpPr>
          <p:cNvPr id="252" name="Shape 252"/>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Case</a:t>
            </a:r>
          </a:p>
        </p:txBody>
      </p:sp>
      <p:graphicFrame>
        <p:nvGraphicFramePr>
          <p:cNvPr id="253" name="Shape 253"/>
          <p:cNvGraphicFramePr/>
          <p:nvPr/>
        </p:nvGraphicFramePr>
        <p:xfrm>
          <a:off x="951662" y="1590450"/>
          <a:ext cx="3000000" cy="3000000"/>
        </p:xfrm>
        <a:graphic>
          <a:graphicData uri="http://schemas.openxmlformats.org/drawingml/2006/table">
            <a:tbl>
              <a:tblPr>
                <a:noFill/>
                <a:tableStyleId>{167EAA3C-BA36-41BC-B034-2343667A04F5}</a:tableStyleId>
              </a:tblPr>
              <a:tblGrid>
                <a:gridCol w="2060075"/>
                <a:gridCol w="5178925"/>
              </a:tblGrid>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Test Case ID</a:t>
                      </a:r>
                    </a:p>
                  </a:txBody>
                  <a:tcPr marT="91425" marB="91425" marR="91425" marL="91425"/>
                </a:tc>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SB_CreateAssessment_02 (Ra</a:t>
                      </a:r>
                      <a:r>
                        <a:rPr lang="en-US" sz="1800"/>
                        <a:t>iny Day)</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Purpose</a:t>
                      </a:r>
                    </a:p>
                  </a:txBody>
                  <a:tcPr marT="91425" marB="91425" marR="91425" marL="91425"/>
                </a:tc>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Verify that user cannot upload more than the total size limit</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Preconditions</a:t>
                      </a:r>
                    </a:p>
                  </a:txBody>
                  <a:tcPr marT="91425" marB="91425" marR="91425" marL="91425"/>
                </a:tc>
                <a:tc>
                  <a:txBody>
                    <a:bodyPr>
                      <a:noAutofit/>
                    </a:bodyPr>
                    <a:lstStyle/>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The server and application are up and running</a:t>
                      </a:r>
                    </a:p>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User is logged into the system</a:t>
                      </a:r>
                    </a:p>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Assessment form is currently displayed</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Input </a:t>
                      </a:r>
                    </a:p>
                  </a:txBody>
                  <a:tcPr marT="91425" marB="91425" marR="91425" marL="91425"/>
                </a:tc>
                <a:tc>
                  <a:txBody>
                    <a:bodyPr>
                      <a:noAutofit/>
                    </a:bodyPr>
                    <a:lstStyle/>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User fills the Assessment form with the data below Choose Files: 10 files</a:t>
                      </a:r>
                    </a:p>
                  </a:txBody>
                  <a:tcPr marT="91425" marB="91425" marR="91425" marL="91425"/>
                </a:tc>
              </a:tr>
              <a:tr h="381000">
                <a:tc>
                  <a:txBody>
                    <a:bodyPr>
                      <a:noAutofit/>
                    </a:bodyPr>
                    <a:lstStyle/>
                    <a:p>
                      <a:pPr indent="0" lvl="0" marL="0" marR="0" rtl="0" algn="l">
                        <a:lnSpc>
                          <a:spcPct val="100000"/>
                        </a:lnSpc>
                        <a:spcBef>
                          <a:spcPts val="0"/>
                        </a:spcBef>
                        <a:spcAft>
                          <a:spcPts val="0"/>
                        </a:spcAft>
                        <a:buClr>
                          <a:srgbClr val="000000"/>
                        </a:buClr>
                        <a:buSzPct val="25000"/>
                        <a:buFont typeface="Arial"/>
                        <a:buNone/>
                      </a:pPr>
                      <a:r>
                        <a:rPr lang="en-US" sz="1800" u="none" cap="none" strike="noStrike"/>
                        <a:t>Expected Output</a:t>
                      </a:r>
                    </a:p>
                  </a:txBody>
                  <a:tcPr marT="91425" marB="91425" marR="91425" marL="91425"/>
                </a:tc>
                <a:tc>
                  <a:txBody>
                    <a:bodyPr>
                      <a:noAutofit/>
                    </a:bodyPr>
                    <a:lstStyle/>
                    <a:p>
                      <a:pPr indent="-342900" lvl="0" marL="457200" marR="0" rtl="0" algn="l">
                        <a:lnSpc>
                          <a:spcPct val="100000"/>
                        </a:lnSpc>
                        <a:spcBef>
                          <a:spcPts val="0"/>
                        </a:spcBef>
                        <a:spcAft>
                          <a:spcPts val="0"/>
                        </a:spcAft>
                        <a:buClr>
                          <a:srgbClr val="000000"/>
                        </a:buClr>
                        <a:buSzPct val="100000"/>
                        <a:buFont typeface="Arial"/>
                        <a:buChar char="-"/>
                      </a:pPr>
                      <a:r>
                        <a:rPr lang="en-US" sz="1800" u="none" cap="none" strike="noStrike"/>
                        <a:t>Immediately upon selecting the images, the user receives a message that total number images to upload has exceeded the limit.</a:t>
                      </a:r>
                    </a:p>
                    <a:p>
                      <a:pPr indent="0" lvl="0" marL="0" marR="0" rtl="0" algn="l">
                        <a:lnSpc>
                          <a:spcPct val="100000"/>
                        </a:lnSpc>
                        <a:spcBef>
                          <a:spcPts val="0"/>
                        </a:spcBef>
                        <a:spcAft>
                          <a:spcPts val="0"/>
                        </a:spcAft>
                        <a:buClr>
                          <a:srgbClr val="000000"/>
                        </a:buClr>
                        <a:buSzPct val="25000"/>
                        <a:buFont typeface="Arial"/>
                        <a:buNone/>
                      </a:pPr>
                      <a:r>
                        <a:t/>
                      </a:r>
                      <a:endParaRPr sz="1800" u="none" cap="none" strike="noStrike"/>
                    </a:p>
                  </a:txBody>
                  <a:tcPr marT="91425" marB="91425" marR="91425" marL="91425"/>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60" name="Shape 260"/>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2000"/>
              </a:spcBef>
              <a:spcAft>
                <a:spcPts val="0"/>
              </a:spcAft>
              <a:buClr>
                <a:srgbClr val="001D4D"/>
              </a:buClr>
              <a:buSzPct val="100000"/>
              <a:buFont typeface="Noto Sans Symbols"/>
              <a:buChar char="●"/>
            </a:pPr>
            <a:r>
              <a:rPr lang="en-US"/>
              <a:t>yleyv007@fiu.edu</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61" name="Shape 261"/>
          <p:cNvPicPr preferRelativeResize="0"/>
          <p:nvPr/>
        </p:nvPicPr>
        <p:blipFill>
          <a:blip r:embed="rId3">
            <a:alphaModFix/>
          </a:blip>
          <a:stretch>
            <a:fillRect/>
          </a:stretch>
        </p:blipFill>
        <p:spPr>
          <a:xfrm>
            <a:off x="4538800" y="2823425"/>
            <a:ext cx="1272600" cy="1272600"/>
          </a:xfrm>
          <a:prstGeom prst="rect">
            <a:avLst/>
          </a:prstGeom>
          <a:noFill/>
          <a:ln>
            <a:noFill/>
          </a:ln>
        </p:spPr>
      </p:pic>
      <p:pic>
        <p:nvPicPr>
          <p:cNvPr id="262" name="Shape 262"/>
          <p:cNvPicPr preferRelativeResize="0"/>
          <p:nvPr/>
        </p:nvPicPr>
        <p:blipFill>
          <a:blip r:embed="rId4">
            <a:alphaModFix/>
          </a:blip>
          <a:stretch>
            <a:fillRect/>
          </a:stretch>
        </p:blipFill>
        <p:spPr>
          <a:xfrm>
            <a:off x="6601319" y="2971512"/>
            <a:ext cx="1729550" cy="976425"/>
          </a:xfrm>
          <a:prstGeom prst="rect">
            <a:avLst/>
          </a:prstGeom>
          <a:noFill/>
          <a:ln>
            <a:noFill/>
          </a:ln>
        </p:spPr>
      </p:pic>
      <p:pic>
        <p:nvPicPr>
          <p:cNvPr id="263" name="Shape 263"/>
          <p:cNvPicPr preferRelativeResize="0"/>
          <p:nvPr/>
        </p:nvPicPr>
        <p:blipFill>
          <a:blip r:embed="rId5">
            <a:alphaModFix/>
          </a:blip>
          <a:stretch>
            <a:fillRect/>
          </a:stretch>
        </p:blipFill>
        <p:spPr>
          <a:xfrm>
            <a:off x="4276600" y="4258425"/>
            <a:ext cx="2103074" cy="1719500"/>
          </a:xfrm>
          <a:prstGeom prst="rect">
            <a:avLst/>
          </a:prstGeom>
          <a:noFill/>
          <a:ln>
            <a:noFill/>
          </a:ln>
        </p:spPr>
      </p:pic>
      <p:pic>
        <p:nvPicPr>
          <p:cNvPr descr="mySQL.png" id="264" name="Shape 264"/>
          <p:cNvPicPr preferRelativeResize="0"/>
          <p:nvPr/>
        </p:nvPicPr>
        <p:blipFill>
          <a:blip r:embed="rId6">
            <a:alphaModFix/>
          </a:blip>
          <a:stretch>
            <a:fillRect/>
          </a:stretch>
        </p:blipFill>
        <p:spPr>
          <a:xfrm>
            <a:off x="6708012" y="4481871"/>
            <a:ext cx="1881228" cy="1272599"/>
          </a:xfrm>
          <a:prstGeom prst="rect">
            <a:avLst/>
          </a:prstGeom>
          <a:noFill/>
          <a:ln>
            <a:noFill/>
          </a:ln>
        </p:spPr>
      </p:pic>
      <p:pic>
        <p:nvPicPr>
          <p:cNvPr id="265" name="Shape 265"/>
          <p:cNvPicPr preferRelativeResize="0"/>
          <p:nvPr/>
        </p:nvPicPr>
        <p:blipFill>
          <a:blip r:embed="rId7">
            <a:alphaModFix/>
          </a:blip>
          <a:stretch>
            <a:fillRect/>
          </a:stretch>
        </p:blipFill>
        <p:spPr>
          <a:xfrm>
            <a:off x="6945923" y="1496174"/>
            <a:ext cx="1160138" cy="1164850"/>
          </a:xfrm>
          <a:prstGeom prst="rect">
            <a:avLst/>
          </a:prstGeom>
          <a:noFill/>
          <a:ln>
            <a:noFill/>
          </a:ln>
        </p:spPr>
      </p:pic>
      <p:pic>
        <p:nvPicPr>
          <p:cNvPr id="266" name="Shape 266"/>
          <p:cNvPicPr preferRelativeResize="0"/>
          <p:nvPr/>
        </p:nvPicPr>
        <p:blipFill>
          <a:blip r:embed="rId8">
            <a:alphaModFix/>
          </a:blip>
          <a:stretch>
            <a:fillRect/>
          </a:stretch>
        </p:blipFill>
        <p:spPr>
          <a:xfrm>
            <a:off x="4724875" y="1496175"/>
            <a:ext cx="1983149" cy="11648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t/>
            </a:r>
            <a:endParaRPr sz="1800"/>
          </a:p>
        </p:txBody>
      </p:sp>
      <p:sp>
        <p:nvSpPr>
          <p:cNvPr id="160" name="Shape 160"/>
          <p:cNvSpPr txBox="1"/>
          <p:nvPr/>
        </p:nvSpPr>
        <p:spPr>
          <a:xfrm>
            <a:off x="739837" y="1695100"/>
            <a:ext cx="7583400" cy="42084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The frequency of natural disaster has increased in the last 50 years. In the aftermath, disaster agencies have to evaluate the damages and needs of the area, so they can distribute resources appropriately.  The problem is that there is huge gap between the occurrence of the disaster and the completion of the assessment.</a:t>
            </a:r>
          </a:p>
        </p:txBody>
      </p:sp>
      <p:pic>
        <p:nvPicPr>
          <p:cNvPr descr="590x249_11151949_screen-shot-2013-11-15-at-1.35.00-pm.png" id="161" name="Shape 161"/>
          <p:cNvPicPr preferRelativeResize="0"/>
          <p:nvPr/>
        </p:nvPicPr>
        <p:blipFill rotWithShape="1">
          <a:blip r:embed="rId3">
            <a:alphaModFix/>
          </a:blip>
          <a:srcRect b="0" l="0" r="0" t="0"/>
          <a:stretch/>
        </p:blipFill>
        <p:spPr>
          <a:xfrm>
            <a:off x="923700" y="3220625"/>
            <a:ext cx="7516800" cy="3360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8" name="Shape 168"/>
          <p:cNvSpPr txBox="1"/>
          <p:nvPr/>
        </p:nvSpPr>
        <p:spPr>
          <a:xfrm>
            <a:off x="779462" y="1507750"/>
            <a:ext cx="7583400" cy="42084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We aim to solve the problem of need and damage assessment in the aftermath of the disasters. The web application creates a platform for crowdsourced information collection regarding needs and building conditions and a crowdsourced platform for evaluation of damages by people who have expertise.</a:t>
            </a:r>
          </a:p>
          <a:p>
            <a:pPr lvl="0" rtl="0">
              <a:spcBef>
                <a:spcPts val="2000"/>
              </a:spcBef>
              <a:buNone/>
            </a:pPr>
            <a:r>
              <a:t/>
            </a:r>
            <a:endParaRPr sz="1800">
              <a:solidFill>
                <a:srgbClr val="001D4D"/>
              </a:solidFill>
              <a:latin typeface="Trebuchet MS"/>
              <a:ea typeface="Trebuchet MS"/>
              <a:cs typeface="Trebuchet MS"/>
              <a:sym typeface="Trebuchet MS"/>
            </a:endParaRPr>
          </a:p>
        </p:txBody>
      </p:sp>
      <p:pic>
        <p:nvPicPr>
          <p:cNvPr descr="Capture1.PNG" id="169" name="Shape 169"/>
          <p:cNvPicPr preferRelativeResize="0"/>
          <p:nvPr/>
        </p:nvPicPr>
        <p:blipFill rotWithShape="1">
          <a:blip r:embed="rId3">
            <a:alphaModFix/>
          </a:blip>
          <a:srcRect b="0" l="0" r="0" t="0"/>
          <a:stretch/>
        </p:blipFill>
        <p:spPr>
          <a:xfrm>
            <a:off x="442150" y="3539100"/>
            <a:ext cx="3926400" cy="3098700"/>
          </a:xfrm>
          <a:prstGeom prst="rect">
            <a:avLst/>
          </a:prstGeom>
          <a:noFill/>
          <a:ln>
            <a:noFill/>
          </a:ln>
        </p:spPr>
      </p:pic>
      <p:pic>
        <p:nvPicPr>
          <p:cNvPr descr="Capture3.PNG" id="170" name="Shape 170"/>
          <p:cNvPicPr preferRelativeResize="0"/>
          <p:nvPr/>
        </p:nvPicPr>
        <p:blipFill rotWithShape="1">
          <a:blip r:embed="rId4">
            <a:alphaModFix/>
          </a:blip>
          <a:srcRect b="0" l="0" r="0" t="0"/>
          <a:stretch/>
        </p:blipFill>
        <p:spPr>
          <a:xfrm>
            <a:off x="4704025" y="3549000"/>
            <a:ext cx="3926400" cy="309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sp>
        <p:nvSpPr>
          <p:cNvPr id="176" name="Shape 17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descr="Use Case Diagram.png" id="177" name="Shape 177"/>
          <p:cNvPicPr preferRelativeResize="0"/>
          <p:nvPr/>
        </p:nvPicPr>
        <p:blipFill>
          <a:blip r:embed="rId3">
            <a:alphaModFix/>
          </a:blip>
          <a:stretch>
            <a:fillRect/>
          </a:stretch>
        </p:blipFill>
        <p:spPr>
          <a:xfrm>
            <a:off x="235698" y="1425598"/>
            <a:ext cx="5942849" cy="5342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4" name="Shape 18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descr="System Decomposition.png" id="185" name="Shape 185"/>
          <p:cNvPicPr preferRelativeResize="0"/>
          <p:nvPr/>
        </p:nvPicPr>
        <p:blipFill>
          <a:blip r:embed="rId3">
            <a:alphaModFix/>
          </a:blip>
          <a:stretch>
            <a:fillRect/>
          </a:stretch>
        </p:blipFill>
        <p:spPr>
          <a:xfrm>
            <a:off x="779462" y="1541587"/>
            <a:ext cx="7743825" cy="51720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Minimal Class Diagram.png" id="192" name="Shape 192"/>
          <p:cNvPicPr preferRelativeResize="0"/>
          <p:nvPr/>
        </p:nvPicPr>
        <p:blipFill>
          <a:blip r:embed="rId3">
            <a:alphaModFix/>
          </a:blip>
          <a:stretch>
            <a:fillRect/>
          </a:stretch>
        </p:blipFill>
        <p:spPr>
          <a:xfrm>
            <a:off x="779472" y="1349397"/>
            <a:ext cx="5943725" cy="5412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199" name="Shape 199"/>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rPr lang="en-US"/>
              <a:t>1. </a:t>
            </a:r>
            <a:r>
              <a:rPr lang="en-US"/>
              <a:t>Create Mapping Report</a:t>
            </a:r>
          </a:p>
          <a:p>
            <a:pPr indent="0" lvl="0" marL="0" marR="0" rtl="0" algn="l">
              <a:spcBef>
                <a:spcPts val="2000"/>
              </a:spcBef>
              <a:spcAft>
                <a:spcPts val="0"/>
              </a:spcAft>
              <a:buNone/>
            </a:pPr>
            <a:r>
              <a:rPr lang="en-US"/>
              <a:t>2. View Report Marker</a:t>
            </a:r>
          </a:p>
          <a:p>
            <a:pPr indent="0" lvl="0" marL="0" marR="0" rtl="0" algn="l">
              <a:spcBef>
                <a:spcPts val="2000"/>
              </a:spcBef>
              <a:spcAft>
                <a:spcPts val="0"/>
              </a:spcAft>
              <a:buNone/>
            </a:pPr>
            <a:r>
              <a:rPr lang="en-US"/>
              <a:t>3. Select Report Markers</a:t>
            </a:r>
          </a:p>
          <a:p>
            <a:pPr indent="0" lvl="0" marL="0" marR="0" rtl="0" algn="l">
              <a:spcBef>
                <a:spcPts val="2000"/>
              </a:spcBef>
              <a:spcAft>
                <a:spcPts val="0"/>
              </a:spcAft>
              <a:buNone/>
            </a:pPr>
            <a:r>
              <a:rPr lang="en-US"/>
              <a:t>4. Filter Report Markers</a:t>
            </a:r>
          </a:p>
          <a:p>
            <a:pPr indent="0" lvl="0" marL="0" marR="0" rtl="0" algn="l">
              <a:spcBef>
                <a:spcPts val="2000"/>
              </a:spcBef>
              <a:spcAft>
                <a:spcPts val="0"/>
              </a:spcAft>
              <a:buNone/>
            </a:pPr>
            <a:r>
              <a:rPr lang="en-US"/>
              <a:t>5. Review Evaluator</a:t>
            </a:r>
          </a:p>
          <a:p>
            <a:pPr indent="0" lvl="0" marL="0" marR="0" rtl="0" algn="l">
              <a:spcBef>
                <a:spcPts val="20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nvSpPr>
        <p:spPr>
          <a:xfrm>
            <a:off x="780287" y="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#1: </a:t>
            </a:r>
            <a:r>
              <a:rPr lang="en-US" sz="2200">
                <a:solidFill>
                  <a:srgbClr val="001D4D"/>
                </a:solidFill>
                <a:latin typeface="Trebuchet MS"/>
                <a:ea typeface="Trebuchet MS"/>
                <a:cs typeface="Trebuchet MS"/>
                <a:sym typeface="Trebuchet MS"/>
              </a:rPr>
              <a:t>Create Mapping Report</a:t>
            </a:r>
          </a:p>
        </p:txBody>
      </p:sp>
      <p:sp>
        <p:nvSpPr>
          <p:cNvPr id="206" name="Shape 206"/>
          <p:cNvSpPr txBox="1"/>
          <p:nvPr/>
        </p:nvSpPr>
        <p:spPr>
          <a:xfrm>
            <a:off x="780275" y="1044600"/>
            <a:ext cx="7583400" cy="42084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Created form for users to provide information about needs and the state of the area where they live.</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The second section of the report allows the user to upload photos with gps location of the affected area.</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Shows a gallery of the photos the users are uploading.</a:t>
            </a:r>
          </a:p>
          <a:p>
            <a:pPr lvl="0" rtl="0">
              <a:spcBef>
                <a:spcPts val="0"/>
              </a:spcBef>
              <a:buNone/>
            </a:pPr>
            <a:r>
              <a:t/>
            </a:r>
            <a:endParaRPr sz="2200">
              <a:solidFill>
                <a:srgbClr val="001D4D"/>
              </a:solidFill>
              <a:latin typeface="Trebuchet MS"/>
              <a:ea typeface="Trebuchet MS"/>
              <a:cs typeface="Trebuchet MS"/>
              <a:sym typeface="Trebuchet MS"/>
            </a:endParaRP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descr="ezgif.com-video-to-gif.gif" id="207" name="Shape 207"/>
          <p:cNvPicPr preferRelativeResize="0"/>
          <p:nvPr/>
        </p:nvPicPr>
        <p:blipFill rotWithShape="1">
          <a:blip r:embed="rId3">
            <a:alphaModFix/>
          </a:blip>
          <a:srcRect b="0" l="0" r="0" t="0"/>
          <a:stretch/>
        </p:blipFill>
        <p:spPr>
          <a:xfrm>
            <a:off x="780275" y="3185750"/>
            <a:ext cx="6303900" cy="3537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2" name="Shape 212"/>
        <p:cNvGrpSpPr/>
        <p:nvPr/>
      </p:nvGrpSpPr>
      <p:grpSpPr>
        <a:xfrm>
          <a:off x="0" y="0"/>
          <a:ext cx="0" cy="0"/>
          <a:chOff x="0" y="0"/>
          <a:chExt cx="0" cy="0"/>
        </a:xfrm>
      </p:grpSpPr>
      <p:sp>
        <p:nvSpPr>
          <p:cNvPr id="213" name="Shape 213"/>
          <p:cNvSpPr txBox="1"/>
          <p:nvPr/>
        </p:nvSpPr>
        <p:spPr>
          <a:xfrm>
            <a:off x="922037" y="-9980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#2: </a:t>
            </a:r>
            <a:r>
              <a:rPr lang="en-US" sz="2400">
                <a:solidFill>
                  <a:srgbClr val="001D4D"/>
                </a:solidFill>
                <a:latin typeface="Trebuchet MS"/>
                <a:ea typeface="Trebuchet MS"/>
                <a:cs typeface="Trebuchet MS"/>
                <a:sym typeface="Trebuchet MS"/>
              </a:rPr>
              <a:t>View Report Markers</a:t>
            </a:r>
          </a:p>
        </p:txBody>
      </p:sp>
      <p:sp>
        <p:nvSpPr>
          <p:cNvPr id="214" name="Shape 214"/>
          <p:cNvSpPr txBox="1"/>
          <p:nvPr/>
        </p:nvSpPr>
        <p:spPr>
          <a:xfrm>
            <a:off x="680487" y="944800"/>
            <a:ext cx="7583400" cy="42084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Created functionality that creates location markers on a map</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All mapping reports that are created by user are represented as markers on a map.</a:t>
            </a:r>
          </a:p>
          <a:p>
            <a:pPr indent="-282575" lvl="0" marL="282575" rtl="0">
              <a:spcBef>
                <a:spcPts val="200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The reports are accessible by clicking on the markers and then clicking on the “View Report” link.</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descr="ezgif.com-video-to-gif (2).gif" id="215" name="Shape 215"/>
          <p:cNvPicPr preferRelativeResize="0"/>
          <p:nvPr/>
        </p:nvPicPr>
        <p:blipFill rotWithShape="1">
          <a:blip r:embed="rId3">
            <a:alphaModFix/>
          </a:blip>
          <a:srcRect b="0" l="0" r="0" t="0"/>
          <a:stretch/>
        </p:blipFill>
        <p:spPr>
          <a:xfrm>
            <a:off x="680475" y="3279925"/>
            <a:ext cx="6482100" cy="33336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