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7" r:id="rId1"/>
  </p:sldMasterIdLst>
  <p:notesMasterIdLst>
    <p:notesMasterId r:id="rId30"/>
  </p:notesMasterIdLst>
  <p:sldIdLst>
    <p:sldId id="256" r:id="rId2"/>
    <p:sldId id="257" r:id="rId3"/>
    <p:sldId id="271" r:id="rId4"/>
    <p:sldId id="258" r:id="rId5"/>
    <p:sldId id="259" r:id="rId6"/>
    <p:sldId id="260" r:id="rId7"/>
    <p:sldId id="272" r:id="rId8"/>
    <p:sldId id="278" r:id="rId9"/>
    <p:sldId id="273" r:id="rId10"/>
    <p:sldId id="279" r:id="rId11"/>
    <p:sldId id="274" r:id="rId12"/>
    <p:sldId id="280" r:id="rId13"/>
    <p:sldId id="261" r:id="rId14"/>
    <p:sldId id="275" r:id="rId15"/>
    <p:sldId id="276" r:id="rId16"/>
    <p:sldId id="277" r:id="rId17"/>
    <p:sldId id="262" r:id="rId18"/>
    <p:sldId id="263" r:id="rId19"/>
    <p:sldId id="264" r:id="rId20"/>
    <p:sldId id="265" r:id="rId21"/>
    <p:sldId id="266" r:id="rId22"/>
    <p:sldId id="267" r:id="rId23"/>
    <p:sldId id="281" r:id="rId24"/>
    <p:sldId id="268" r:id="rId25"/>
    <p:sldId id="282" r:id="rId26"/>
    <p:sldId id="283" r:id="rId27"/>
    <p:sldId id="284" r:id="rId28"/>
    <p:sldId id="285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DA37F9A2-5BF4-4EDC-896F-D49C98DCF5C2}">
          <p14:sldIdLst>
            <p14:sldId id="256"/>
            <p14:sldId id="257"/>
            <p14:sldId id="271"/>
            <p14:sldId id="258"/>
            <p14:sldId id="259"/>
            <p14:sldId id="260"/>
            <p14:sldId id="272"/>
            <p14:sldId id="278"/>
            <p14:sldId id="273"/>
            <p14:sldId id="279"/>
            <p14:sldId id="274"/>
            <p14:sldId id="280"/>
            <p14:sldId id="261"/>
            <p14:sldId id="275"/>
            <p14:sldId id="276"/>
            <p14:sldId id="277"/>
            <p14:sldId id="262"/>
            <p14:sldId id="263"/>
            <p14:sldId id="264"/>
            <p14:sldId id="265"/>
            <p14:sldId id="266"/>
            <p14:sldId id="267"/>
            <p14:sldId id="281"/>
            <p14:sldId id="268"/>
            <p14:sldId id="282"/>
            <p14:sldId id="283"/>
            <p14:sldId id="284"/>
            <p14:sldId id="28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91" autoAdjust="0"/>
    <p:restoredTop sz="94660"/>
  </p:normalViewPr>
  <p:slideViewPr>
    <p:cSldViewPr snapToGrid="0">
      <p:cViewPr varScale="1">
        <p:scale>
          <a:sx n="80" d="100"/>
          <a:sy n="80" d="100"/>
        </p:scale>
        <p:origin x="120" y="6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D1354D-2798-41FF-AA3C-1CC07FFDE0DC}" type="datetimeFigureOut">
              <a:rPr lang="en-US" smtClean="0"/>
              <a:t>8/4/2016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65AFA4-42B8-4D42-A6BA-0CF40E394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861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5AFA4-42B8-4D42-A6BA-0CF40E39495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0109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5AFA4-42B8-4D42-A6BA-0CF40E39495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7706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5AFA4-42B8-4D42-A6BA-0CF40E39495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3413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5AFA4-42B8-4D42-A6BA-0CF40E39495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7138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5AFA4-42B8-4D42-A6BA-0CF40E39495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3023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5AFA4-42B8-4D42-A6BA-0CF40E39495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0299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5AFA4-42B8-4D42-A6BA-0CF40E39495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3206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5AFA4-42B8-4D42-A6BA-0CF40E39495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8530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5AFA4-42B8-4D42-A6BA-0CF40E39495C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9019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5AFA4-42B8-4D42-A6BA-0CF40E39495C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483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5AFA4-42B8-4D42-A6BA-0CF40E39495C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8711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5AFA4-42B8-4D42-A6BA-0CF40E39495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1168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5AFA4-42B8-4D42-A6BA-0CF40E39495C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516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5AFA4-42B8-4D42-A6BA-0CF40E39495C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35347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5AFA4-42B8-4D42-A6BA-0CF40E39495C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0805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5AFA4-42B8-4D42-A6BA-0CF40E39495C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62534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5AFA4-42B8-4D42-A6BA-0CF40E39495C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27911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5AFA4-42B8-4D42-A6BA-0CF40E39495C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28418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5AFA4-42B8-4D42-A6BA-0CF40E39495C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61122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5AFA4-42B8-4D42-A6BA-0CF40E39495C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89721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5AFA4-42B8-4D42-A6BA-0CF40E39495C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4535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5AFA4-42B8-4D42-A6BA-0CF40E39495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7324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5AFA4-42B8-4D42-A6BA-0CF40E39495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9285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5AFA4-42B8-4D42-A6BA-0CF40E39495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256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5AFA4-42B8-4D42-A6BA-0CF40E39495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5422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5AFA4-42B8-4D42-A6BA-0CF40E39495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1040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5AFA4-42B8-4D42-A6BA-0CF40E39495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3758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5AFA4-42B8-4D42-A6BA-0CF40E39495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417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D88D-2AF8-4DB5-AED1-7FB1BF978889}" type="datetimeFigureOut">
              <a:rPr lang="en-US" smtClean="0"/>
              <a:t>8/4/2016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F457F-EAB2-4D4D-8356-ED8E3919F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7418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D88D-2AF8-4DB5-AED1-7FB1BF978889}" type="datetimeFigureOut">
              <a:rPr lang="en-US" smtClean="0"/>
              <a:t>8/4/2016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F457F-EAB2-4D4D-8356-ED8E3919F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3033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D88D-2AF8-4DB5-AED1-7FB1BF978889}" type="datetimeFigureOut">
              <a:rPr lang="en-US" smtClean="0"/>
              <a:t>8/4/2016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F457F-EAB2-4D4D-8356-ED8E3919F007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197525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D88D-2AF8-4DB5-AED1-7FB1BF978889}" type="datetimeFigureOut">
              <a:rPr lang="en-US" smtClean="0"/>
              <a:t>8/4/2016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F457F-EAB2-4D4D-8356-ED8E3919F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8833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D88D-2AF8-4DB5-AED1-7FB1BF978889}" type="datetimeFigureOut">
              <a:rPr lang="en-US" smtClean="0"/>
              <a:t>8/4/2016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F457F-EAB2-4D4D-8356-ED8E3919F007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237687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D88D-2AF8-4DB5-AED1-7FB1BF978889}" type="datetimeFigureOut">
              <a:rPr lang="en-US" smtClean="0"/>
              <a:t>8/4/2016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F457F-EAB2-4D4D-8356-ED8E3919F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9989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D88D-2AF8-4DB5-AED1-7FB1BF978889}" type="datetimeFigureOut">
              <a:rPr lang="en-US" smtClean="0"/>
              <a:t>8/4/2016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F457F-EAB2-4D4D-8356-ED8E3919F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7737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D88D-2AF8-4DB5-AED1-7FB1BF978889}" type="datetimeFigureOut">
              <a:rPr lang="en-US" smtClean="0"/>
              <a:t>8/4/2016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F457F-EAB2-4D4D-8356-ED8E3919F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11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D88D-2AF8-4DB5-AED1-7FB1BF978889}" type="datetimeFigureOut">
              <a:rPr lang="en-US" smtClean="0"/>
              <a:t>8/4/2016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F457F-EAB2-4D4D-8356-ED8E3919F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689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D88D-2AF8-4DB5-AED1-7FB1BF978889}" type="datetimeFigureOut">
              <a:rPr lang="en-US" smtClean="0"/>
              <a:t>8/4/2016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F457F-EAB2-4D4D-8356-ED8E3919F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4861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D88D-2AF8-4DB5-AED1-7FB1BF978889}" type="datetimeFigureOut">
              <a:rPr lang="en-US" smtClean="0"/>
              <a:t>8/4/2016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F457F-EAB2-4D4D-8356-ED8E3919F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3465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D88D-2AF8-4DB5-AED1-7FB1BF978889}" type="datetimeFigureOut">
              <a:rPr lang="en-US" smtClean="0"/>
              <a:t>8/4/2016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F457F-EAB2-4D4D-8356-ED8E3919F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799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D88D-2AF8-4DB5-AED1-7FB1BF978889}" type="datetimeFigureOut">
              <a:rPr lang="en-US" smtClean="0"/>
              <a:t>8/4/2016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F457F-EAB2-4D4D-8356-ED8E3919F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173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D88D-2AF8-4DB5-AED1-7FB1BF978889}" type="datetimeFigureOut">
              <a:rPr lang="en-US" smtClean="0"/>
              <a:t>8/4/2016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F457F-EAB2-4D4D-8356-ED8E3919F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772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D88D-2AF8-4DB5-AED1-7FB1BF978889}" type="datetimeFigureOut">
              <a:rPr lang="en-US" smtClean="0"/>
              <a:t>8/4/2016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F457F-EAB2-4D4D-8356-ED8E3919F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854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F457F-EAB2-4D4D-8356-ED8E3919F007}" type="slidenum">
              <a:rPr lang="en-US" smtClean="0"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D88D-2AF8-4DB5-AED1-7FB1BF978889}" type="datetimeFigureOut">
              <a:rPr lang="en-US" smtClean="0"/>
              <a:t>8/4/2016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362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EFD88D-2AF8-4DB5-AED1-7FB1BF978889}" type="datetimeFigureOut">
              <a:rPr lang="en-US" smtClean="0"/>
              <a:t>8/4/2016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869F457F-EAB2-4D4D-8356-ED8E3919F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898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  <p:sldLayoutId id="2147483780" r:id="rId13"/>
    <p:sldLayoutId id="2147483781" r:id="rId14"/>
    <p:sldLayoutId id="2147483782" r:id="rId15"/>
    <p:sldLayoutId id="214748378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73099" y="4140984"/>
            <a:ext cx="7766936" cy="1602992"/>
          </a:xfrm>
        </p:spPr>
        <p:txBody>
          <a:bodyPr>
            <a:normAutofit lnSpcReduction="10000"/>
          </a:bodyPr>
          <a:lstStyle/>
          <a:p>
            <a:pPr algn="l"/>
            <a:r>
              <a:rPr lang="en-US" u="sng" dirty="0"/>
              <a:t>Team Members</a:t>
            </a:r>
            <a:r>
              <a:rPr lang="en-US" dirty="0"/>
              <a:t>: Eric </a:t>
            </a:r>
            <a:r>
              <a:rPr lang="en-US" dirty="0" err="1"/>
              <a:t>Aguiar</a:t>
            </a:r>
            <a:r>
              <a:rPr lang="en-US" dirty="0"/>
              <a:t> : Framework developer, Jorge </a:t>
            </a:r>
            <a:r>
              <a:rPr lang="en-US" dirty="0" err="1"/>
              <a:t>Nonell</a:t>
            </a:r>
            <a:r>
              <a:rPr lang="en-US" dirty="0"/>
              <a:t> : Framework developer , Alex </a:t>
            </a:r>
            <a:r>
              <a:rPr lang="en-US" dirty="0" err="1"/>
              <a:t>Karpis</a:t>
            </a:r>
            <a:r>
              <a:rPr lang="en-US" dirty="0"/>
              <a:t> : Device Developer , Christopher Naranjo : Device Developer </a:t>
            </a:r>
          </a:p>
          <a:p>
            <a:pPr algn="l"/>
            <a:r>
              <a:rPr lang="en-US" u="sng" dirty="0"/>
              <a:t>Product Owner</a:t>
            </a:r>
            <a:r>
              <a:rPr lang="en-US" dirty="0"/>
              <a:t>: Dr. Francisco R. Ortega</a:t>
            </a:r>
          </a:p>
          <a:p>
            <a:pPr algn="l"/>
            <a:r>
              <a:rPr lang="en-US" u="sng" dirty="0"/>
              <a:t>Instructor</a:t>
            </a:r>
            <a:r>
              <a:rPr lang="en-US" dirty="0"/>
              <a:t>: </a:t>
            </a:r>
            <a:r>
              <a:rPr lang="en-US" dirty="0" err="1"/>
              <a:t>Masoud</a:t>
            </a:r>
            <a:r>
              <a:rPr lang="en-US" dirty="0"/>
              <a:t> </a:t>
            </a:r>
            <a:r>
              <a:rPr lang="en-US" dirty="0" err="1"/>
              <a:t>Sadjadi</a:t>
            </a:r>
            <a:endParaRPr lang="en-US" dirty="0"/>
          </a:p>
        </p:txBody>
      </p:sp>
      <p:pic>
        <p:nvPicPr>
          <p:cNvPr id="4" name="Picture 24" descr="D:\Files\Images\Multi Modal Icon Backgroun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13460" y="2017133"/>
            <a:ext cx="6486215" cy="1771590"/>
          </a:xfrm>
          <a:prstGeom prst="rect">
            <a:avLst/>
          </a:prstGeom>
          <a:noFill/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1273100" y="403965"/>
            <a:ext cx="7766936" cy="12609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dirty="0"/>
              <a:t>Senior Project Introductory Video</a:t>
            </a:r>
          </a:p>
          <a:p>
            <a:pPr algn="ctr"/>
            <a:r>
              <a:rPr lang="en-US" sz="3600" dirty="0"/>
              <a:t>Summer 2016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73100" y="5743978"/>
            <a:ext cx="77669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School of Computing and Information Sciences</a:t>
            </a:r>
          </a:p>
          <a:p>
            <a:pPr algn="ctr"/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Florida International University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80409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ttps://lh3.googleusercontent.com/33Sky9uzTv5fY1KEx03FiJjoFYzZ0iyOyKIeZ8FIu4kmwKf4RC8UscpecSy1sXQf06M-Lsejo2FK_A5YMCuYGG2zPHyRuvUKd0vZ3ROgnPS1qi5zzH2eDvRC6LKiCC5DKeXC4d9d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6820" y="2160588"/>
            <a:ext cx="6578397" cy="38814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56277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0"/>
            <a:ext cx="8596668" cy="6732104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/>
              <a:t>Use Case </a:t>
            </a:r>
            <a:r>
              <a:rPr lang="en-US" dirty="0"/>
              <a:t>#</a:t>
            </a:r>
            <a:r>
              <a:rPr lang="en-US" b="1" dirty="0"/>
              <a:t>812 – Implement and design a unified interface for devices to be able to hand off drawing to the application.</a:t>
            </a:r>
            <a:endParaRPr lang="en-US" dirty="0"/>
          </a:p>
          <a:p>
            <a:r>
              <a:rPr lang="en-US" dirty="0"/>
              <a:t>Use Case:</a:t>
            </a:r>
          </a:p>
          <a:p>
            <a:r>
              <a:rPr lang="en-US" dirty="0"/>
              <a:t>    Design and implement a unified interface to allow all devices to draw </a:t>
            </a:r>
          </a:p>
          <a:p>
            <a:r>
              <a:rPr lang="en-US" dirty="0"/>
              <a:t>Details:</a:t>
            </a:r>
          </a:p>
          <a:p>
            <a:r>
              <a:rPr lang="en-US" dirty="0"/>
              <a:t>    Actor: developer</a:t>
            </a:r>
          </a:p>
          <a:p>
            <a:r>
              <a:rPr lang="en-US" dirty="0"/>
              <a:t>    Pre-conditions:</a:t>
            </a:r>
          </a:p>
          <a:p>
            <a:pPr lvl="0" fontAlgn="base"/>
            <a:r>
              <a:rPr lang="en-US" dirty="0"/>
              <a:t>Project working on VS2015</a:t>
            </a:r>
          </a:p>
          <a:p>
            <a:r>
              <a:rPr lang="en-US" dirty="0"/>
              <a:t>Description:</a:t>
            </a:r>
          </a:p>
          <a:p>
            <a:pPr lvl="0" fontAlgn="base"/>
            <a:r>
              <a:rPr lang="en-US" dirty="0"/>
              <a:t>If I want to add a new device, I can handle the input in a unified way across all devices.</a:t>
            </a:r>
          </a:p>
          <a:p>
            <a:pPr lvl="0" fontAlgn="base"/>
            <a:r>
              <a:rPr lang="en-US" dirty="0"/>
              <a:t>When writing a device handler I should not need to know how the application.</a:t>
            </a:r>
          </a:p>
          <a:p>
            <a:r>
              <a:rPr lang="en-US" dirty="0"/>
              <a:t> </a:t>
            </a:r>
          </a:p>
          <a:p>
            <a:r>
              <a:rPr lang="en-US" dirty="0"/>
              <a:t>Decision Support:</a:t>
            </a:r>
          </a:p>
          <a:p>
            <a:r>
              <a:rPr lang="en-US" dirty="0"/>
              <a:t>    Frequency: Often. Developers need to easily understand code</a:t>
            </a:r>
          </a:p>
          <a:p>
            <a:r>
              <a:rPr lang="en-US" dirty="0"/>
              <a:t>    Criticality: High. Enables developers to work more efficiently</a:t>
            </a:r>
          </a:p>
          <a:p>
            <a:r>
              <a:rPr lang="en-US" dirty="0"/>
              <a:t>    </a:t>
            </a:r>
            <a:r>
              <a:rPr lang="en-US" dirty="0" err="1"/>
              <a:t>Risk:Low</a:t>
            </a:r>
            <a:r>
              <a:rPr lang="en-US" dirty="0"/>
              <a:t>. Team members need to get used to new structure</a:t>
            </a:r>
          </a:p>
          <a:p>
            <a:r>
              <a:rPr lang="en-US" dirty="0"/>
              <a:t> </a:t>
            </a:r>
          </a:p>
          <a:p>
            <a:r>
              <a:rPr lang="en-US" dirty="0"/>
              <a:t>Constraints:</a:t>
            </a:r>
          </a:p>
          <a:p>
            <a:r>
              <a:rPr lang="en-US" dirty="0"/>
              <a:t>Reliability: Very Reliable.</a:t>
            </a:r>
          </a:p>
          <a:p>
            <a:r>
              <a:rPr lang="en-US" dirty="0"/>
              <a:t>Performance: There may need to be performance improvements</a:t>
            </a:r>
          </a:p>
          <a:p>
            <a:r>
              <a:rPr lang="en-US" dirty="0"/>
              <a:t>Supportability:</a:t>
            </a:r>
          </a:p>
          <a:p>
            <a:r>
              <a:rPr lang="en-US" dirty="0"/>
              <a:t>    Must work with ACER </a:t>
            </a:r>
            <a:r>
              <a:rPr lang="en-US" dirty="0" err="1"/>
              <a:t>Multitouch</a:t>
            </a:r>
            <a:r>
              <a:rPr lang="en-US" dirty="0"/>
              <a:t>, Leap, RealSense and </a:t>
            </a:r>
            <a:r>
              <a:rPr lang="en-US" dirty="0" err="1"/>
              <a:t>Eyex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48395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ttps://lh3.googleusercontent.com/D1-KyGGdrZW6SeHxKP4nLOkYIj8_v9wxJlVwA7wv6CzH7GAIb02IeCbJLyFcyMtqBOmTwdrBs-V3lrffZ7E7YYk4wRoZZoWhaQUoZqBz6xKPgp5mxYeOqf_vOv4KUNNoLhWKa8fG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397" y="1270000"/>
            <a:ext cx="7083223" cy="506575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87184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UML Sequence Diagrams</a:t>
            </a:r>
          </a:p>
        </p:txBody>
      </p:sp>
      <p:pic>
        <p:nvPicPr>
          <p:cNvPr id="4" name="Content Placeholder 3" descr="https://lh6.googleusercontent.com/bmkfnYsZ0_VnR2QCUYFR5g1w2xn0G-xn5SGPDyAUvm_t1OWoaO8j9PQcJ8LE2jpQaHHWGCuufolRNVKmtvMw_XyKKj2kGMbR1a9QAvIlqu59g9pQEx4_11xzx9SoD3es5a2FOGjm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863" y="1673817"/>
            <a:ext cx="8596312" cy="430242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634390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4" y="867905"/>
            <a:ext cx="8596668" cy="53779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401323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https://lh3.googleusercontent.com/TFg_Tca1g6lOWud0JE3dCXf5JIa9Cs4vTNLl_6duSwmaD5FJJsQrkTZyrot8ODlaA9W2te-C7s4kPTqXXlHBPrmvzfWpBJC6uDi5GT1gijaNRLUvVQhP-5YnVYcYRE1GcFmihbQf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958" y="232475"/>
            <a:ext cx="9376475" cy="633880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971267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ttps://lh6.googleusercontent.com/yTH3AfGf1G4QokMRGeS4b3osTvmN3QbQZqdq9zTwGJ7u3PTvpzWu144ByBxQpXhs7n47oBzispYdZ8K4HzGpZEzRNFXylCDHunb5v1Tx-eX92usnXVKsjtjPiF97AwBpF4oI_ofP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458" y="1394847"/>
            <a:ext cx="8886544" cy="44015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217280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Decomposition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Model or main objects of the </a:t>
            </a:r>
            <a:r>
              <a:rPr lang="en-US" dirty="0" err="1"/>
              <a:t>TouchPointsApp</a:t>
            </a:r>
            <a:r>
              <a:rPr lang="en-US" dirty="0"/>
              <a:t> are the buffers (in the summer we used event buffers for the </a:t>
            </a:r>
            <a:r>
              <a:rPr lang="en-US" dirty="0" err="1"/>
              <a:t>kinect</a:t>
            </a:r>
            <a:r>
              <a:rPr lang="en-US" dirty="0"/>
              <a:t>) that are given the draw events from Cinder and the other devices.</a:t>
            </a:r>
          </a:p>
          <a:p>
            <a:r>
              <a:rPr lang="en-US" dirty="0"/>
              <a:t>The View is the cinder application window itself which is drawn on with </a:t>
            </a:r>
            <a:r>
              <a:rPr lang="en-US" dirty="0" err="1"/>
              <a:t>openGL</a:t>
            </a:r>
            <a:r>
              <a:rPr lang="en-US" dirty="0"/>
              <a:t> functionalities.</a:t>
            </a:r>
          </a:p>
          <a:p>
            <a:r>
              <a:rPr lang="en-US" dirty="0"/>
              <a:t>The Controller are the various header files, functions, and variables that control the information between the event buffers and the application.</a:t>
            </a:r>
          </a:p>
          <a:p>
            <a:r>
              <a:rPr lang="en-US" dirty="0"/>
              <a:t>Mainly, the buffers go to Illustrator which sends the events to </a:t>
            </a:r>
            <a:r>
              <a:rPr lang="en-US" dirty="0" err="1"/>
              <a:t>TouchShapes</a:t>
            </a:r>
            <a:r>
              <a:rPr lang="en-US" dirty="0"/>
              <a:t>, which determines what shape to draw and how to draw it using the draw method of each shape.  All of the other code is used for supporting this process.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71667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Deployment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Windows computer</a:t>
            </a:r>
          </a:p>
          <a:p>
            <a:r>
              <a:rPr lang="en-US" dirty="0"/>
              <a:t>Visual Studio 2015</a:t>
            </a:r>
          </a:p>
          <a:p>
            <a:r>
              <a:rPr lang="en-US" dirty="0" err="1"/>
              <a:t>TouchScreen</a:t>
            </a:r>
            <a:endParaRPr lang="en-US" dirty="0"/>
          </a:p>
          <a:p>
            <a:r>
              <a:rPr lang="en-US" dirty="0"/>
              <a:t>Clone </a:t>
            </a:r>
            <a:r>
              <a:rPr lang="en-US" dirty="0" err="1"/>
              <a:t>github</a:t>
            </a:r>
            <a:r>
              <a:rPr lang="en-US" dirty="0"/>
              <a:t> and the dependencies</a:t>
            </a:r>
          </a:p>
          <a:p>
            <a:r>
              <a:rPr lang="en-US" dirty="0"/>
              <a:t>Desired compatible hardware devices</a:t>
            </a:r>
          </a:p>
        </p:txBody>
      </p:sp>
    </p:spTree>
    <p:extLst>
      <p:ext uri="{BB962C8B-B14F-4D97-AF65-F5344CB8AC3E}">
        <p14:creationId xmlns:p14="http://schemas.microsoft.com/office/powerpoint/2010/main" val="4687260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 Diagram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5846" y="1470610"/>
            <a:ext cx="5573398" cy="5387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6817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Previous system problems and limitations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Input devices are usually limited to the keyboard, mouse, joysticks, microphones, and imaging devices.</a:t>
            </a:r>
          </a:p>
          <a:p>
            <a:r>
              <a:rPr lang="en-US" dirty="0"/>
              <a:t>This project focuses on expanding the input from devices by exploring the input capabilities of devices, and integrating them into the Open HID Lab’s paint application for usage.</a:t>
            </a:r>
          </a:p>
          <a:p>
            <a:r>
              <a:rPr lang="en-US" dirty="0"/>
              <a:t>The problems of the previous project was a code framework that was unusable for device developers and no working knowledge of the devices for this project - the Xbox Kinect and the </a:t>
            </a:r>
            <a:r>
              <a:rPr lang="en-US" dirty="0" err="1"/>
              <a:t>Hololens</a:t>
            </a:r>
            <a:r>
              <a:rPr lang="en-US" dirty="0"/>
              <a:t>.  It was also an issue that the application window could not be resized or exited from, and the menu layout was disorganized.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10527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State Machines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77334" y="2343882"/>
            <a:ext cx="4667250" cy="16573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495" y="4413333"/>
            <a:ext cx="4384163" cy="22595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44584" y="1200343"/>
            <a:ext cx="6571280" cy="4129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1457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Main Algorithm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285461"/>
            <a:ext cx="8596668" cy="5353878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If action is not draw</a:t>
            </a:r>
          </a:p>
          <a:p>
            <a:pPr lvl="1"/>
            <a:r>
              <a:rPr lang="en-US" dirty="0" smtClean="0"/>
              <a:t>If </a:t>
            </a:r>
            <a:r>
              <a:rPr lang="en-US" dirty="0" err="1"/>
              <a:t>finalizeable</a:t>
            </a:r>
            <a:r>
              <a:rPr lang="en-US" dirty="0"/>
              <a:t> has </a:t>
            </a:r>
            <a:r>
              <a:rPr lang="en-US" dirty="0" err="1"/>
              <a:t>startpoint</a:t>
            </a:r>
            <a:endParaRPr lang="en-US" dirty="0"/>
          </a:p>
          <a:p>
            <a:r>
              <a:rPr lang="en-US" dirty="0"/>
              <a:t>	</a:t>
            </a:r>
            <a:r>
              <a:rPr lang="en-US" dirty="0" smtClean="0"/>
              <a:t>	Set </a:t>
            </a:r>
            <a:r>
              <a:rPr lang="en-US" dirty="0" err="1"/>
              <a:t>finalizeable</a:t>
            </a:r>
            <a:r>
              <a:rPr lang="en-US" dirty="0"/>
              <a:t> endpoint</a:t>
            </a:r>
          </a:p>
          <a:p>
            <a:r>
              <a:rPr lang="en-US" dirty="0"/>
              <a:t>	</a:t>
            </a:r>
            <a:r>
              <a:rPr lang="en-US" dirty="0" smtClean="0"/>
              <a:t>	Push </a:t>
            </a:r>
            <a:r>
              <a:rPr lang="en-US" dirty="0"/>
              <a:t>to illustrator</a:t>
            </a:r>
          </a:p>
          <a:p>
            <a:r>
              <a:rPr lang="en-US" dirty="0"/>
              <a:t> </a:t>
            </a:r>
          </a:p>
          <a:p>
            <a:r>
              <a:rPr lang="en-US" dirty="0"/>
              <a:t>If action is draw</a:t>
            </a:r>
          </a:p>
          <a:p>
            <a:r>
              <a:rPr lang="en-US" dirty="0"/>
              <a:t>	If </a:t>
            </a:r>
            <a:r>
              <a:rPr lang="en-US" dirty="0" err="1"/>
              <a:t>finalizeable</a:t>
            </a:r>
            <a:r>
              <a:rPr lang="en-US" dirty="0"/>
              <a:t> has </a:t>
            </a:r>
            <a:r>
              <a:rPr lang="en-US" dirty="0" err="1"/>
              <a:t>startpoint</a:t>
            </a:r>
            <a:endParaRPr lang="en-US" dirty="0"/>
          </a:p>
          <a:p>
            <a:r>
              <a:rPr lang="en-US" dirty="0"/>
              <a:t>		If temporary has </a:t>
            </a:r>
            <a:r>
              <a:rPr lang="en-US" dirty="0" err="1"/>
              <a:t>startpoint</a:t>
            </a:r>
            <a:endParaRPr lang="en-US" dirty="0"/>
          </a:p>
          <a:p>
            <a:r>
              <a:rPr lang="en-US" dirty="0"/>
              <a:t>			Set temporary endpoint</a:t>
            </a:r>
          </a:p>
          <a:p>
            <a:r>
              <a:rPr lang="en-US" dirty="0"/>
              <a:t>			Push temporary to illustrator</a:t>
            </a:r>
          </a:p>
          <a:p>
            <a:r>
              <a:rPr lang="en-US" dirty="0"/>
              <a:t>		Else</a:t>
            </a:r>
          </a:p>
          <a:p>
            <a:r>
              <a:rPr lang="en-US" dirty="0"/>
              <a:t>			Create a temporary draw event from the temporary </a:t>
            </a:r>
            <a:r>
              <a:rPr lang="en-US" dirty="0" err="1"/>
              <a:t>startpoint</a:t>
            </a:r>
            <a:r>
              <a:rPr lang="en-US" dirty="0"/>
              <a:t> and current point</a:t>
            </a:r>
          </a:p>
          <a:p>
            <a:r>
              <a:rPr lang="en-US" dirty="0"/>
              <a:t>	Else</a:t>
            </a:r>
          </a:p>
          <a:p>
            <a:r>
              <a:rPr lang="en-US" dirty="0"/>
              <a:t>		Create a </a:t>
            </a:r>
            <a:r>
              <a:rPr lang="en-US" dirty="0" err="1"/>
              <a:t>finalizeable</a:t>
            </a:r>
            <a:r>
              <a:rPr lang="en-US" dirty="0"/>
              <a:t> draw event from the current point </a:t>
            </a:r>
          </a:p>
          <a:p>
            <a:r>
              <a:rPr lang="en-US" dirty="0"/>
              <a:t>if (</a:t>
            </a:r>
            <a:r>
              <a:rPr lang="en-US" dirty="0" err="1"/>
              <a:t>sendToIllustrator.size</a:t>
            </a:r>
            <a:r>
              <a:rPr lang="en-US" dirty="0"/>
              <a:t>() &gt; 0)</a:t>
            </a:r>
          </a:p>
          <a:p>
            <a:endParaRPr lang="en-US" dirty="0"/>
          </a:p>
          <a:p>
            <a:r>
              <a:rPr lang="en-US" dirty="0"/>
              <a:t>		</a:t>
            </a:r>
            <a:r>
              <a:rPr lang="en-US" dirty="0" err="1"/>
              <a:t>illustrator.addDrawEventsToQueue</a:t>
            </a:r>
            <a:r>
              <a:rPr lang="en-US" dirty="0"/>
              <a:t>(</a:t>
            </a:r>
            <a:r>
              <a:rPr lang="en-US" dirty="0" err="1"/>
              <a:t>sendToIllustrator</a:t>
            </a:r>
            <a:r>
              <a:rPr lang="en-US" dirty="0" smtClean="0"/>
              <a:t>)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37897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Sunny Day Test – main algorithm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Test Case 1: Devices Still Work</a:t>
            </a:r>
          </a:p>
          <a:p>
            <a:r>
              <a:rPr lang="en-US" dirty="0"/>
              <a:t>Test Purpose: Ensure that user can still use the devices to draw on screen with the Event Queue</a:t>
            </a:r>
          </a:p>
          <a:p>
            <a:r>
              <a:rPr lang="en-US" dirty="0"/>
              <a:t>    Test Setup:</a:t>
            </a:r>
          </a:p>
          <a:p>
            <a:r>
              <a:rPr lang="en-US" dirty="0"/>
              <a:t>⦁ run program</a:t>
            </a:r>
          </a:p>
          <a:p>
            <a:r>
              <a:rPr lang="en-US" dirty="0"/>
              <a:t>Test Output:</a:t>
            </a:r>
          </a:p>
          <a:p>
            <a:r>
              <a:rPr lang="en-US" dirty="0"/>
              <a:t>Every line drawn correctly</a:t>
            </a:r>
          </a:p>
          <a:p>
            <a:r>
              <a:rPr lang="en-US" dirty="0"/>
              <a:t>Expected Output:</a:t>
            </a:r>
          </a:p>
          <a:p>
            <a:r>
              <a:rPr lang="en-US" dirty="0"/>
              <a:t>After testing all integrated devices, i.e. the RealSense, Leap, </a:t>
            </a:r>
            <a:r>
              <a:rPr lang="en-US" dirty="0" err="1"/>
              <a:t>Eyex</a:t>
            </a:r>
            <a:r>
              <a:rPr lang="en-US" dirty="0"/>
              <a:t>, and Kinect can still contribute to drawing, the screen should draw correctly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50772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Rainy Day Testing – main algorithm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Test Case 1: Devices paint independently with Event queue.</a:t>
            </a:r>
          </a:p>
          <a:p>
            <a:r>
              <a:rPr lang="en-US" dirty="0"/>
              <a:t>Test Purpose: Ensure that user can still use the devices to draw on screen with the Event Queue after a device has been removed.</a:t>
            </a:r>
          </a:p>
          <a:p>
            <a:r>
              <a:rPr lang="en-US" dirty="0"/>
              <a:t>    Test Setup:</a:t>
            </a:r>
          </a:p>
          <a:p>
            <a:r>
              <a:rPr lang="en-US" dirty="0"/>
              <a:t>⦁ run program</a:t>
            </a:r>
          </a:p>
          <a:p>
            <a:r>
              <a:rPr lang="en-US" dirty="0"/>
              <a:t>Test Output:</a:t>
            </a:r>
          </a:p>
          <a:p>
            <a:r>
              <a:rPr lang="en-US" dirty="0"/>
              <a:t>Every line drawn correctly</a:t>
            </a:r>
          </a:p>
          <a:p>
            <a:r>
              <a:rPr lang="en-US" dirty="0"/>
              <a:t>Expected Output:</a:t>
            </a:r>
          </a:p>
          <a:p>
            <a:r>
              <a:rPr lang="en-US" dirty="0"/>
              <a:t>After testing all integrated devices, i.e. the RealSense, Leap, </a:t>
            </a:r>
            <a:r>
              <a:rPr lang="en-US" dirty="0" err="1"/>
              <a:t>Eyex</a:t>
            </a:r>
            <a:r>
              <a:rPr lang="en-US" dirty="0"/>
              <a:t>, and Kinect can still contribute to drawing, the screen should draw correctly after a device has been removed.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38560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Features Demo :</a:t>
            </a:r>
            <a:br>
              <a:rPr lang="en-US" dirty="0"/>
            </a:br>
            <a:r>
              <a:rPr lang="en-US" dirty="0"/>
              <a:t>Resizing the window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6095" y="1815549"/>
            <a:ext cx="9241418" cy="4912543"/>
          </a:xfrm>
        </p:spPr>
      </p:pic>
    </p:spTree>
    <p:extLst>
      <p:ext uri="{BB962C8B-B14F-4D97-AF65-F5344CB8AC3E}">
        <p14:creationId xmlns:p14="http://schemas.microsoft.com/office/powerpoint/2010/main" val="21918340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Features Demo:</a:t>
            </a:r>
            <a:br>
              <a:rPr lang="en-US" dirty="0"/>
            </a:br>
            <a:r>
              <a:rPr lang="en-US" dirty="0"/>
              <a:t>Maximize and minimize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8199" y="1736035"/>
            <a:ext cx="9329314" cy="4959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3233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Features Demo:</a:t>
            </a:r>
            <a:br>
              <a:rPr lang="en-US" dirty="0"/>
            </a:br>
            <a:r>
              <a:rPr lang="en-US" dirty="0"/>
              <a:t>Drawing with resized window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383" y="1756012"/>
            <a:ext cx="9597798" cy="5101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5413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Features Demo: Drawing with the Kinect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19775" y="1270000"/>
            <a:ext cx="8218693" cy="5547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949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Continued: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35166" y="1441342"/>
            <a:ext cx="8548702" cy="5238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5458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3249" y="0"/>
            <a:ext cx="8596668" cy="1320800"/>
          </a:xfrm>
        </p:spPr>
        <p:txBody>
          <a:bodyPr/>
          <a:lstStyle/>
          <a:p>
            <a:r>
              <a:rPr lang="en-US" dirty="0"/>
              <a:t>Project Management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01" y="660400"/>
            <a:ext cx="7419390" cy="2478638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02" y="3139038"/>
            <a:ext cx="7419390" cy="276331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037095" y="794084"/>
            <a:ext cx="352525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These Gantt charts show the</a:t>
            </a:r>
          </a:p>
          <a:p>
            <a:r>
              <a:rPr lang="en-US" dirty="0"/>
              <a:t>work we did on the various </a:t>
            </a:r>
          </a:p>
          <a:p>
            <a:r>
              <a:rPr lang="en-US" dirty="0"/>
              <a:t>user stories that led</a:t>
            </a:r>
          </a:p>
          <a:p>
            <a:r>
              <a:rPr lang="en-US" dirty="0"/>
              <a:t>to the main ones and others.</a:t>
            </a:r>
          </a:p>
          <a:p>
            <a:endParaRPr lang="en-US" dirty="0"/>
          </a:p>
          <a:p>
            <a:r>
              <a:rPr lang="en-US" dirty="0"/>
              <a:t>We were glad as a team to get past the initial hurdles of</a:t>
            </a:r>
          </a:p>
          <a:p>
            <a:r>
              <a:rPr lang="en-US" dirty="0"/>
              <a:t>analyzing, learning, and </a:t>
            </a:r>
          </a:p>
          <a:p>
            <a:r>
              <a:rPr lang="en-US" dirty="0"/>
              <a:t>getting everything to work.</a:t>
            </a:r>
          </a:p>
          <a:p>
            <a:endParaRPr lang="en-US" dirty="0"/>
          </a:p>
          <a:p>
            <a:r>
              <a:rPr lang="en-US" dirty="0"/>
              <a:t>After that we were able to complete our </a:t>
            </a:r>
          </a:p>
          <a:p>
            <a:r>
              <a:rPr lang="en-US" dirty="0"/>
              <a:t>user stories from the </a:t>
            </a:r>
          </a:p>
          <a:p>
            <a:r>
              <a:rPr lang="en-US" dirty="0"/>
              <a:t>requirements.</a:t>
            </a:r>
          </a:p>
        </p:txBody>
      </p:sp>
    </p:spTree>
    <p:extLst>
      <p:ext uri="{BB962C8B-B14F-4D97-AF65-F5344CB8AC3E}">
        <p14:creationId xmlns:p14="http://schemas.microsoft.com/office/powerpoint/2010/main" val="10248470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Developers should be able to add necessary information for painting without implementing the actual painting in an object oriented fashion.</a:t>
            </a:r>
          </a:p>
          <a:p>
            <a:r>
              <a:rPr lang="en-US" dirty="0"/>
              <a:t>Developers should be able to better understand the program.</a:t>
            </a:r>
          </a:p>
          <a:p>
            <a:r>
              <a:rPr lang="en-US" dirty="0"/>
              <a:t>Users should not experience any change because of the different structure.</a:t>
            </a:r>
          </a:p>
          <a:p>
            <a:r>
              <a:rPr lang="en-US" dirty="0"/>
              <a:t>The Users should be able to paint with the Kinect.</a:t>
            </a:r>
          </a:p>
          <a:p>
            <a:r>
              <a:rPr lang="en-US" dirty="0"/>
              <a:t>Users should be able to use some features of the </a:t>
            </a:r>
            <a:r>
              <a:rPr lang="en-US" dirty="0" err="1"/>
              <a:t>hololens</a:t>
            </a:r>
            <a:r>
              <a:rPr lang="en-US" dirty="0"/>
              <a:t>.</a:t>
            </a:r>
          </a:p>
          <a:p>
            <a:r>
              <a:rPr lang="en-US" dirty="0"/>
              <a:t>Users should be able to resize the window.</a:t>
            </a:r>
          </a:p>
        </p:txBody>
      </p:sp>
    </p:spTree>
    <p:extLst>
      <p:ext uri="{BB962C8B-B14F-4D97-AF65-F5344CB8AC3E}">
        <p14:creationId xmlns:p14="http://schemas.microsoft.com/office/powerpoint/2010/main" val="11431747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Main user stories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Add a basic holographic GUI.</a:t>
            </a:r>
          </a:p>
          <a:p>
            <a:r>
              <a:rPr lang="en-US" dirty="0"/>
              <a:t>Paint with the </a:t>
            </a:r>
            <a:r>
              <a:rPr lang="en-US" dirty="0" err="1"/>
              <a:t>kinect</a:t>
            </a:r>
            <a:endParaRPr lang="en-US" dirty="0"/>
          </a:p>
          <a:p>
            <a:r>
              <a:rPr lang="en-US" dirty="0"/>
              <a:t>Add an event queue to the program</a:t>
            </a:r>
          </a:p>
          <a:p>
            <a:r>
              <a:rPr lang="en-US" dirty="0"/>
              <a:t>Resize windows in program</a:t>
            </a:r>
          </a:p>
        </p:txBody>
      </p:sp>
    </p:spTree>
    <p:extLst>
      <p:ext uri="{BB962C8B-B14F-4D97-AF65-F5344CB8AC3E}">
        <p14:creationId xmlns:p14="http://schemas.microsoft.com/office/powerpoint/2010/main" val="5218368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b="1" dirty="0"/>
              <a:t>Use Case  – Draw with the Kinect</a:t>
            </a:r>
            <a:endParaRPr lang="en-US" dirty="0"/>
          </a:p>
          <a:p>
            <a:r>
              <a:rPr lang="en-US" dirty="0"/>
              <a:t>The users will be able to Paint Lines using the Kinect.</a:t>
            </a:r>
          </a:p>
          <a:p>
            <a:r>
              <a:rPr lang="en-US" dirty="0"/>
              <a:t>Actors: </a:t>
            </a:r>
            <a:r>
              <a:rPr lang="en-US" b="1" dirty="0"/>
              <a:t>Inherited from Paint use case.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r>
              <a:rPr lang="en-US" dirty="0"/>
              <a:t>Entry Condition:</a:t>
            </a:r>
          </a:p>
          <a:p>
            <a:pPr marL="0" indent="0">
              <a:buNone/>
            </a:pPr>
            <a:r>
              <a:rPr lang="en-US" dirty="0"/>
              <a:t>This use case start when:</a:t>
            </a:r>
          </a:p>
          <a:p>
            <a:pPr marL="0" lvl="0" indent="0" fontAlgn="base">
              <a:buNone/>
            </a:pPr>
            <a:r>
              <a:rPr lang="en-US" b="1" dirty="0"/>
              <a:t>Inherited from the Paint use case</a:t>
            </a:r>
            <a:endParaRPr lang="en-US" dirty="0"/>
          </a:p>
          <a:p>
            <a:pPr marL="0" lvl="0" indent="0" fontAlgn="base">
              <a:buNone/>
            </a:pPr>
            <a:r>
              <a:rPr lang="en-US" dirty="0"/>
              <a:t>The user has notified the system they are using the Kinect.</a:t>
            </a:r>
          </a:p>
          <a:p>
            <a:endParaRPr lang="en-US" dirty="0"/>
          </a:p>
          <a:p>
            <a:r>
              <a:rPr lang="en-US" dirty="0"/>
              <a:t>Flow of events:</a:t>
            </a:r>
          </a:p>
          <a:p>
            <a:pPr marL="0" indent="0">
              <a:buNone/>
            </a:pPr>
            <a:r>
              <a:rPr lang="en-US" dirty="0"/>
              <a:t>1. The user requests the Kinect be activated.</a:t>
            </a:r>
          </a:p>
          <a:p>
            <a:pPr marL="0" indent="0">
              <a:buNone/>
            </a:pPr>
            <a:r>
              <a:rPr lang="en-US" dirty="0"/>
              <a:t>2. The system activates the Kinect and notifies the user.</a:t>
            </a:r>
          </a:p>
          <a:p>
            <a:pPr marL="0" indent="0">
              <a:buNone/>
            </a:pPr>
            <a:r>
              <a:rPr lang="en-US" dirty="0"/>
              <a:t>3. The user takes the action for painting lines in the paint program with the Kinect.</a:t>
            </a:r>
          </a:p>
          <a:p>
            <a:pPr marL="0" indent="0">
              <a:buNone/>
            </a:pPr>
            <a:r>
              <a:rPr lang="en-US" dirty="0"/>
              <a:t>4. The system paints when the user performs the paint action.</a:t>
            </a:r>
          </a:p>
          <a:p>
            <a:r>
              <a:rPr lang="en-US" dirty="0"/>
              <a:t>Exit Condition:</a:t>
            </a:r>
          </a:p>
          <a:p>
            <a:pPr marL="0" indent="0">
              <a:buNone/>
            </a:pPr>
            <a:r>
              <a:rPr lang="en-US" b="1" dirty="0"/>
              <a:t>Inherited from the Paint use case.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7530" y="1374112"/>
            <a:ext cx="526732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7192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485" y="0"/>
            <a:ext cx="8431078" cy="6970643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endParaRPr lang="en-US" sz="3000" dirty="0"/>
          </a:p>
          <a:p>
            <a:r>
              <a:rPr lang="en-US" sz="3000" dirty="0"/>
              <a:t>Use case #1 – Use buttons to remove layers from canvas</a:t>
            </a:r>
          </a:p>
          <a:p>
            <a:r>
              <a:rPr lang="en-US" sz="3000" dirty="0"/>
              <a:t>Tap on button in world to remove a layer on canvas.</a:t>
            </a:r>
          </a:p>
          <a:p>
            <a:r>
              <a:rPr lang="en-US" sz="3000" dirty="0"/>
              <a:t>Details</a:t>
            </a:r>
          </a:p>
          <a:p>
            <a:r>
              <a:rPr lang="en-US" sz="3000" dirty="0"/>
              <a:t>Actor: User, Developer</a:t>
            </a:r>
          </a:p>
          <a:p>
            <a:r>
              <a:rPr lang="en-US" sz="3000" dirty="0"/>
              <a:t>Pre-conditions:</a:t>
            </a:r>
          </a:p>
          <a:p>
            <a:r>
              <a:rPr lang="en-US" sz="3000" dirty="0"/>
              <a:t>- “</a:t>
            </a:r>
            <a:r>
              <a:rPr lang="en-US" sz="3000" dirty="0" err="1"/>
              <a:t>Holo</a:t>
            </a:r>
            <a:r>
              <a:rPr lang="en-US" sz="3000" dirty="0"/>
              <a:t>-paint” installed on HoloLens</a:t>
            </a:r>
          </a:p>
          <a:p>
            <a:r>
              <a:rPr lang="en-US" sz="3000" dirty="0"/>
              <a:t>- Facing a direction with a wall at least 5m away (to start app)</a:t>
            </a:r>
          </a:p>
          <a:p>
            <a:r>
              <a:rPr lang="en-US" sz="3000" dirty="0"/>
              <a:t>- Canvas active in world</a:t>
            </a:r>
          </a:p>
          <a:p>
            <a:r>
              <a:rPr lang="en-US" sz="3000" dirty="0"/>
              <a:t> </a:t>
            </a:r>
          </a:p>
          <a:p>
            <a:r>
              <a:rPr lang="en-US" sz="3000" dirty="0"/>
              <a:t>Description</a:t>
            </a:r>
          </a:p>
          <a:p>
            <a:r>
              <a:rPr lang="en-US" sz="3000" dirty="0"/>
              <a:t>Begins whenever a user starts the program and has an active canvas</a:t>
            </a:r>
          </a:p>
          <a:p>
            <a:r>
              <a:rPr lang="en-US" sz="3000" dirty="0"/>
              <a:t>Ends when a user taps on a button to remove a layer from the world</a:t>
            </a:r>
          </a:p>
          <a:p>
            <a:r>
              <a:rPr lang="en-US" sz="3000" dirty="0"/>
              <a:t> </a:t>
            </a:r>
          </a:p>
          <a:p>
            <a:r>
              <a:rPr lang="en-US" sz="3000" dirty="0"/>
              <a:t>Post-conditions</a:t>
            </a:r>
          </a:p>
          <a:p>
            <a:r>
              <a:rPr lang="en-US" sz="3000" dirty="0"/>
              <a:t>Specific layer (mapped to a color for now) should no longer be visible.</a:t>
            </a:r>
          </a:p>
          <a:p>
            <a:r>
              <a:rPr lang="en-US" sz="3000" dirty="0"/>
              <a:t> User should be able to remove specific layers from the world as they see</a:t>
            </a:r>
          </a:p>
          <a:p>
            <a:r>
              <a:rPr lang="en-US" sz="3000" dirty="0"/>
              <a:t>fit to more accurately interact with it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80813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976" y="609601"/>
            <a:ext cx="8143767" cy="51713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923967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0"/>
            <a:ext cx="8969202" cy="6639339"/>
          </a:xfrm>
        </p:spPr>
        <p:txBody>
          <a:bodyPr>
            <a:normAutofit fontScale="25000" lnSpcReduction="20000"/>
          </a:bodyPr>
          <a:lstStyle/>
          <a:p>
            <a:r>
              <a:rPr lang="en-US" sz="4000" b="1" dirty="0"/>
              <a:t>Use Case </a:t>
            </a:r>
            <a:r>
              <a:rPr lang="en-US" sz="4000" dirty="0"/>
              <a:t>#</a:t>
            </a:r>
            <a:r>
              <a:rPr lang="en-US" sz="4000" b="1" dirty="0"/>
              <a:t>801 – Implement a responsive windowed view of the application</a:t>
            </a:r>
            <a:endParaRPr lang="en-US" sz="4000" dirty="0"/>
          </a:p>
          <a:p>
            <a:r>
              <a:rPr lang="en-US" sz="4000" dirty="0"/>
              <a:t>Use Case:</a:t>
            </a:r>
          </a:p>
          <a:p>
            <a:r>
              <a:rPr lang="en-US" sz="4000" dirty="0"/>
              <a:t>    Implement a responsive windowed view of the application</a:t>
            </a:r>
          </a:p>
          <a:p>
            <a:r>
              <a:rPr lang="en-US" sz="4000" dirty="0"/>
              <a:t> </a:t>
            </a:r>
          </a:p>
          <a:p>
            <a:r>
              <a:rPr lang="en-US" sz="4000" dirty="0"/>
              <a:t>Details:</a:t>
            </a:r>
          </a:p>
          <a:p>
            <a:r>
              <a:rPr lang="en-US" sz="4000" dirty="0"/>
              <a:t>    Actor: User</a:t>
            </a:r>
          </a:p>
          <a:p>
            <a:r>
              <a:rPr lang="en-US" sz="4000" dirty="0"/>
              <a:t>    Pre-conditions:</a:t>
            </a:r>
          </a:p>
          <a:p>
            <a:pPr lvl="0" fontAlgn="base"/>
            <a:r>
              <a:rPr lang="en-US" sz="4000" dirty="0"/>
              <a:t>Project working on VS2015</a:t>
            </a:r>
          </a:p>
          <a:p>
            <a:pPr lvl="0" fontAlgn="base"/>
            <a:r>
              <a:rPr lang="en-US" sz="4000" dirty="0"/>
              <a:t>Program Running</a:t>
            </a:r>
          </a:p>
          <a:p>
            <a:r>
              <a:rPr lang="en-US" sz="4000" dirty="0"/>
              <a:t> </a:t>
            </a:r>
          </a:p>
          <a:p>
            <a:r>
              <a:rPr lang="en-US" sz="4000" dirty="0"/>
              <a:t>Description:</a:t>
            </a:r>
          </a:p>
          <a:p>
            <a:pPr lvl="0" fontAlgn="base"/>
            <a:r>
              <a:rPr lang="en-US" sz="4000" dirty="0"/>
              <a:t>Use case begins anytime a user runs the program and the application opens into a window (instead of full screen). This will affect the users control over the program window and size .</a:t>
            </a:r>
          </a:p>
          <a:p>
            <a:pPr lvl="0" fontAlgn="base"/>
            <a:r>
              <a:rPr lang="en-US" sz="4000" dirty="0"/>
              <a:t>The user story ends when the user resize the window responsively without affecting the user's drawings. </a:t>
            </a:r>
          </a:p>
          <a:p>
            <a:r>
              <a:rPr lang="en-US" sz="4000" dirty="0"/>
              <a:t> </a:t>
            </a:r>
          </a:p>
          <a:p>
            <a:r>
              <a:rPr lang="en-US" sz="4000" dirty="0"/>
              <a:t>Post-conditions:</a:t>
            </a:r>
          </a:p>
          <a:p>
            <a:r>
              <a:rPr lang="en-US" sz="4000" dirty="0"/>
              <a:t>    A user can now minimize, maximize, and resize the windows as needed.</a:t>
            </a:r>
          </a:p>
          <a:p>
            <a:r>
              <a:rPr lang="en-US" sz="4000" dirty="0"/>
              <a:t> </a:t>
            </a:r>
          </a:p>
          <a:p>
            <a:r>
              <a:rPr lang="en-US" sz="4000" dirty="0"/>
              <a:t>Decision Support:</a:t>
            </a:r>
          </a:p>
          <a:p>
            <a:r>
              <a:rPr lang="en-US" sz="4000" dirty="0"/>
              <a:t>    Frequency: Often. Developers need to easily understand code</a:t>
            </a:r>
          </a:p>
          <a:p>
            <a:r>
              <a:rPr lang="en-US" sz="4000" dirty="0"/>
              <a:t>    Criticality: High. Enables developers to work more efficiently</a:t>
            </a:r>
          </a:p>
          <a:p>
            <a:r>
              <a:rPr lang="en-US" sz="4000" dirty="0"/>
              <a:t>    </a:t>
            </a:r>
            <a:r>
              <a:rPr lang="en-US" sz="4000" dirty="0" err="1"/>
              <a:t>Risk:Low</a:t>
            </a:r>
            <a:r>
              <a:rPr lang="en-US" sz="4000" dirty="0"/>
              <a:t>. Team members need to get used to new structure</a:t>
            </a:r>
          </a:p>
          <a:p>
            <a:r>
              <a:rPr lang="en-US" sz="4000" dirty="0"/>
              <a:t> </a:t>
            </a:r>
          </a:p>
          <a:p>
            <a:r>
              <a:rPr lang="en-US" sz="4000" dirty="0"/>
              <a:t>Constraints:</a:t>
            </a:r>
          </a:p>
          <a:p>
            <a:r>
              <a:rPr lang="en-US" sz="4000" dirty="0"/>
              <a:t>Reliability: Very Reliable.</a:t>
            </a:r>
          </a:p>
          <a:p>
            <a:r>
              <a:rPr lang="en-US" sz="4000" dirty="0"/>
              <a:t>Performance: There may need to be performance improvements</a:t>
            </a:r>
          </a:p>
          <a:p>
            <a:r>
              <a:rPr lang="en-US" sz="4000" dirty="0"/>
              <a:t>Supportability:  Must work with ACER </a:t>
            </a:r>
            <a:r>
              <a:rPr lang="en-US" sz="4000" dirty="0" err="1"/>
              <a:t>Multitouch</a:t>
            </a:r>
            <a:r>
              <a:rPr lang="en-US" sz="4000" dirty="0"/>
              <a:t>, Leap, RealSense and </a:t>
            </a:r>
            <a:r>
              <a:rPr lang="en-US" sz="4000" dirty="0" err="1"/>
              <a:t>Eyex</a:t>
            </a:r>
            <a:endParaRPr lang="en-US" sz="4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5152830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265</TotalTime>
  <Words>713</Words>
  <Application>Microsoft Office PowerPoint</Application>
  <PresentationFormat>Widescreen</PresentationFormat>
  <Paragraphs>201</Paragraphs>
  <Slides>28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3" baseType="lpstr">
      <vt:lpstr>Arial</vt:lpstr>
      <vt:lpstr>Calibri</vt:lpstr>
      <vt:lpstr>Trebuchet MS</vt:lpstr>
      <vt:lpstr>Wingdings 3</vt:lpstr>
      <vt:lpstr>Facet</vt:lpstr>
      <vt:lpstr>PowerPoint Presentation</vt:lpstr>
      <vt:lpstr>Previous system problems and limitations</vt:lpstr>
      <vt:lpstr>Project Management</vt:lpstr>
      <vt:lpstr>Requirements</vt:lpstr>
      <vt:lpstr>Main user stories</vt:lpstr>
      <vt:lpstr>Use Cases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UML Sequence Diagrams</vt:lpstr>
      <vt:lpstr>PowerPoint Presentation</vt:lpstr>
      <vt:lpstr>PowerPoint Presentation</vt:lpstr>
      <vt:lpstr>PowerPoint Presentation</vt:lpstr>
      <vt:lpstr>System Decomposition</vt:lpstr>
      <vt:lpstr>System Deployment</vt:lpstr>
      <vt:lpstr>Class Diagram</vt:lpstr>
      <vt:lpstr>State Machines</vt:lpstr>
      <vt:lpstr>Main Algorithm</vt:lpstr>
      <vt:lpstr>Sunny Day Test – main algorithm</vt:lpstr>
      <vt:lpstr>Rainy Day Testing – main algorithm</vt:lpstr>
      <vt:lpstr>Features Demo : Resizing the window</vt:lpstr>
      <vt:lpstr>Features Demo: Maximize and minimize</vt:lpstr>
      <vt:lpstr>Features Demo: Drawing with resized window</vt:lpstr>
      <vt:lpstr>Features Demo: Drawing with the Kinect</vt:lpstr>
      <vt:lpstr>Continued: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 Aguiar</dc:creator>
  <cp:lastModifiedBy>Alexander Karpis</cp:lastModifiedBy>
  <cp:revision>40</cp:revision>
  <dcterms:created xsi:type="dcterms:W3CDTF">2016-08-01T18:27:03Z</dcterms:created>
  <dcterms:modified xsi:type="dcterms:W3CDTF">2016-08-04T17:36:22Z</dcterms:modified>
</cp:coreProperties>
</file>