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"/>
  </p:notesMasterIdLst>
  <p:sldIdLst>
    <p:sldId id="256" r:id="rId2"/>
  </p:sldIdLst>
  <p:sldSz cx="32918400" cy="43891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26" d="100"/>
          <a:sy n="26" d="100"/>
        </p:scale>
        <p:origin x="168" y="6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2143125" y="685800"/>
            <a:ext cx="257174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800" b="0" i="0" u="none" strike="noStrike" cap="none"/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/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/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/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/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/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/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/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800" b="0" i="0" u="none" strike="noStrike" cap="none" dirty="0"/>
          </a:p>
        </p:txBody>
      </p:sp>
      <p:sp>
        <p:nvSpPr>
          <p:cNvPr id="87" name="Shape 87"/>
          <p:cNvSpPr txBox="1"/>
          <p:nvPr/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lang="en-US" sz="12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1646236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654050" algn="l" rtl="0"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515937" algn="l" rtl="0"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365125" algn="l" rtl="0"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474663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ctrTitle"/>
          </p:nvPr>
        </p:nvSpPr>
        <p:spPr>
          <a:xfrm>
            <a:off x="2469358" y="13635320"/>
            <a:ext cx="27979685" cy="940845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subTitle" idx="1"/>
          </p:nvPr>
        </p:nvSpPr>
        <p:spPr>
          <a:xfrm>
            <a:off x="4937523" y="24872579"/>
            <a:ext cx="23043355" cy="1121484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 rot="5400000">
            <a:off x="8844488" y="16778673"/>
            <a:ext cx="37450057" cy="740687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body" idx="1"/>
          </p:nvPr>
        </p:nvSpPr>
        <p:spPr>
          <a:xfrm rot="5400000">
            <a:off x="-6026415" y="9428945"/>
            <a:ext cx="37450057" cy="221063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654050" algn="l" rtl="0"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515937" algn="l" rtl="0"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365125" algn="l" rtl="0"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474663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 rot="5400000">
            <a:off x="1978025" y="9910762"/>
            <a:ext cx="28963937" cy="2962751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654050" algn="l" rtl="0"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515937" algn="l" rtl="0"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365125" algn="l" rtl="0"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474663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6451998" y="30724287"/>
            <a:ext cx="19751277" cy="362622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Shape 33"/>
          <p:cNvSpPr>
            <a:spLocks noGrp="1"/>
          </p:cNvSpPr>
          <p:nvPr>
            <p:ph type="pic" idx="2"/>
          </p:nvPr>
        </p:nvSpPr>
        <p:spPr>
          <a:xfrm>
            <a:off x="6451998" y="3922058"/>
            <a:ext cx="19751277" cy="263338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6451998" y="34350512"/>
            <a:ext cx="19751277" cy="51524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1645444" y="1748117"/>
            <a:ext cx="10829926" cy="74362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12870656" y="1748117"/>
            <a:ext cx="18402299" cy="37459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40335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169987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923925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94456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95408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95408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95408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95408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95408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2"/>
          </p:nvPr>
        </p:nvSpPr>
        <p:spPr>
          <a:xfrm>
            <a:off x="1645444" y="9184340"/>
            <a:ext cx="10829926" cy="30022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1645443" y="9825317"/>
            <a:ext cx="14544675" cy="409462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2"/>
          </p:nvPr>
        </p:nvSpPr>
        <p:spPr>
          <a:xfrm>
            <a:off x="1645443" y="13919948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4541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22078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962025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969963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979488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979488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979488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979488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979488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3"/>
          </p:nvPr>
        </p:nvSpPr>
        <p:spPr>
          <a:xfrm>
            <a:off x="16722328" y="9825317"/>
            <a:ext cx="14550627" cy="409462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4"/>
          </p:nvPr>
        </p:nvSpPr>
        <p:spPr>
          <a:xfrm>
            <a:off x="16722328" y="13919948"/>
            <a:ext cx="14550627" cy="2528719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4541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22078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962025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969963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979488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979488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979488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979488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979488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1645444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4287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195387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94932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957263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966788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966788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966788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966788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966788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2"/>
          </p:nvPr>
        </p:nvSpPr>
        <p:spPr>
          <a:xfrm>
            <a:off x="16516351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4287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195387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94932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957263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966788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966788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966788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966788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966788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2600325" y="28205209"/>
            <a:ext cx="27980878" cy="87159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4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2600325" y="18604006"/>
            <a:ext cx="27980878" cy="9601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1646236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654050" algn="l" rtl="0"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515937" algn="l" rtl="0"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365125" algn="l" rtl="0"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474663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jp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11" Type="http://schemas.openxmlformats.org/officeDocument/2006/relationships/image" Target="../media/image9.emf"/><Relationship Id="rId5" Type="http://schemas.openxmlformats.org/officeDocument/2006/relationships/image" Target="../media/image3.png"/><Relationship Id="rId10" Type="http://schemas.openxmlformats.org/officeDocument/2006/relationships/image" Target="../media/image8.jpg"/><Relationship Id="rId4" Type="http://schemas.openxmlformats.org/officeDocument/2006/relationships/image" Target="../media/image2.png"/><Relationship Id="rId9" Type="http://schemas.openxmlformats.org/officeDocument/2006/relationships/image" Target="../media/image7.jpg"/><Relationship Id="rId14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5000">
              <a:schemeClr val="accent1">
                <a:lumMod val="5000"/>
                <a:lumOff val="95000"/>
              </a:schemeClr>
            </a:gs>
            <a:gs pos="67000">
              <a:schemeClr val="accent1">
                <a:lumMod val="5000"/>
                <a:lumOff val="95000"/>
              </a:schemeClr>
            </a:gs>
            <a:gs pos="49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/>
          <p:nvPr/>
        </p:nvSpPr>
        <p:spPr>
          <a:xfrm>
            <a:off x="914400" y="5314943"/>
            <a:ext cx="31089600" cy="35661601"/>
          </a:xfrm>
          <a:prstGeom prst="rect">
            <a:avLst/>
          </a:prstGeom>
          <a:noFill/>
          <a:ln w="635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8400" b="0" i="0" u="none" dirty="0">
              <a:solidFill>
                <a:schemeClr val="dk1"/>
              </a:solidFill>
              <a:latin typeface="Calibri" panose="020F0502020204030204" pitchFamily="34" charset="0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8400" dirty="0">
              <a:solidFill>
                <a:schemeClr val="dk1"/>
              </a:solidFill>
              <a:latin typeface="Calibri" panose="020F050202020403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8400" b="0" i="0" u="none" dirty="0">
              <a:solidFill>
                <a:schemeClr val="dk1"/>
              </a:solidFill>
              <a:latin typeface="Calibri" panose="020F0502020204030204" pitchFamily="34" charset="0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8400" dirty="0">
              <a:solidFill>
                <a:schemeClr val="dk1"/>
              </a:solidFill>
              <a:latin typeface="Calibri" panose="020F050202020403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8400" b="0" i="0" u="none" dirty="0">
              <a:solidFill>
                <a:schemeClr val="dk1"/>
              </a:solidFill>
              <a:latin typeface="Calibri" panose="020F0502020204030204" pitchFamily="34" charset="0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8400" dirty="0">
              <a:solidFill>
                <a:schemeClr val="dk1"/>
              </a:solidFill>
              <a:latin typeface="Calibri" panose="020F050202020403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8400" b="0" i="0" u="none" dirty="0">
              <a:solidFill>
                <a:schemeClr val="dk1"/>
              </a:solidFill>
              <a:latin typeface="Calibri" panose="020F0502020204030204" pitchFamily="34" charset="0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8400" dirty="0">
              <a:solidFill>
                <a:schemeClr val="dk1"/>
              </a:solidFill>
              <a:latin typeface="Calibri" panose="020F050202020403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8400" b="0" i="0" u="none" dirty="0">
              <a:solidFill>
                <a:schemeClr val="dk1"/>
              </a:solidFill>
              <a:latin typeface="Calibri" panose="020F0502020204030204" pitchFamily="34" charset="0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8400" dirty="0">
              <a:solidFill>
                <a:schemeClr val="dk1"/>
              </a:solidFill>
              <a:latin typeface="Calibri" panose="020F050202020403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8400" b="0" i="0" u="none" dirty="0">
              <a:solidFill>
                <a:schemeClr val="dk1"/>
              </a:solidFill>
              <a:latin typeface="Calibri" panose="020F0502020204030204" pitchFamily="34" charset="0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8400" dirty="0">
              <a:solidFill>
                <a:schemeClr val="dk1"/>
              </a:solidFill>
              <a:latin typeface="Calibri" panose="020F050202020403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8400" b="0" i="0" u="none" dirty="0">
              <a:solidFill>
                <a:schemeClr val="dk1"/>
              </a:solidFill>
              <a:latin typeface="Calibri" panose="020F0502020204030204" pitchFamily="34" charset="0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8400" dirty="0">
              <a:solidFill>
                <a:schemeClr val="dk1"/>
              </a:solidFill>
              <a:latin typeface="Calibri" panose="020F050202020403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8400" b="0" i="0" u="none" dirty="0">
              <a:solidFill>
                <a:schemeClr val="dk1"/>
              </a:solidFill>
              <a:latin typeface="Calibri" panose="020F0502020204030204" pitchFamily="34" charset="0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8400" dirty="0">
              <a:solidFill>
                <a:schemeClr val="dk1"/>
              </a:solidFill>
              <a:latin typeface="Calibri" panose="020F050202020403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8400" b="0" i="0" u="none" dirty="0">
              <a:solidFill>
                <a:schemeClr val="dk1"/>
              </a:solidFill>
              <a:latin typeface="Calibri" panose="020F0502020204030204" pitchFamily="34" charset="0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8400" dirty="0">
              <a:solidFill>
                <a:schemeClr val="dk1"/>
              </a:solidFill>
              <a:latin typeface="Calibri" panose="020F050202020403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8400" b="0" i="0" u="none" dirty="0">
              <a:solidFill>
                <a:schemeClr val="dk1"/>
              </a:solidFill>
              <a:latin typeface="Calibri" panose="020F0502020204030204" pitchFamily="34" charset="0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8400" dirty="0">
              <a:solidFill>
                <a:schemeClr val="dk1"/>
              </a:solidFill>
              <a:latin typeface="Calibri" panose="020F050202020403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8400" b="0" i="0" u="none" dirty="0">
              <a:solidFill>
                <a:schemeClr val="dk1"/>
              </a:solidFill>
              <a:latin typeface="Calibri" panose="020F0502020204030204" pitchFamily="34" charset="0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400" b="0" i="0" u="none" dirty="0">
              <a:solidFill>
                <a:schemeClr val="dk1"/>
              </a:solidFill>
              <a:latin typeface="Calibri" panose="020F0502020204030204" pitchFamily="34" charset="0"/>
              <a:sym typeface="Arial"/>
            </a:endParaRPr>
          </a:p>
        </p:txBody>
      </p:sp>
      <p:sp>
        <p:nvSpPr>
          <p:cNvPr id="94" name="Shape 94"/>
          <p:cNvSpPr txBox="1"/>
          <p:nvPr/>
        </p:nvSpPr>
        <p:spPr>
          <a:xfrm>
            <a:off x="914400" y="42062400"/>
            <a:ext cx="31089600" cy="1371599"/>
          </a:xfrm>
          <a:prstGeom prst="rect">
            <a:avLst/>
          </a:prstGeom>
          <a:noFill/>
          <a:ln w="635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>
              <a:defRPr sz="8400">
                <a:solidFill>
                  <a:schemeClr val="dk1"/>
                </a:solidFill>
                <a:latin typeface="Calibri" panose="020F0502020204030204" pitchFamily="34" charset="0"/>
              </a:defRPr>
            </a:lvl1pPr>
          </a:lstStyle>
          <a:p>
            <a:endParaRPr dirty="0"/>
          </a:p>
        </p:txBody>
      </p:sp>
      <p:sp>
        <p:nvSpPr>
          <p:cNvPr id="89" name="Shape 89"/>
          <p:cNvSpPr txBox="1"/>
          <p:nvPr/>
        </p:nvSpPr>
        <p:spPr>
          <a:xfrm>
            <a:off x="5791200" y="2257425"/>
            <a:ext cx="21335999" cy="561975"/>
          </a:xfrm>
          <a:prstGeom prst="rect">
            <a:avLst/>
          </a:prstGeom>
          <a:noFill/>
          <a:ln>
            <a:noFill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7200" b="1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Times New Roman"/>
                <a:cs typeface="Times New Roman"/>
                <a:sym typeface="Times New Roman"/>
              </a:rPr>
              <a:t>Senior Project, 2016, Summer</a:t>
            </a:r>
          </a:p>
        </p:txBody>
      </p:sp>
      <p:sp>
        <p:nvSpPr>
          <p:cNvPr id="90" name="Shape 90"/>
          <p:cNvSpPr txBox="1"/>
          <p:nvPr/>
        </p:nvSpPr>
        <p:spPr>
          <a:xfrm>
            <a:off x="6567486" y="2743200"/>
            <a:ext cx="19797712" cy="2452687"/>
          </a:xfrm>
          <a:prstGeom prst="rect">
            <a:avLst/>
          </a:prstGeom>
          <a:noFill/>
          <a:ln>
            <a:noFill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4800" b="1" i="0" u="none" strike="noStrike" cap="none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sym typeface="Arial"/>
              </a:rPr>
              <a:t>Multimodal Interactive Paint - AR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sym typeface="Arial"/>
              </a:rPr>
              <a:t>Student: </a:t>
            </a:r>
            <a:r>
              <a:rPr lang="en-US" sz="35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Christopher Naranjo</a:t>
            </a:r>
            <a:r>
              <a:rPr lang="en-US" sz="3500" b="0" i="0" u="none" strike="noStrike" cap="none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sym typeface="Arial"/>
              </a:rPr>
              <a:t>, Florida International University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sym typeface="Arial"/>
              </a:rPr>
              <a:t>Mentor:</a:t>
            </a:r>
            <a:r>
              <a:rPr lang="en-US" sz="3500" b="1" i="1" u="none" strike="noStrike" cap="none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sym typeface="Arial"/>
              </a:rPr>
              <a:t> </a:t>
            </a:r>
            <a:r>
              <a:rPr lang="en-US" sz="3500" i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Dr. Francisco R. Ortega</a:t>
            </a:r>
            <a:r>
              <a:rPr lang="en-US" sz="3500" b="0" i="0" u="none" strike="noStrike" cap="none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sym typeface="Arial"/>
              </a:rPr>
              <a:t>,</a:t>
            </a:r>
            <a:r>
              <a:rPr lang="en-US" sz="3500" b="0" i="1" u="none" strike="noStrike" cap="none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sym typeface="Arial"/>
              </a:rPr>
              <a:t> OpenHID Lab</a:t>
            </a:r>
            <a:r>
              <a:rPr lang="en-US" sz="3500" b="0" i="0" u="none" strike="noStrike" cap="none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sym typeface="Arial"/>
              </a:rPr>
              <a:t>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sym typeface="Arial"/>
              </a:rPr>
              <a:t>Instructor:</a:t>
            </a:r>
            <a:r>
              <a:rPr lang="en-US" sz="3500" b="1" i="1" u="none" strike="noStrike" cap="none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sym typeface="Arial"/>
              </a:rPr>
              <a:t> </a:t>
            </a:r>
            <a:r>
              <a:rPr lang="en-US" sz="3500" b="0" i="0" u="none" strike="noStrike" cap="none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sym typeface="Arial"/>
              </a:rPr>
              <a:t>Masoud Sadjadi, Florida International University</a:t>
            </a:r>
          </a:p>
        </p:txBody>
      </p:sp>
      <p:sp>
        <p:nvSpPr>
          <p:cNvPr id="93" name="Shape 93"/>
          <p:cNvSpPr txBox="1"/>
          <p:nvPr/>
        </p:nvSpPr>
        <p:spPr>
          <a:xfrm>
            <a:off x="3428999" y="5789612"/>
            <a:ext cx="5486399" cy="731837"/>
          </a:xfrm>
          <a:prstGeom prst="rect">
            <a:avLst/>
          </a:prstGeom>
          <a:solidFill>
            <a:schemeClr val="lt1"/>
          </a:solidFill>
          <a:ln w="222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sym typeface="Arial"/>
              </a:rPr>
              <a:t>Problem</a:t>
            </a:r>
          </a:p>
        </p:txBody>
      </p:sp>
      <p:sp>
        <p:nvSpPr>
          <p:cNvPr id="95" name="Shape 95"/>
          <p:cNvSpPr txBox="1"/>
          <p:nvPr/>
        </p:nvSpPr>
        <p:spPr>
          <a:xfrm>
            <a:off x="1192212" y="41605200"/>
            <a:ext cx="4979987" cy="730250"/>
          </a:xfrm>
          <a:prstGeom prst="rect">
            <a:avLst/>
          </a:prstGeom>
          <a:solidFill>
            <a:schemeClr val="lt1"/>
          </a:solidFill>
          <a:ln w="222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 algn="ctr">
              <a:buClr>
                <a:srgbClr val="336699"/>
              </a:buClr>
              <a:buSzPct val="25000"/>
              <a:buFont typeface="Arial"/>
              <a:defRPr sz="4100" b="1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Acknowledgement</a:t>
            </a:r>
          </a:p>
        </p:txBody>
      </p:sp>
      <p:sp>
        <p:nvSpPr>
          <p:cNvPr id="96" name="Shape 96"/>
          <p:cNvSpPr txBox="1"/>
          <p:nvPr/>
        </p:nvSpPr>
        <p:spPr>
          <a:xfrm>
            <a:off x="15925800" y="446087"/>
            <a:ext cx="4724400" cy="10779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Arial"/>
              <a:buNone/>
            </a:pPr>
            <a:r>
              <a:rPr lang="en-US" sz="3200" b="1" i="0" u="none" dirty="0">
                <a:solidFill>
                  <a:schemeClr val="accent2"/>
                </a:solidFill>
                <a:latin typeface="Calibri" panose="020F0502020204030204" pitchFamily="34" charset="0"/>
                <a:sym typeface="Arial"/>
              </a:rPr>
              <a:t>School of Computing &amp; Information Sciences</a:t>
            </a:r>
          </a:p>
        </p:txBody>
      </p:sp>
      <p:pic>
        <p:nvPicPr>
          <p:cNvPr id="97" name="Shape 9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182600" y="381000"/>
            <a:ext cx="2630487" cy="1219199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Shape 98"/>
          <p:cNvSpPr txBox="1"/>
          <p:nvPr/>
        </p:nvSpPr>
        <p:spPr>
          <a:xfrm>
            <a:off x="14286728" y="5789612"/>
            <a:ext cx="5486399" cy="731837"/>
          </a:xfrm>
          <a:prstGeom prst="rect">
            <a:avLst/>
          </a:prstGeom>
          <a:solidFill>
            <a:schemeClr val="lt1"/>
          </a:solidFill>
          <a:ln w="222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ctr">
              <a:buClr>
                <a:srgbClr val="336699"/>
              </a:buClr>
              <a:buSzPct val="25000"/>
              <a:buFont typeface="Arial"/>
              <a:defRPr sz="4100" b="1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Current System</a:t>
            </a:r>
          </a:p>
        </p:txBody>
      </p:sp>
      <p:sp>
        <p:nvSpPr>
          <p:cNvPr id="99" name="Shape 99"/>
          <p:cNvSpPr txBox="1"/>
          <p:nvPr/>
        </p:nvSpPr>
        <p:spPr>
          <a:xfrm>
            <a:off x="14286728" y="10280547"/>
            <a:ext cx="5486399" cy="731837"/>
          </a:xfrm>
          <a:prstGeom prst="rect">
            <a:avLst/>
          </a:prstGeom>
          <a:solidFill>
            <a:schemeClr val="lt1"/>
          </a:solidFill>
          <a:ln w="222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ctr">
              <a:buClr>
                <a:srgbClr val="336699"/>
              </a:buClr>
              <a:buSzPct val="25000"/>
              <a:buFont typeface="Arial"/>
              <a:defRPr sz="4100" b="1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Requirements</a:t>
            </a:r>
          </a:p>
        </p:txBody>
      </p:sp>
      <p:sp>
        <p:nvSpPr>
          <p:cNvPr id="100" name="Shape 100"/>
          <p:cNvSpPr txBox="1"/>
          <p:nvPr/>
        </p:nvSpPr>
        <p:spPr>
          <a:xfrm>
            <a:off x="3428999" y="15472841"/>
            <a:ext cx="5486399" cy="731837"/>
          </a:xfrm>
          <a:prstGeom prst="rect">
            <a:avLst/>
          </a:prstGeom>
          <a:solidFill>
            <a:schemeClr val="lt1"/>
          </a:solidFill>
          <a:ln w="222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ctr">
              <a:buClr>
                <a:srgbClr val="336699"/>
              </a:buClr>
              <a:buSzPct val="25000"/>
              <a:buFont typeface="Arial"/>
              <a:defRPr sz="4100" b="1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System Design</a:t>
            </a:r>
          </a:p>
        </p:txBody>
      </p:sp>
      <p:sp>
        <p:nvSpPr>
          <p:cNvPr id="101" name="Shape 101"/>
          <p:cNvSpPr txBox="1"/>
          <p:nvPr/>
        </p:nvSpPr>
        <p:spPr>
          <a:xfrm>
            <a:off x="23495487" y="15489979"/>
            <a:ext cx="5486399" cy="731837"/>
          </a:xfrm>
          <a:prstGeom prst="rect">
            <a:avLst/>
          </a:prstGeom>
          <a:solidFill>
            <a:schemeClr val="lt1"/>
          </a:solidFill>
          <a:ln w="222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ctr">
              <a:buClr>
                <a:srgbClr val="336699"/>
              </a:buClr>
              <a:buSzPct val="25000"/>
              <a:buFont typeface="Arial"/>
              <a:defRPr sz="4100" b="1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Object Design</a:t>
            </a:r>
          </a:p>
        </p:txBody>
      </p:sp>
      <p:sp>
        <p:nvSpPr>
          <p:cNvPr id="102" name="Shape 102"/>
          <p:cNvSpPr txBox="1"/>
          <p:nvPr/>
        </p:nvSpPr>
        <p:spPr>
          <a:xfrm>
            <a:off x="3428999" y="29214120"/>
            <a:ext cx="5486399" cy="731837"/>
          </a:xfrm>
          <a:prstGeom prst="rect">
            <a:avLst/>
          </a:prstGeom>
          <a:solidFill>
            <a:schemeClr val="lt1"/>
          </a:solidFill>
          <a:ln w="222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ctr">
              <a:buClr>
                <a:srgbClr val="336699"/>
              </a:buClr>
              <a:buSzPct val="25000"/>
              <a:buFont typeface="Arial"/>
              <a:defRPr sz="4100" b="1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Implementation</a:t>
            </a:r>
          </a:p>
        </p:txBody>
      </p:sp>
      <p:sp>
        <p:nvSpPr>
          <p:cNvPr id="103" name="Shape 103"/>
          <p:cNvSpPr txBox="1"/>
          <p:nvPr/>
        </p:nvSpPr>
        <p:spPr>
          <a:xfrm>
            <a:off x="15355582" y="29957376"/>
            <a:ext cx="5486399" cy="731837"/>
          </a:xfrm>
          <a:prstGeom prst="rect">
            <a:avLst/>
          </a:prstGeom>
          <a:solidFill>
            <a:schemeClr val="lt1"/>
          </a:solidFill>
          <a:ln w="222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ctr">
              <a:buClr>
                <a:srgbClr val="336699"/>
              </a:buClr>
              <a:buSzPct val="25000"/>
              <a:buFont typeface="Arial"/>
              <a:defRPr sz="4100" b="1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Verification</a:t>
            </a:r>
          </a:p>
        </p:txBody>
      </p:sp>
      <p:sp>
        <p:nvSpPr>
          <p:cNvPr id="105" name="Shape 105"/>
          <p:cNvSpPr txBox="1"/>
          <p:nvPr/>
        </p:nvSpPr>
        <p:spPr>
          <a:xfrm>
            <a:off x="23947929" y="29944271"/>
            <a:ext cx="5486399" cy="731837"/>
          </a:xfrm>
          <a:prstGeom prst="rect">
            <a:avLst/>
          </a:prstGeom>
          <a:solidFill>
            <a:schemeClr val="lt1"/>
          </a:solidFill>
          <a:ln w="222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ctr">
              <a:buClr>
                <a:srgbClr val="336699"/>
              </a:buClr>
              <a:buSzPct val="25000"/>
              <a:buFont typeface="Arial"/>
              <a:defRPr sz="4100" b="1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Summary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33536" y="7230533"/>
            <a:ext cx="10253661" cy="8032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Calibri" panose="020F0502020204030204" pitchFamily="34" charset="0"/>
              </a:rPr>
              <a:t>FIU OpenHID Lab is developing a education </a:t>
            </a:r>
            <a:r>
              <a:rPr lang="en-US" sz="3600" i="1" dirty="0">
                <a:latin typeface="Calibri" panose="020F0502020204030204" pitchFamily="34" charset="0"/>
              </a:rPr>
              <a:t>Smart Desk</a:t>
            </a:r>
            <a:r>
              <a:rPr lang="en-US" sz="3600" dirty="0">
                <a:latin typeface="Calibri" panose="020F0502020204030204" pitchFamily="34" charset="0"/>
              </a:rPr>
              <a:t> for students, currently consisting of the following devices: </a:t>
            </a:r>
          </a:p>
          <a:p>
            <a:endParaRPr lang="en-US" sz="2400" dirty="0">
              <a:latin typeface="Calibri" panose="020F0502020204030204" pitchFamily="34" charset="0"/>
            </a:endParaRPr>
          </a:p>
          <a:p>
            <a:pPr marL="914400" indent="-457200">
              <a:buFont typeface="Arial" panose="020B0604020202020204" pitchFamily="34" charset="0"/>
              <a:buChar char="•"/>
            </a:pPr>
            <a:r>
              <a:rPr lang="en-US" sz="3600" dirty="0">
                <a:latin typeface="Calibri" panose="020F0502020204030204" pitchFamily="34" charset="0"/>
              </a:rPr>
              <a:t>Multi-touch screen</a:t>
            </a:r>
          </a:p>
          <a:p>
            <a:pPr marL="914400" indent="-457200">
              <a:buFont typeface="Arial" panose="020B0604020202020204" pitchFamily="34" charset="0"/>
              <a:buChar char="•"/>
            </a:pPr>
            <a:r>
              <a:rPr lang="en-US" sz="3600" dirty="0" err="1">
                <a:latin typeface="Calibri" panose="020F0502020204030204" pitchFamily="34" charset="0"/>
              </a:rPr>
              <a:t>Tobii</a:t>
            </a:r>
            <a:r>
              <a:rPr lang="en-US" sz="3600" dirty="0">
                <a:latin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</a:rPr>
              <a:t>EyeX</a:t>
            </a:r>
            <a:endParaRPr lang="en-US" sz="3600" dirty="0">
              <a:latin typeface="Calibri" panose="020F0502020204030204" pitchFamily="34" charset="0"/>
            </a:endParaRPr>
          </a:p>
          <a:p>
            <a:pPr marL="914400" indent="-457200">
              <a:buFont typeface="Arial" panose="020B0604020202020204" pitchFamily="34" charset="0"/>
              <a:buChar char="•"/>
            </a:pPr>
            <a:r>
              <a:rPr lang="en-US" sz="3600" dirty="0">
                <a:latin typeface="Calibri" panose="020F0502020204030204" pitchFamily="34" charset="0"/>
              </a:rPr>
              <a:t>Intel RealSense Depth Camera</a:t>
            </a:r>
          </a:p>
          <a:p>
            <a:pPr marL="914400" indent="-457200">
              <a:buFont typeface="Arial" panose="020B0604020202020204" pitchFamily="34" charset="0"/>
              <a:buChar char="•"/>
            </a:pPr>
            <a:r>
              <a:rPr lang="en-US" sz="3600" dirty="0">
                <a:latin typeface="Calibri" panose="020F0502020204030204" pitchFamily="34" charset="0"/>
              </a:rPr>
              <a:t>Leap Motion Camera</a:t>
            </a:r>
          </a:p>
          <a:p>
            <a:endParaRPr lang="en-US" sz="2400" dirty="0">
              <a:latin typeface="Calibri" panose="020F0502020204030204" pitchFamily="34" charset="0"/>
            </a:endParaRPr>
          </a:p>
          <a:p>
            <a:r>
              <a:rPr lang="en-US" sz="3600" dirty="0">
                <a:latin typeface="Calibri" panose="020F0502020204030204" pitchFamily="34" charset="0"/>
              </a:rPr>
              <a:t>While the current project is able to take input from a multitude of devices; new generations of input devices are always being released. OpenHID lab needed to explore the capabilities of these devices, and re-architect the current application to support them.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080227" y="7227358"/>
            <a:ext cx="7899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sz="3200"/>
            </a:lvl1pPr>
          </a:lstStyle>
          <a:p>
            <a:r>
              <a:rPr lang="en-US" sz="3600" dirty="0">
                <a:latin typeface="Calibri" panose="020F0502020204030204" pitchFamily="34" charset="0"/>
              </a:rPr>
              <a:t>The current application; while supporting a slew of various input devices, does not support an Augmented/Mixed Reality interface.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2457925" y="11735065"/>
            <a:ext cx="984408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sz="3200"/>
            </a:lvl1pPr>
          </a:lstStyle>
          <a:p>
            <a:r>
              <a:rPr lang="en-US" sz="3600" dirty="0">
                <a:latin typeface="Calibri" panose="020F0502020204030204" pitchFamily="34" charset="0"/>
              </a:rPr>
              <a:t>Creating a standalone mixed-reality painting application on Microsoft HoloLens, benefiting from</a:t>
            </a:r>
          </a:p>
          <a:p>
            <a:endParaRPr lang="en-US" sz="2400" dirty="0">
              <a:latin typeface="Calibri" panose="020F0502020204030204" pitchFamily="34" charset="0"/>
            </a:endParaRPr>
          </a:p>
          <a:p>
            <a:pPr marL="914400" indent="-457200">
              <a:buFont typeface="Arial" panose="020B0604020202020204" pitchFamily="34" charset="0"/>
              <a:buChar char="•"/>
            </a:pPr>
            <a:r>
              <a:rPr lang="en-US" sz="3600" dirty="0">
                <a:latin typeface="Calibri" panose="020F0502020204030204" pitchFamily="34" charset="0"/>
              </a:rPr>
              <a:t>Gaze/Sight</a:t>
            </a:r>
          </a:p>
          <a:p>
            <a:pPr marL="914400" indent="-457200">
              <a:buFont typeface="Arial" panose="020B0604020202020204" pitchFamily="34" charset="0"/>
              <a:buChar char="•"/>
            </a:pPr>
            <a:r>
              <a:rPr lang="en-US" sz="3600" dirty="0">
                <a:latin typeface="Calibri" panose="020F0502020204030204" pitchFamily="34" charset="0"/>
              </a:rPr>
              <a:t>Hand Gestures </a:t>
            </a:r>
          </a:p>
          <a:p>
            <a:pPr marL="914400" indent="-457200">
              <a:buFont typeface="Arial" panose="020B0604020202020204" pitchFamily="34" charset="0"/>
              <a:buChar char="•"/>
            </a:pPr>
            <a:r>
              <a:rPr lang="en-US" sz="3600" dirty="0">
                <a:latin typeface="Calibri" panose="020F0502020204030204" pitchFamily="34" charset="0"/>
              </a:rPr>
              <a:t>Voice Commands</a:t>
            </a:r>
          </a:p>
          <a:p>
            <a:endParaRPr lang="en-US" sz="2400" dirty="0">
              <a:latin typeface="Calibri" panose="020F0502020204030204" pitchFamily="34" charset="0"/>
            </a:endParaRPr>
          </a:p>
          <a:p>
            <a:r>
              <a:rPr lang="en-US" sz="3600" dirty="0">
                <a:latin typeface="Calibri" panose="020F0502020204030204" pitchFamily="34" charset="0"/>
              </a:rPr>
              <a:t>Create development guide </a:t>
            </a:r>
            <a:r>
              <a:rPr lang="en-US" sz="3600">
                <a:latin typeface="Calibri" panose="020F0502020204030204" pitchFamily="34" charset="0"/>
              </a:rPr>
              <a:t>to accelerate </a:t>
            </a:r>
            <a:r>
              <a:rPr lang="en-US" sz="3600" dirty="0">
                <a:latin typeface="Calibri" panose="020F0502020204030204" pitchFamily="34" charset="0"/>
              </a:rPr>
              <a:t>future integration into main application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4591548" y="31008421"/>
            <a:ext cx="7899400" cy="8586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sz="3200"/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>
                <a:latin typeface="Calibri" panose="020F0502020204030204" pitchFamily="34" charset="0"/>
              </a:rPr>
              <a:t>Project was developed with a test-driven approach; taking advantage of the </a:t>
            </a:r>
            <a:r>
              <a:rPr lang="en-US" sz="3600" i="1" dirty="0">
                <a:latin typeface="Calibri" panose="020F0502020204030204" pitchFamily="34" charset="0"/>
              </a:rPr>
              <a:t>component-based</a:t>
            </a:r>
            <a:r>
              <a:rPr lang="en-US" sz="3600" dirty="0">
                <a:latin typeface="Calibri" panose="020F0502020204030204" pitchFamily="34" charset="0"/>
              </a:rPr>
              <a:t> design that Unity provides.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>
                <a:latin typeface="Calibri" panose="020F0502020204030204" pitchFamily="34" charset="0"/>
              </a:rPr>
              <a:t>Bottom-up testing approach was used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>
                <a:latin typeface="Calibri" panose="020F0502020204030204" pitchFamily="34" charset="0"/>
              </a:rPr>
              <a:t>Additional real-world testing due to the portability of device:</a:t>
            </a:r>
          </a:p>
          <a:p>
            <a:pPr marL="1188720" indent="-571500">
              <a:buFont typeface="Arial" panose="020B0604020202020204" pitchFamily="34" charset="0"/>
              <a:buChar char="•"/>
            </a:pPr>
            <a:r>
              <a:rPr lang="en-US" sz="3600" dirty="0">
                <a:latin typeface="Calibri" panose="020F0502020204030204" pitchFamily="34" charset="0"/>
              </a:rPr>
              <a:t>Light variations</a:t>
            </a:r>
          </a:p>
          <a:p>
            <a:pPr marL="1828800" indent="-571500">
              <a:buFont typeface="Arial" panose="020B0604020202020204" pitchFamily="34" charset="0"/>
              <a:buChar char="•"/>
            </a:pPr>
            <a:r>
              <a:rPr lang="en-US" i="1" dirty="0">
                <a:latin typeface="Calibri" panose="020F0502020204030204" pitchFamily="34" charset="0"/>
              </a:rPr>
              <a:t>Room brightness</a:t>
            </a:r>
          </a:p>
          <a:p>
            <a:pPr marL="1188720" indent="-571500">
              <a:buFont typeface="Arial" panose="020B0604020202020204" pitchFamily="34" charset="0"/>
              <a:buChar char="•"/>
            </a:pPr>
            <a:r>
              <a:rPr lang="en-US" sz="3600" dirty="0">
                <a:latin typeface="Calibri" panose="020F0502020204030204" pitchFamily="34" charset="0"/>
              </a:rPr>
              <a:t>User movement</a:t>
            </a:r>
          </a:p>
          <a:p>
            <a:pPr marL="1828800" indent="-571500">
              <a:buFont typeface="Arial" panose="020B0604020202020204" pitchFamily="34" charset="0"/>
              <a:buChar char="•"/>
            </a:pPr>
            <a:r>
              <a:rPr lang="en-US" i="1" dirty="0">
                <a:latin typeface="Calibri" panose="020F0502020204030204" pitchFamily="34" charset="0"/>
              </a:rPr>
              <a:t>Body movement</a:t>
            </a:r>
          </a:p>
          <a:p>
            <a:pPr marL="1828800" indent="-571500">
              <a:buFont typeface="Arial" panose="020B0604020202020204" pitchFamily="34" charset="0"/>
              <a:buChar char="•"/>
            </a:pPr>
            <a:r>
              <a:rPr lang="en-US" i="1" dirty="0">
                <a:latin typeface="Calibri" panose="020F0502020204030204" pitchFamily="34" charset="0"/>
              </a:rPr>
              <a:t>Hologram clipping/occlusion</a:t>
            </a:r>
          </a:p>
          <a:p>
            <a:pPr marL="1188720" indent="-571500">
              <a:buFont typeface="Arial" panose="020B0604020202020204" pitchFamily="34" charset="0"/>
              <a:buChar char="•"/>
            </a:pPr>
            <a:r>
              <a:rPr lang="en-US" sz="3600" dirty="0">
                <a:latin typeface="Calibri" panose="020F0502020204030204" pitchFamily="34" charset="0"/>
              </a:rPr>
              <a:t>Physical room</a:t>
            </a:r>
          </a:p>
          <a:p>
            <a:pPr marL="1828800" indent="-571500">
              <a:buFont typeface="Arial" panose="020B0604020202020204" pitchFamily="34" charset="0"/>
              <a:buChar char="•"/>
            </a:pPr>
            <a:r>
              <a:rPr lang="en-US" i="1" dirty="0">
                <a:latin typeface="Calibri" panose="020F0502020204030204" pitchFamily="34" charset="0"/>
              </a:rPr>
              <a:t>Mapping distance</a:t>
            </a:r>
          </a:p>
          <a:p>
            <a:pPr marL="1828800" indent="-571500">
              <a:buFont typeface="Arial" panose="020B0604020202020204" pitchFamily="34" charset="0"/>
              <a:buChar char="•"/>
            </a:pPr>
            <a:r>
              <a:rPr lang="en-US" i="1" dirty="0">
                <a:latin typeface="Calibri" panose="020F0502020204030204" pitchFamily="34" charset="0"/>
              </a:rPr>
              <a:t>Surface interactions</a:t>
            </a:r>
          </a:p>
          <a:p>
            <a:pPr marL="1828800" indent="-571500">
              <a:buFont typeface="Arial" panose="020B0604020202020204" pitchFamily="34" charset="0"/>
              <a:buChar char="•"/>
            </a:pPr>
            <a:r>
              <a:rPr lang="en-US" i="1" dirty="0">
                <a:latin typeface="Calibri" panose="020F0502020204030204" pitchFamily="34" charset="0"/>
              </a:rPr>
              <a:t>Room clutter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56542" y="3158986"/>
            <a:ext cx="7769356" cy="1758328"/>
          </a:xfrm>
          <a:prstGeom prst="rect">
            <a:avLst/>
          </a:prstGeom>
        </p:spPr>
      </p:pic>
      <p:pic>
        <p:nvPicPr>
          <p:cNvPr id="35" name="Picture 3" descr="D:\Files\Images\OpenHID Lab LOGO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14400" y="381000"/>
            <a:ext cx="3810000" cy="3810000"/>
          </a:xfrm>
          <a:prstGeom prst="rect">
            <a:avLst/>
          </a:prstGeom>
          <a:noFill/>
        </p:spPr>
      </p:pic>
      <p:sp>
        <p:nvSpPr>
          <p:cNvPr id="36" name="Rectangle 35"/>
          <p:cNvSpPr/>
          <p:nvPr/>
        </p:nvSpPr>
        <p:spPr>
          <a:xfrm>
            <a:off x="4405913" y="1414998"/>
            <a:ext cx="601980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0" dirty="0">
                <a:latin typeface="Calibri" panose="020F0502020204030204" pitchFamily="34" charset="0"/>
              </a:rPr>
              <a:t>Open</a:t>
            </a:r>
            <a:r>
              <a:rPr lang="en-US" sz="8000" b="1" dirty="0">
                <a:latin typeface="Calibri" panose="020F0502020204030204" pitchFamily="34" charset="0"/>
              </a:rPr>
              <a:t>HID</a:t>
            </a:r>
          </a:p>
          <a:p>
            <a:r>
              <a:rPr lang="en-US" sz="8000" dirty="0">
                <a:latin typeface="Calibri" panose="020F0502020204030204" pitchFamily="34" charset="0"/>
              </a:rPr>
              <a:t>Lab</a:t>
            </a:r>
          </a:p>
        </p:txBody>
      </p:sp>
      <p:sp>
        <p:nvSpPr>
          <p:cNvPr id="37" name="Rectangle 36"/>
          <p:cNvSpPr/>
          <p:nvPr/>
        </p:nvSpPr>
        <p:spPr>
          <a:xfrm>
            <a:off x="2057399" y="4232602"/>
            <a:ext cx="6781801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800" i="1" dirty="0"/>
              <a:t>FIU’s Open Human Interface Devices Lab</a:t>
            </a:r>
          </a:p>
        </p:txBody>
      </p:sp>
      <p:sp>
        <p:nvSpPr>
          <p:cNvPr id="91" name="Shape 91"/>
          <p:cNvSpPr txBox="1"/>
          <p:nvPr/>
        </p:nvSpPr>
        <p:spPr>
          <a:xfrm>
            <a:off x="1219200" y="42335450"/>
            <a:ext cx="30632400" cy="914399"/>
          </a:xfrm>
          <a:prstGeom prst="rect">
            <a:avLst/>
          </a:prstGeom>
          <a:noFill/>
          <a:ln>
            <a:noFill/>
          </a:ln>
        </p:spPr>
        <p:txBody>
          <a:bodyPr lIns="98650" tIns="49325" rIns="98650" bIns="49325" anchor="t" anchorCtr="0">
            <a:noAutofit/>
          </a:bodyPr>
          <a:lstStyle/>
          <a:p>
            <a:pPr marL="493712" marR="0" lvl="0" indent="-49371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30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sym typeface="Arial"/>
              </a:rPr>
              <a:t>The material presented in this poster is based upon the work supported by Dr. Francisco R. Ortega</a:t>
            </a:r>
            <a:r>
              <a:rPr lang="en-US" sz="3000" b="0" i="1" u="none" strike="noStrike" cap="none" dirty="0">
                <a:solidFill>
                  <a:schemeClr val="dk1"/>
                </a:solidFill>
                <a:latin typeface="Calibri" panose="020F0502020204030204" pitchFamily="34" charset="0"/>
                <a:sym typeface="Arial"/>
              </a:rPr>
              <a:t>(OpenHID)</a:t>
            </a:r>
            <a:r>
              <a:rPr lang="en-US" sz="3000" b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sym typeface="Arial"/>
              </a:rPr>
              <a:t>, and Dr. Naphtali </a:t>
            </a:r>
            <a:r>
              <a:rPr lang="en-US" sz="3000" b="0" u="none" strike="noStrike" cap="none" dirty="0" err="1">
                <a:solidFill>
                  <a:schemeClr val="dk1"/>
                </a:solidFill>
                <a:latin typeface="Calibri" panose="020F0502020204030204" pitchFamily="34" charset="0"/>
                <a:sym typeface="Arial"/>
              </a:rPr>
              <a:t>Rishe</a:t>
            </a:r>
            <a:r>
              <a:rPr lang="en-US" sz="3000" i="1" dirty="0">
                <a:solidFill>
                  <a:schemeClr val="dk1"/>
                </a:solidFill>
                <a:latin typeface="Calibri" panose="020F0502020204030204" pitchFamily="34" charset="0"/>
              </a:rPr>
              <a:t>(HPDRC)</a:t>
            </a:r>
            <a:r>
              <a:rPr lang="en-US" sz="3000" b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sym typeface="Arial"/>
              </a:rPr>
              <a:t>.</a:t>
            </a:r>
            <a:r>
              <a:rPr lang="en-US" sz="30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sym typeface="Arial"/>
              </a:rPr>
              <a:t> I am thankful for the help that I received from my </a:t>
            </a:r>
            <a:r>
              <a:rPr lang="en-US" sz="3000" dirty="0">
                <a:solidFill>
                  <a:schemeClr val="dk1"/>
                </a:solidFill>
                <a:latin typeface="Calibri" panose="020F0502020204030204" pitchFamily="34" charset="0"/>
              </a:rPr>
              <a:t>group members: Eric </a:t>
            </a:r>
            <a:r>
              <a:rPr lang="en-US" sz="3000" dirty="0" err="1">
                <a:solidFill>
                  <a:schemeClr val="dk1"/>
                </a:solidFill>
                <a:latin typeface="Calibri" panose="020F0502020204030204" pitchFamily="34" charset="0"/>
              </a:rPr>
              <a:t>Aguiar</a:t>
            </a:r>
            <a:r>
              <a:rPr lang="en-US" sz="3000" dirty="0">
                <a:solidFill>
                  <a:schemeClr val="dk1"/>
                </a:solidFill>
                <a:latin typeface="Calibri" panose="020F0502020204030204" pitchFamily="34" charset="0"/>
              </a:rPr>
              <a:t>, Alexander </a:t>
            </a:r>
            <a:r>
              <a:rPr lang="en-US" sz="3000" dirty="0" err="1">
                <a:solidFill>
                  <a:schemeClr val="dk1"/>
                </a:solidFill>
                <a:latin typeface="Calibri" panose="020F0502020204030204" pitchFamily="34" charset="0"/>
              </a:rPr>
              <a:t>Karpix</a:t>
            </a:r>
            <a:r>
              <a:rPr lang="en-US" sz="3000" dirty="0">
                <a:solidFill>
                  <a:schemeClr val="dk1"/>
                </a:solidFill>
                <a:latin typeface="Calibri" panose="020F0502020204030204" pitchFamily="34" charset="0"/>
              </a:rPr>
              <a:t>, and Jorge </a:t>
            </a:r>
            <a:r>
              <a:rPr lang="en-US" sz="3000" dirty="0" err="1">
                <a:solidFill>
                  <a:schemeClr val="dk1"/>
                </a:solidFill>
                <a:latin typeface="Calibri" panose="020F0502020204030204" pitchFamily="34" charset="0"/>
              </a:rPr>
              <a:t>Nonell</a:t>
            </a:r>
            <a:r>
              <a:rPr lang="en-US" sz="3000" dirty="0">
                <a:solidFill>
                  <a:schemeClr val="dk1"/>
                </a:solidFill>
                <a:latin typeface="Calibri" panose="020F0502020204030204" pitchFamily="34" charset="0"/>
              </a:rPr>
              <a:t>. Special thanks go to everyone from the </a:t>
            </a:r>
            <a:r>
              <a:rPr lang="en-US" sz="3000" i="1" dirty="0">
                <a:solidFill>
                  <a:schemeClr val="dk1"/>
                </a:solidFill>
                <a:latin typeface="Calibri" panose="020F0502020204030204" pitchFamily="34" charset="0"/>
              </a:rPr>
              <a:t>OpenHID </a:t>
            </a:r>
            <a:r>
              <a:rPr lang="en-US" sz="3000" dirty="0">
                <a:solidFill>
                  <a:schemeClr val="dk1"/>
                </a:solidFill>
                <a:latin typeface="Calibri" panose="020F0502020204030204" pitchFamily="34" charset="0"/>
              </a:rPr>
              <a:t>Lab and </a:t>
            </a:r>
            <a:r>
              <a:rPr lang="en-US" sz="3000" i="1" dirty="0" err="1">
                <a:solidFill>
                  <a:schemeClr val="dk1"/>
                </a:solidFill>
                <a:latin typeface="Calibri" panose="020F0502020204030204" pitchFamily="34" charset="0"/>
              </a:rPr>
              <a:t>MiamiMedTech</a:t>
            </a:r>
            <a:r>
              <a:rPr lang="en-US" sz="3000" dirty="0">
                <a:solidFill>
                  <a:schemeClr val="dk1"/>
                </a:solidFill>
                <a:latin typeface="Calibri" panose="020F0502020204030204" pitchFamily="34" charset="0"/>
              </a:rPr>
              <a:t> for </a:t>
            </a:r>
            <a:r>
              <a:rPr lang="en-US" sz="3000">
                <a:solidFill>
                  <a:schemeClr val="dk1"/>
                </a:solidFill>
                <a:latin typeface="Calibri" panose="020F0502020204030204" pitchFamily="34" charset="0"/>
              </a:rPr>
              <a:t>their support.</a:t>
            </a:r>
            <a:endParaRPr lang="en-US" sz="3000" b="0" i="0" u="none" strike="noStrike" cap="none" dirty="0">
              <a:solidFill>
                <a:schemeClr val="dk1"/>
              </a:solidFill>
              <a:latin typeface="Calibri" panose="020F0502020204030204" pitchFamily="34" charset="0"/>
              <a:sym typeface="Arial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872737" y="6110286"/>
            <a:ext cx="7213601" cy="405765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872737" y="10557886"/>
            <a:ext cx="7175669" cy="403631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57399" y="17034297"/>
            <a:ext cx="8808903" cy="1113445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9"/>
          <a:srcRect r="6558" b="2487"/>
          <a:stretch/>
        </p:blipFill>
        <p:spPr>
          <a:xfrm>
            <a:off x="13474531" y="18312226"/>
            <a:ext cx="7175669" cy="421216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474531" y="22797436"/>
            <a:ext cx="7175669" cy="4036314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694669" y="30419575"/>
            <a:ext cx="12021330" cy="10297425"/>
          </a:xfrm>
          <a:prstGeom prst="rect">
            <a:avLst/>
          </a:prstGeom>
        </p:spPr>
      </p:pic>
      <p:sp>
        <p:nvSpPr>
          <p:cNvPr id="59" name="TextBox 58"/>
          <p:cNvSpPr txBox="1"/>
          <p:nvPr/>
        </p:nvSpPr>
        <p:spPr>
          <a:xfrm>
            <a:off x="23229051" y="31008421"/>
            <a:ext cx="7899400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sz="3200"/>
            </a:lvl1pPr>
          </a:lstStyle>
          <a:p>
            <a:r>
              <a:rPr lang="en-US" sz="3600" i="1" dirty="0">
                <a:latin typeface="Calibri" panose="020F0502020204030204" pitchFamily="34" charset="0"/>
              </a:rPr>
              <a:t>Interactive Paint – AR</a:t>
            </a:r>
            <a:r>
              <a:rPr lang="en-US" sz="3600" dirty="0">
                <a:latin typeface="Calibri" panose="020F0502020204030204" pitchFamily="34" charset="0"/>
              </a:rPr>
              <a:t> adds a fun and unique way to interact with the real world; and opens up the possibility for endless other applications.</a:t>
            </a:r>
          </a:p>
          <a:p>
            <a:endParaRPr lang="en-US" sz="3600" dirty="0">
              <a:latin typeface="Calibri" panose="020F0502020204030204" pitchFamily="34" charset="0"/>
            </a:endParaRPr>
          </a:p>
          <a:p>
            <a:r>
              <a:rPr lang="en-US" sz="3600" dirty="0">
                <a:latin typeface="Calibri" panose="020F0502020204030204" pitchFamily="34" charset="0"/>
              </a:rPr>
              <a:t>With the groundwork set in this version; and this small proof-of-concept, we hope to continue development and integrate </a:t>
            </a:r>
            <a:r>
              <a:rPr lang="en-US" sz="3600" i="1" dirty="0">
                <a:latin typeface="Calibri" panose="020F0502020204030204" pitchFamily="34" charset="0"/>
              </a:rPr>
              <a:t>Interactive Paint – AR</a:t>
            </a:r>
            <a:r>
              <a:rPr lang="en-US" sz="3600" dirty="0">
                <a:latin typeface="Calibri" panose="020F0502020204030204" pitchFamily="34" charset="0"/>
              </a:rPr>
              <a:t> into the main application in future iterations. As well as potentially add new interactions between multiple AR devices.</a:t>
            </a:r>
          </a:p>
          <a:p>
            <a:endParaRPr lang="en-US" sz="3600" dirty="0">
              <a:latin typeface="Calibri" panose="020F050202020403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1834965" y="14666776"/>
            <a:ext cx="9380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sz="3200"/>
            </a:lvl1pPr>
          </a:lstStyle>
          <a:p>
            <a:r>
              <a:rPr lang="en-US" sz="2800" i="1" dirty="0">
                <a:latin typeface="Calibri" panose="020F0502020204030204" pitchFamily="34" charset="0"/>
              </a:rPr>
              <a:t>Using Gaze to control cursor, tap gestures to select color/alpha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3849400" y="27103648"/>
            <a:ext cx="6425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sz="3200"/>
            </a:lvl1pPr>
          </a:lstStyle>
          <a:p>
            <a:r>
              <a:rPr lang="en-US" sz="2800" i="1" dirty="0">
                <a:latin typeface="Calibri" panose="020F0502020204030204" pitchFamily="34" charset="0"/>
              </a:rPr>
              <a:t>Dynamically created mesh overlay of world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22302009" y="26624749"/>
            <a:ext cx="891357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sz="3200"/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>
                <a:latin typeface="Calibri" panose="020F0502020204030204" pitchFamily="34" charset="0"/>
              </a:rPr>
              <a:t>Built around a component-based design, taking advantage of Unity’s built-in features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>
                <a:latin typeface="Calibri" panose="020F0502020204030204" pitchFamily="34" charset="0"/>
              </a:rPr>
              <a:t>Additional use of singleton patterns where needed to prevent unnecessary game object creation</a:t>
            </a: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8654891" y="138748"/>
            <a:ext cx="2473560" cy="247356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2872737" y="487236"/>
            <a:ext cx="5715798" cy="260068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1018381" y="16619445"/>
            <a:ext cx="10440609" cy="933537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610</TotalTime>
  <Words>417</Words>
  <Application>Microsoft Office PowerPoint</Application>
  <PresentationFormat>Custom</PresentationFormat>
  <Paragraphs>75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Diseño predeterminado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Chris</cp:lastModifiedBy>
  <cp:revision>42</cp:revision>
  <dcterms:modified xsi:type="dcterms:W3CDTF">2016-08-01T16:35:52Z</dcterms:modified>
</cp:coreProperties>
</file>