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5" r:id="rId13"/>
    <p:sldId id="267" r:id="rId14"/>
    <p:sldId id="268" r:id="rId15"/>
    <p:sldId id="269" r:id="rId16"/>
    <p:sldId id="276" r:id="rId17"/>
    <p:sldId id="272" r:id="rId18"/>
    <p:sldId id="273" r:id="rId19"/>
    <p:sldId id="277" r:id="rId20"/>
    <p:sldId id="274" r:id="rId21"/>
  </p:sldIdLst>
  <p:sldSz cx="9144000" cy="5143500" type="screen16x9"/>
  <p:notesSz cx="6858000" cy="9144000"/>
  <p:embeddedFontLst>
    <p:embeddedFont>
      <p:font typeface="Karla" panose="020B0604020202020204" charset="0"/>
      <p:regular r:id="rId23"/>
      <p:bold r:id="rId24"/>
      <p:italic r:id="rId25"/>
      <p:boldItalic r:id="rId26"/>
    </p:embeddedFont>
    <p:embeddedFont>
      <p:font typeface="Trebuchet MS" panose="020B0603020202020204" pitchFamily="34" charset="0"/>
      <p:regular r:id="rId27"/>
      <p:bold r:id="rId28"/>
      <p:italic r:id="rId29"/>
      <p:boldItalic r:id="rId30"/>
    </p:embeddedFont>
    <p:embeddedFont>
      <p:font typeface="Montserrat" panose="020B0604020202020204" charset="0"/>
      <p:regular r:id="rId31"/>
      <p:bold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1914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3935618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330440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45820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28179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63380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07874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73939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385696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246752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538185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843983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7780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789644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Shape 2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3232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47455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41987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363743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41134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58527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6297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02072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218925" y="-9675"/>
            <a:ext cx="5276875" cy="5167075"/>
          </a:xfrm>
          <a:custGeom>
            <a:avLst/>
            <a:gdLst/>
            <a:ahLst/>
            <a:cxnLst/>
            <a:rect l="0" t="0" r="0" b="0"/>
            <a:pathLst>
              <a:path w="211075" h="206683" extrusionOk="0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10" name="Shape 10"/>
          <p:cNvSpPr/>
          <p:nvPr/>
        </p:nvSpPr>
        <p:spPr>
          <a:xfrm>
            <a:off x="-9675" y="-9675"/>
            <a:ext cx="5276875" cy="5167075"/>
          </a:xfrm>
          <a:custGeom>
            <a:avLst/>
            <a:gdLst/>
            <a:ahLst/>
            <a:cxnLst/>
            <a:rect l="0" t="0" r="0" b="0"/>
            <a:pathLst>
              <a:path w="211075" h="206683" extrusionOk="0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648300" y="3175950"/>
            <a:ext cx="3530700" cy="11819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3600"/>
            </a:lvl1pPr>
            <a:lvl2pPr lvl="1">
              <a:spcBef>
                <a:spcPts val="0"/>
              </a:spcBef>
              <a:buSzPct val="100000"/>
              <a:defRPr sz="3600"/>
            </a:lvl2pPr>
            <a:lvl3pPr lvl="2">
              <a:spcBef>
                <a:spcPts val="0"/>
              </a:spcBef>
              <a:buSzPct val="100000"/>
              <a:defRPr sz="3600"/>
            </a:lvl3pPr>
            <a:lvl4pPr lvl="3">
              <a:spcBef>
                <a:spcPts val="0"/>
              </a:spcBef>
              <a:buSzPct val="100000"/>
              <a:defRPr sz="3600"/>
            </a:lvl4pPr>
            <a:lvl5pPr lvl="4">
              <a:spcBef>
                <a:spcPts val="0"/>
              </a:spcBef>
              <a:buSzPct val="100000"/>
              <a:defRPr sz="3600"/>
            </a:lvl5pPr>
            <a:lvl6pPr lvl="5">
              <a:spcBef>
                <a:spcPts val="0"/>
              </a:spcBef>
              <a:buSzPct val="100000"/>
              <a:defRPr sz="3600"/>
            </a:lvl6pPr>
            <a:lvl7pPr lvl="6">
              <a:spcBef>
                <a:spcPts val="0"/>
              </a:spcBef>
              <a:buSzPct val="100000"/>
              <a:defRPr sz="3600"/>
            </a:lvl7pPr>
            <a:lvl8pPr lvl="7">
              <a:spcBef>
                <a:spcPts val="0"/>
              </a:spcBef>
              <a:buSzPct val="100000"/>
              <a:defRPr sz="3600"/>
            </a:lvl8pPr>
            <a:lvl9pPr lvl="8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/>
          <p:nvPr/>
        </p:nvSpPr>
        <p:spPr>
          <a:xfrm>
            <a:off x="22860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59" name="Shape 59"/>
          <p:cNvSpPr/>
          <p:nvPr/>
        </p:nvSpPr>
        <p:spPr>
          <a:xfrm>
            <a:off x="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Empt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218925" y="-9675"/>
            <a:ext cx="5276875" cy="5167075"/>
          </a:xfrm>
          <a:custGeom>
            <a:avLst/>
            <a:gdLst/>
            <a:ahLst/>
            <a:cxnLst/>
            <a:rect l="0" t="0" r="0" b="0"/>
            <a:pathLst>
              <a:path w="211075" h="206683" extrusionOk="0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14" name="Shape 14"/>
          <p:cNvSpPr/>
          <p:nvPr/>
        </p:nvSpPr>
        <p:spPr>
          <a:xfrm>
            <a:off x="-9675" y="-9675"/>
            <a:ext cx="5276875" cy="5167075"/>
          </a:xfrm>
          <a:custGeom>
            <a:avLst/>
            <a:gdLst/>
            <a:ahLst/>
            <a:cxnLst/>
            <a:rect l="0" t="0" r="0" b="0"/>
            <a:pathLst>
              <a:path w="211075" h="206683" extrusionOk="0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5" name="Shape 15"/>
          <p:cNvSpPr txBox="1">
            <a:spLocks noGrp="1"/>
          </p:cNvSpPr>
          <p:nvPr>
            <p:ph type="ctrTitle"/>
          </p:nvPr>
        </p:nvSpPr>
        <p:spPr>
          <a:xfrm>
            <a:off x="648300" y="1354750"/>
            <a:ext cx="3522300" cy="29897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SzPct val="100000"/>
              <a:defRPr sz="3000"/>
            </a:lvl1pPr>
            <a:lvl2pPr lvl="1" rtl="0">
              <a:spcBef>
                <a:spcPts val="0"/>
              </a:spcBef>
              <a:buSzPct val="100000"/>
              <a:defRPr sz="3000"/>
            </a:lvl2pPr>
            <a:lvl3pPr lvl="2" rtl="0">
              <a:spcBef>
                <a:spcPts val="0"/>
              </a:spcBef>
              <a:buSzPct val="100000"/>
              <a:defRPr sz="3000"/>
            </a:lvl3pPr>
            <a:lvl4pPr lvl="3" rtl="0">
              <a:spcBef>
                <a:spcPts val="0"/>
              </a:spcBef>
              <a:buSzPct val="100000"/>
              <a:defRPr sz="3000"/>
            </a:lvl4pPr>
            <a:lvl5pPr lvl="4" rtl="0">
              <a:spcBef>
                <a:spcPts val="0"/>
              </a:spcBef>
              <a:buSzPct val="100000"/>
              <a:defRPr sz="3000"/>
            </a:lvl5pPr>
            <a:lvl6pPr lvl="5" rtl="0">
              <a:spcBef>
                <a:spcPts val="0"/>
              </a:spcBef>
              <a:buSzPct val="100000"/>
              <a:defRPr sz="3000"/>
            </a:lvl6pPr>
            <a:lvl7pPr lvl="6" rtl="0">
              <a:spcBef>
                <a:spcPts val="0"/>
              </a:spcBef>
              <a:buSzPct val="100000"/>
              <a:defRPr sz="3000"/>
            </a:lvl7pPr>
            <a:lvl8pPr lvl="7" rtl="0">
              <a:spcBef>
                <a:spcPts val="0"/>
              </a:spcBef>
              <a:buSzPct val="100000"/>
              <a:defRPr sz="3000"/>
            </a:lvl8pPr>
            <a:lvl9pPr lvl="8" rtl="0">
              <a:spcBef>
                <a:spcPts val="0"/>
              </a:spcBef>
              <a:buSzPct val="100000"/>
              <a:defRPr sz="30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ubTitle" idx="1"/>
          </p:nvPr>
        </p:nvSpPr>
        <p:spPr>
          <a:xfrm>
            <a:off x="6724950" y="3265700"/>
            <a:ext cx="1906199" cy="10316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1pPr>
            <a:lvl2pPr lvl="1" algn="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2pPr>
            <a:lvl3pPr lvl="2" algn="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3pPr>
            <a:lvl4pPr lvl="3" algn="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4pPr>
            <a:lvl5pPr lvl="4" algn="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5pPr>
            <a:lvl6pPr lvl="5" algn="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6pPr>
            <a:lvl7pPr lvl="6" algn="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7pPr>
            <a:lvl8pPr lvl="7" algn="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8pPr>
            <a:lvl9pPr lvl="8" algn="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big imag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/>
          <p:nvPr/>
        </p:nvSpPr>
        <p:spPr>
          <a:xfrm>
            <a:off x="209250" y="-9675"/>
            <a:ext cx="3076750" cy="5167075"/>
          </a:xfrm>
          <a:custGeom>
            <a:avLst/>
            <a:gdLst/>
            <a:ahLst/>
            <a:cxnLst/>
            <a:rect l="0" t="0" r="0" b="0"/>
            <a:pathLst>
              <a:path w="123070" h="206683" extrusionOk="0">
                <a:moveTo>
                  <a:pt x="0" y="0"/>
                </a:moveTo>
                <a:lnTo>
                  <a:pt x="0" y="206683"/>
                </a:lnTo>
                <a:lnTo>
                  <a:pt x="123070" y="206545"/>
                </a:lnTo>
                <a:lnTo>
                  <a:pt x="67807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24" name="Shape 24"/>
          <p:cNvSpPr/>
          <p:nvPr/>
        </p:nvSpPr>
        <p:spPr>
          <a:xfrm>
            <a:off x="-19350" y="-9675"/>
            <a:ext cx="3076750" cy="5167075"/>
          </a:xfrm>
          <a:custGeom>
            <a:avLst/>
            <a:gdLst/>
            <a:ahLst/>
            <a:cxnLst/>
            <a:rect l="0" t="0" r="0" b="0"/>
            <a:pathLst>
              <a:path w="123070" h="206683" extrusionOk="0">
                <a:moveTo>
                  <a:pt x="0" y="0"/>
                </a:moveTo>
                <a:lnTo>
                  <a:pt x="0" y="206683"/>
                </a:lnTo>
                <a:lnTo>
                  <a:pt x="123070" y="206545"/>
                </a:lnTo>
                <a:lnTo>
                  <a:pt x="67807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609704" y="4116875"/>
            <a:ext cx="1609799" cy="4856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/>
          <p:nvPr/>
        </p:nvSpPr>
        <p:spPr>
          <a:xfrm>
            <a:off x="22860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28" name="Shape 28"/>
          <p:cNvSpPr/>
          <p:nvPr/>
        </p:nvSpPr>
        <p:spPr>
          <a:xfrm>
            <a:off x="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9" name="Shape 29"/>
          <p:cNvSpPr txBox="1"/>
          <p:nvPr/>
        </p:nvSpPr>
        <p:spPr>
          <a:xfrm>
            <a:off x="799645" y="697674"/>
            <a:ext cx="1957200" cy="653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20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rPr>
              <a:t>“</a:t>
            </a:r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838250" y="1657350"/>
            <a:ext cx="5324100" cy="2255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/>
        </p:nvSpPr>
        <p:spPr>
          <a:xfrm>
            <a:off x="22860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33" name="Shape 33"/>
          <p:cNvSpPr/>
          <p:nvPr/>
        </p:nvSpPr>
        <p:spPr>
          <a:xfrm>
            <a:off x="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838350" y="893500"/>
            <a:ext cx="5324100" cy="4856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838250" y="1504950"/>
            <a:ext cx="5324100" cy="2255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>
            <a:off x="22860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38" name="Shape 38"/>
          <p:cNvSpPr/>
          <p:nvPr/>
        </p:nvSpPr>
        <p:spPr>
          <a:xfrm>
            <a:off x="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841000" y="969700"/>
            <a:ext cx="4801499" cy="409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841000" y="1578025"/>
            <a:ext cx="2671800" cy="2433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3673842" y="1578025"/>
            <a:ext cx="2671800" cy="2433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3 column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22860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44" name="Shape 44"/>
          <p:cNvSpPr/>
          <p:nvPr/>
        </p:nvSpPr>
        <p:spPr>
          <a:xfrm>
            <a:off x="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841000" y="969700"/>
            <a:ext cx="4801499" cy="409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841000" y="1600975"/>
            <a:ext cx="2094900" cy="24104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600"/>
            </a:lvl1pPr>
            <a:lvl2pPr lvl="1" rtl="0">
              <a:spcBef>
                <a:spcPts val="0"/>
              </a:spcBef>
              <a:buSzPct val="100000"/>
              <a:defRPr sz="1600"/>
            </a:lvl2pPr>
            <a:lvl3pPr lvl="2" rtl="0">
              <a:spcBef>
                <a:spcPts val="0"/>
              </a:spcBef>
              <a:buSzPct val="100000"/>
              <a:defRPr sz="1600"/>
            </a:lvl3pPr>
            <a:lvl4pPr lvl="3" rtl="0">
              <a:spcBef>
                <a:spcPts val="0"/>
              </a:spcBef>
              <a:buSzPct val="100000"/>
              <a:defRPr sz="1600"/>
            </a:lvl4pPr>
            <a:lvl5pPr lvl="4" rtl="0">
              <a:spcBef>
                <a:spcPts val="0"/>
              </a:spcBef>
              <a:buSzPct val="100000"/>
              <a:defRPr sz="1600"/>
            </a:lvl5pPr>
            <a:lvl6pPr lvl="5" rtl="0">
              <a:spcBef>
                <a:spcPts val="0"/>
              </a:spcBef>
              <a:buSzPct val="100000"/>
              <a:defRPr sz="1600"/>
            </a:lvl6pPr>
            <a:lvl7pPr lvl="6" rtl="0">
              <a:spcBef>
                <a:spcPts val="0"/>
              </a:spcBef>
              <a:buSzPct val="100000"/>
              <a:defRPr sz="1600"/>
            </a:lvl7pPr>
            <a:lvl8pPr lvl="7" rtl="0">
              <a:spcBef>
                <a:spcPts val="0"/>
              </a:spcBef>
              <a:buSzPct val="100000"/>
              <a:defRPr sz="1600"/>
            </a:lvl8pPr>
            <a:lvl9pPr lvl="8" rtl="0">
              <a:spcBef>
                <a:spcPts val="0"/>
              </a:spcBef>
              <a:buSzPct val="100000"/>
              <a:defRPr sz="16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2"/>
          </p:nvPr>
        </p:nvSpPr>
        <p:spPr>
          <a:xfrm>
            <a:off x="3043281" y="1600975"/>
            <a:ext cx="2094900" cy="24104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600"/>
            </a:lvl1pPr>
            <a:lvl2pPr lvl="1" rtl="0">
              <a:spcBef>
                <a:spcPts val="0"/>
              </a:spcBef>
              <a:buSzPct val="100000"/>
              <a:defRPr sz="1600"/>
            </a:lvl2pPr>
            <a:lvl3pPr lvl="2" rtl="0">
              <a:spcBef>
                <a:spcPts val="0"/>
              </a:spcBef>
              <a:buSzPct val="100000"/>
              <a:defRPr sz="1600"/>
            </a:lvl3pPr>
            <a:lvl4pPr lvl="3" rtl="0">
              <a:spcBef>
                <a:spcPts val="0"/>
              </a:spcBef>
              <a:buSzPct val="100000"/>
              <a:defRPr sz="1600"/>
            </a:lvl4pPr>
            <a:lvl5pPr lvl="4" rtl="0">
              <a:spcBef>
                <a:spcPts val="0"/>
              </a:spcBef>
              <a:buSzPct val="100000"/>
              <a:defRPr sz="1600"/>
            </a:lvl5pPr>
            <a:lvl6pPr lvl="5" rtl="0">
              <a:spcBef>
                <a:spcPts val="0"/>
              </a:spcBef>
              <a:buSzPct val="100000"/>
              <a:defRPr sz="1600"/>
            </a:lvl6pPr>
            <a:lvl7pPr lvl="6" rtl="0">
              <a:spcBef>
                <a:spcPts val="0"/>
              </a:spcBef>
              <a:buSzPct val="100000"/>
              <a:defRPr sz="1600"/>
            </a:lvl7pPr>
            <a:lvl8pPr lvl="7" rtl="0">
              <a:spcBef>
                <a:spcPts val="0"/>
              </a:spcBef>
              <a:buSzPct val="100000"/>
              <a:defRPr sz="1600"/>
            </a:lvl8pPr>
            <a:lvl9pPr lvl="8" rtl="0">
              <a:spcBef>
                <a:spcPts val="0"/>
              </a:spcBef>
              <a:buSzPct val="100000"/>
              <a:defRPr sz="1600"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3"/>
          </p:nvPr>
        </p:nvSpPr>
        <p:spPr>
          <a:xfrm>
            <a:off x="5245562" y="1600975"/>
            <a:ext cx="2094900" cy="24104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600"/>
            </a:lvl1pPr>
            <a:lvl2pPr lvl="1" rtl="0">
              <a:spcBef>
                <a:spcPts val="0"/>
              </a:spcBef>
              <a:buSzPct val="100000"/>
              <a:defRPr sz="1600"/>
            </a:lvl2pPr>
            <a:lvl3pPr lvl="2" rtl="0">
              <a:spcBef>
                <a:spcPts val="0"/>
              </a:spcBef>
              <a:buSzPct val="100000"/>
              <a:defRPr sz="1600"/>
            </a:lvl3pPr>
            <a:lvl4pPr lvl="3" rtl="0">
              <a:spcBef>
                <a:spcPts val="0"/>
              </a:spcBef>
              <a:buSzPct val="100000"/>
              <a:defRPr sz="1600"/>
            </a:lvl4pPr>
            <a:lvl5pPr lvl="4" rtl="0">
              <a:spcBef>
                <a:spcPts val="0"/>
              </a:spcBef>
              <a:buSzPct val="100000"/>
              <a:defRPr sz="1600"/>
            </a:lvl5pPr>
            <a:lvl6pPr lvl="5" rtl="0">
              <a:spcBef>
                <a:spcPts val="0"/>
              </a:spcBef>
              <a:buSzPct val="100000"/>
              <a:defRPr sz="1600"/>
            </a:lvl6pPr>
            <a:lvl7pPr lvl="6" rtl="0">
              <a:spcBef>
                <a:spcPts val="0"/>
              </a:spcBef>
              <a:buSzPct val="100000"/>
              <a:defRPr sz="1600"/>
            </a:lvl7pPr>
            <a:lvl8pPr lvl="7" rtl="0">
              <a:spcBef>
                <a:spcPts val="0"/>
              </a:spcBef>
              <a:buSzPct val="100000"/>
              <a:defRPr sz="1600"/>
            </a:lvl8pPr>
            <a:lvl9pPr lvl="8" rtl="0">
              <a:spcBef>
                <a:spcPts val="0"/>
              </a:spcBef>
              <a:buSzPct val="100000"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/>
        </p:nvSpPr>
        <p:spPr>
          <a:xfrm>
            <a:off x="22860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51" name="Shape 51"/>
          <p:cNvSpPr/>
          <p:nvPr/>
        </p:nvSpPr>
        <p:spPr>
          <a:xfrm>
            <a:off x="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841000" y="969700"/>
            <a:ext cx="4801499" cy="409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/>
        </p:nvSpPr>
        <p:spPr>
          <a:xfrm>
            <a:off x="22860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55" name="Shape 55"/>
          <p:cNvSpPr/>
          <p:nvPr/>
        </p:nvSpPr>
        <p:spPr>
          <a:xfrm>
            <a:off x="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841000" y="4025300"/>
            <a:ext cx="7845899" cy="5195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360"/>
              </a:spcBef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BC34A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741100"/>
            <a:ext cx="5185199" cy="474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352550"/>
            <a:ext cx="5185199" cy="225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▸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>
              <a:spcBef>
                <a:spcPts val="480"/>
              </a:spcBef>
              <a:buClr>
                <a:srgbClr val="666666"/>
              </a:buClr>
              <a:buSzPct val="100000"/>
              <a:buFont typeface="Karla"/>
              <a:buChar char="▹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2pPr>
            <a:lvl3pPr lvl="2">
              <a:spcBef>
                <a:spcPts val="480"/>
              </a:spcBef>
              <a:buClr>
                <a:srgbClr val="666666"/>
              </a:buClr>
              <a:buSzPct val="100000"/>
              <a:buFont typeface="Karla"/>
              <a:buChar char="▹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3pPr>
            <a:lvl4pPr lvl="3">
              <a:spcBef>
                <a:spcPts val="360"/>
              </a:spcBef>
              <a:buClr>
                <a:srgbClr val="666666"/>
              </a:buClr>
              <a:buSzPct val="100000"/>
              <a:buFont typeface="Karla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4pPr>
            <a:lvl5pPr lvl="4">
              <a:spcBef>
                <a:spcPts val="360"/>
              </a:spcBef>
              <a:buClr>
                <a:srgbClr val="666666"/>
              </a:buClr>
              <a:buSzPct val="100000"/>
              <a:buFont typeface="Karla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5pPr>
            <a:lvl6pPr lvl="5">
              <a:spcBef>
                <a:spcPts val="360"/>
              </a:spcBef>
              <a:buClr>
                <a:srgbClr val="666666"/>
              </a:buClr>
              <a:buSzPct val="100000"/>
              <a:buFont typeface="Karla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6pPr>
            <a:lvl7pPr lvl="6">
              <a:spcBef>
                <a:spcPts val="360"/>
              </a:spcBef>
              <a:buClr>
                <a:srgbClr val="666666"/>
              </a:buClr>
              <a:buSzPct val="100000"/>
              <a:buFont typeface="Karla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7pPr>
            <a:lvl8pPr lvl="7">
              <a:spcBef>
                <a:spcPts val="360"/>
              </a:spcBef>
              <a:buClr>
                <a:srgbClr val="666666"/>
              </a:buClr>
              <a:buSzPct val="100000"/>
              <a:buFont typeface="Karla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8pPr>
            <a:lvl9pPr lvl="8">
              <a:spcBef>
                <a:spcPts val="360"/>
              </a:spcBef>
              <a:buClr>
                <a:srgbClr val="666666"/>
              </a:buClr>
              <a:buSzPct val="100000"/>
              <a:buFont typeface="Karla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CD4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ctrTitle"/>
          </p:nvPr>
        </p:nvSpPr>
        <p:spPr>
          <a:xfrm>
            <a:off x="148100" y="2097075"/>
            <a:ext cx="4298910" cy="290026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 dirty="0" smtClean="0">
                <a:solidFill>
                  <a:srgbClr val="00BCD4"/>
                </a:solidFill>
              </a:rPr>
              <a:t>VIP 3.0</a:t>
            </a:r>
            <a:br>
              <a:rPr lang="en" sz="2400" dirty="0" smtClean="0">
                <a:solidFill>
                  <a:srgbClr val="00BCD4"/>
                </a:solidFill>
              </a:rPr>
            </a:br>
            <a:r>
              <a:rPr lang="en" sz="2400" dirty="0">
                <a:solidFill>
                  <a:srgbClr val="00BCD4"/>
                </a:solidFill>
              </a:rPr>
              <a:t/>
            </a:r>
            <a:br>
              <a:rPr lang="en" sz="2400" dirty="0">
                <a:solidFill>
                  <a:srgbClr val="00BCD4"/>
                </a:solidFill>
              </a:rPr>
            </a:br>
            <a:r>
              <a:rPr lang="en" sz="2400" dirty="0">
                <a:solidFill>
                  <a:srgbClr val="00BCD4"/>
                </a:solidFill>
              </a:rPr>
              <a:t>Team Member(s): </a:t>
            </a:r>
            <a:r>
              <a:rPr lang="en" sz="2000" dirty="0"/>
              <a:t>Vladan Lalovic, Johnatan Jensen, Michael Martinez, Daniel </a:t>
            </a:r>
            <a:r>
              <a:rPr lang="en" sz="2000" dirty="0" smtClean="0"/>
              <a:t>Lopez</a:t>
            </a:r>
            <a:br>
              <a:rPr lang="en" sz="2000" dirty="0" smtClean="0"/>
            </a:br>
            <a:r>
              <a:rPr lang="en" sz="2400" dirty="0">
                <a:solidFill>
                  <a:srgbClr val="00BCD4"/>
                </a:solidFill>
              </a:rPr>
              <a:t/>
            </a:r>
            <a:br>
              <a:rPr lang="en" sz="2400" dirty="0">
                <a:solidFill>
                  <a:srgbClr val="00BCD4"/>
                </a:solidFill>
              </a:rPr>
            </a:br>
            <a:r>
              <a:rPr lang="en" sz="2400" dirty="0">
                <a:solidFill>
                  <a:srgbClr val="00BCD4"/>
                </a:solidFill>
              </a:rPr>
              <a:t>Product Owner(s): </a:t>
            </a:r>
            <a:r>
              <a:rPr lang="en" sz="2000" dirty="0"/>
              <a:t>Masoud Sadjadi, Mohsen Taheri, Maral Kargarmoakhar</a:t>
            </a:r>
          </a:p>
        </p:txBody>
      </p:sp>
      <p:sp>
        <p:nvSpPr>
          <p:cNvPr id="66" name="Shape 66"/>
          <p:cNvSpPr txBox="1">
            <a:spLocks noGrp="1"/>
          </p:cNvSpPr>
          <p:nvPr>
            <p:ph type="ctrTitle"/>
          </p:nvPr>
        </p:nvSpPr>
        <p:spPr>
          <a:xfrm>
            <a:off x="148100" y="474075"/>
            <a:ext cx="4491000" cy="1182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 dirty="0"/>
              <a:t>Senior Project </a:t>
            </a:r>
          </a:p>
          <a:p>
            <a:pPr lvl="0">
              <a:spcBef>
                <a:spcPts val="0"/>
              </a:spcBef>
              <a:buNone/>
            </a:pPr>
            <a:r>
              <a:rPr lang="en" sz="3000" dirty="0"/>
              <a:t>Final Presentation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" sz="3000" dirty="0"/>
              <a:t>Summer 2016</a:t>
            </a:r>
          </a:p>
        </p:txBody>
      </p:sp>
      <p:sp>
        <p:nvSpPr>
          <p:cNvPr id="67" name="Shape 67"/>
          <p:cNvSpPr txBox="1"/>
          <p:nvPr/>
        </p:nvSpPr>
        <p:spPr>
          <a:xfrm>
            <a:off x="4369850" y="202050"/>
            <a:ext cx="4980000" cy="162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School of Computing and Information Sciences</a:t>
            </a:r>
            <a:br>
              <a:rPr lang="en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Florida International University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CD4"/>
        </a:solid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>
            <a:spLocks noGrp="1"/>
          </p:cNvSpPr>
          <p:nvPr>
            <p:ph type="ctrTitle" idx="4294967295"/>
          </p:nvPr>
        </p:nvSpPr>
        <p:spPr>
          <a:xfrm>
            <a:off x="146674" y="104774"/>
            <a:ext cx="6654175" cy="1094225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/>
            <a:r>
              <a:rPr lang="en-US" sz="3000" dirty="0">
                <a:solidFill>
                  <a:schemeClr val="accent1"/>
                </a:solidFill>
              </a:rPr>
              <a:t>User Story #</a:t>
            </a:r>
            <a:r>
              <a:rPr lang="en-US" sz="3000" dirty="0" smtClean="0">
                <a:solidFill>
                  <a:schemeClr val="accent1"/>
                </a:solidFill>
              </a:rPr>
              <a:t>1</a:t>
            </a:r>
            <a:r>
              <a:rPr lang="en" sz="3000" dirty="0" smtClean="0">
                <a:solidFill>
                  <a:srgbClr val="00BCD4"/>
                </a:solidFill>
              </a:rPr>
              <a:t> - </a:t>
            </a:r>
            <a:r>
              <a:rPr lang="en-US" sz="3000" dirty="0"/>
              <a:t>Messaging System for Users</a:t>
            </a:r>
            <a:endParaRPr lang="en" sz="3000" dirty="0"/>
          </a:p>
        </p:txBody>
      </p:sp>
      <p:sp>
        <p:nvSpPr>
          <p:cNvPr id="154" name="Shape 154"/>
          <p:cNvSpPr txBox="1">
            <a:spLocks noGrp="1"/>
          </p:cNvSpPr>
          <p:nvPr>
            <p:ph type="subTitle" idx="4294967295"/>
          </p:nvPr>
        </p:nvSpPr>
        <p:spPr>
          <a:xfrm>
            <a:off x="146675" y="1351275"/>
            <a:ext cx="7259100" cy="3401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282575" lvl="0" indent="-282575">
              <a:spcBef>
                <a:spcPts val="0"/>
              </a:spcBef>
              <a:buClr>
                <a:srgbClr val="001D4D"/>
              </a:buClr>
              <a:buFont typeface="Noto Sans Symbols"/>
              <a:buChar char="●"/>
            </a:pPr>
            <a:r>
              <a:rPr lang="en-US" sz="18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My most important user story!</a:t>
            </a:r>
          </a:p>
          <a:p>
            <a:pPr marL="577850" lvl="1" indent="-285750">
              <a:spcBef>
                <a:spcPts val="0"/>
              </a:spcBef>
              <a:buClr>
                <a:srgbClr val="001D4D"/>
              </a:buClr>
              <a:buFont typeface="Noto Sans Symbols"/>
              <a:buChar char="●"/>
            </a:pPr>
            <a:r>
              <a:rPr lang="en-US" sz="18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Why? </a:t>
            </a: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Fast and Reliable Communication in Projects is essential to the projects success!</a:t>
            </a:r>
          </a:p>
          <a:p>
            <a:pPr marL="295275" lvl="1" indent="-3175">
              <a:spcBef>
                <a:spcPts val="0"/>
              </a:spcBef>
              <a:buClr>
                <a:srgbClr val="001D4D"/>
              </a:buClr>
              <a:buSzPct val="25000"/>
              <a:buNone/>
            </a:pPr>
            <a:endParaRPr lang="en-US" sz="1800" dirty="0" smtClean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577850" lvl="1" indent="-285750">
              <a:spcBef>
                <a:spcPts val="0"/>
              </a:spcBef>
              <a:buClr>
                <a:srgbClr val="001D4D"/>
              </a:buClr>
              <a:buFont typeface="Noto Sans Symbols"/>
              <a:buChar char="●"/>
            </a:pPr>
            <a:r>
              <a:rPr lang="en-US" sz="18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Problem: </a:t>
            </a: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User’s cant communicate with each other.</a:t>
            </a:r>
          </a:p>
          <a:p>
            <a:pPr marL="577850" lvl="1" indent="-285750">
              <a:spcBef>
                <a:spcPts val="0"/>
              </a:spcBef>
              <a:buClr>
                <a:srgbClr val="001D4D"/>
              </a:buClr>
              <a:buFont typeface="Noto Sans Symbols"/>
              <a:buChar char="●"/>
            </a:pPr>
            <a:r>
              <a:rPr lang="en-US" sz="18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Solution: </a:t>
            </a: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Develop a fast and reliable messaging feature.</a:t>
            </a:r>
          </a:p>
          <a:p>
            <a:pPr lvl="0">
              <a:spcBef>
                <a:spcPts val="0"/>
              </a:spcBef>
              <a:buClr>
                <a:srgbClr val="001D4D"/>
              </a:buClr>
              <a:buSzPct val="25000"/>
              <a:buNone/>
            </a:pPr>
            <a:endParaRPr lang="en-US" sz="1800" dirty="0" smtClean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282575" lvl="0" indent="-142875">
              <a:spcBef>
                <a:spcPts val="0"/>
              </a:spcBef>
              <a:buClr>
                <a:srgbClr val="001D4D"/>
              </a:buClr>
              <a:buFont typeface="Noto Sans Symbols"/>
              <a:buChar char="●"/>
            </a:pP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8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Most Important Tasks:</a:t>
            </a:r>
          </a:p>
          <a:p>
            <a:pPr marL="577850" lvl="1" indent="-171450">
              <a:spcBef>
                <a:spcPts val="0"/>
              </a:spcBef>
              <a:buClr>
                <a:srgbClr val="001D4D"/>
              </a:buClr>
              <a:buFont typeface="Noto Sans Symbols"/>
              <a:buChar char="●"/>
            </a:pP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Message multiple users in only 1 click – </a:t>
            </a:r>
            <a:r>
              <a:rPr lang="en-US" sz="18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very easy to use</a:t>
            </a:r>
          </a:p>
          <a:p>
            <a:pPr marL="577850" lvl="1" indent="-171450">
              <a:spcBef>
                <a:spcPts val="0"/>
              </a:spcBef>
              <a:buClr>
                <a:srgbClr val="001D4D"/>
              </a:buClr>
              <a:buFont typeface="Noto Sans Symbols"/>
              <a:buChar char="●"/>
            </a:pP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Users receive </a:t>
            </a:r>
            <a:r>
              <a:rPr lang="en-US" sz="18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email &amp; website </a:t>
            </a: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notifications</a:t>
            </a:r>
          </a:p>
          <a:p>
            <a:pPr marL="577850" lvl="1" indent="-171450">
              <a:spcBef>
                <a:spcPts val="0"/>
              </a:spcBef>
              <a:buClr>
                <a:srgbClr val="001D4D"/>
              </a:buClr>
              <a:buFont typeface="Noto Sans Symbols"/>
              <a:buChar char="●"/>
            </a:pP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Powerful Search feature for Admins - </a:t>
            </a:r>
            <a:r>
              <a:rPr lang="en-US" sz="18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Message any user</a:t>
            </a:r>
            <a:endParaRPr lang="en-US" sz="1800" dirty="0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688"/>
        </a:solid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title"/>
          </p:nvPr>
        </p:nvSpPr>
        <p:spPr>
          <a:xfrm>
            <a:off x="-102664" y="3671407"/>
            <a:ext cx="2726100" cy="906493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ctr">
              <a:buClr>
                <a:srgbClr val="001D4D"/>
              </a:buClr>
              <a:buSzPct val="25000"/>
            </a:pPr>
            <a:r>
              <a:rPr lang="en-US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Demo:</a:t>
            </a:r>
            <a:r>
              <a:rPr lang="en-US" b="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/>
            </a:r>
            <a:br>
              <a:rPr lang="en-US" b="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b="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Sending Message</a:t>
            </a:r>
            <a:endParaRPr lang="en-US" b="0" dirty="0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60" name="Shape 160" descr="project_poste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3150" y="182025"/>
            <a:ext cx="6206505" cy="413765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Shape 197"/>
          <p:cNvSpPr txBox="1">
            <a:spLocks/>
          </p:cNvSpPr>
          <p:nvPr/>
        </p:nvSpPr>
        <p:spPr>
          <a:xfrm>
            <a:off x="788235" y="-76200"/>
            <a:ext cx="7583400" cy="1044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ct val="1000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>
              <a:buClr>
                <a:srgbClr val="001D4D"/>
              </a:buClr>
              <a:buSzPct val="25000"/>
              <a:buFont typeface="Trebuchet MS"/>
              <a:buNone/>
            </a:pPr>
            <a:endParaRPr lang="en-US" b="0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6" name="Shape 20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27572" y="699202"/>
            <a:ext cx="4092403" cy="2301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688"/>
        </a:solid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title"/>
          </p:nvPr>
        </p:nvSpPr>
        <p:spPr>
          <a:xfrm>
            <a:off x="-102664" y="3671407"/>
            <a:ext cx="2826814" cy="906493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ctr">
              <a:buClr>
                <a:srgbClr val="001D4D"/>
              </a:buClr>
              <a:buSzPct val="25000"/>
            </a:pPr>
            <a:r>
              <a:rPr lang="en-US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Demo:</a:t>
            </a:r>
            <a:br>
              <a:rPr lang="en-US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b="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Receiving Messages</a:t>
            </a:r>
            <a:endParaRPr lang="en-US" b="0" dirty="0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2" name="Shape 197"/>
          <p:cNvSpPr txBox="1">
            <a:spLocks/>
          </p:cNvSpPr>
          <p:nvPr/>
        </p:nvSpPr>
        <p:spPr>
          <a:xfrm>
            <a:off x="788235" y="-76200"/>
            <a:ext cx="7583400" cy="1044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ct val="1000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buClr>
                <a:srgbClr val="999999"/>
              </a:buClr>
              <a:buSzPct val="1000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>
              <a:buClr>
                <a:srgbClr val="001D4D"/>
              </a:buClr>
              <a:buSzPct val="25000"/>
              <a:buFont typeface="Trebuchet MS"/>
              <a:buNone/>
            </a:pPr>
            <a:endParaRPr lang="en-US" b="0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6" name="Shape 208"/>
          <p:cNvSpPr/>
          <p:nvPr/>
        </p:nvSpPr>
        <p:spPr>
          <a:xfrm>
            <a:off x="3000375" y="299676"/>
            <a:ext cx="5991224" cy="189316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8406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" name="Shape 2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33899" y="398383"/>
            <a:ext cx="5793285" cy="1639967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Shape 212"/>
          <p:cNvSpPr/>
          <p:nvPr/>
        </p:nvSpPr>
        <p:spPr>
          <a:xfrm>
            <a:off x="4524778" y="72968"/>
            <a:ext cx="2867726" cy="22551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8406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Shape 213"/>
          <p:cNvSpPr txBox="1"/>
          <p:nvPr/>
        </p:nvSpPr>
        <p:spPr>
          <a:xfrm>
            <a:off x="4006869" y="12232"/>
            <a:ext cx="3991532" cy="28625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r>
              <a:rPr lang="en-US" sz="1800" b="1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To-Do Notifications</a:t>
            </a:r>
          </a:p>
        </p:txBody>
      </p:sp>
      <p:sp>
        <p:nvSpPr>
          <p:cNvPr id="23" name="Shape 214"/>
          <p:cNvSpPr/>
          <p:nvPr/>
        </p:nvSpPr>
        <p:spPr>
          <a:xfrm>
            <a:off x="3000375" y="2936014"/>
            <a:ext cx="5991224" cy="189316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8406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Shape 215"/>
          <p:cNvSpPr/>
          <p:nvPr/>
        </p:nvSpPr>
        <p:spPr>
          <a:xfrm>
            <a:off x="4568772" y="2717666"/>
            <a:ext cx="2867726" cy="22551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8406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Shape 216"/>
          <p:cNvSpPr txBox="1"/>
          <p:nvPr/>
        </p:nvSpPr>
        <p:spPr>
          <a:xfrm>
            <a:off x="3973596" y="2647377"/>
            <a:ext cx="3991532" cy="28625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r>
              <a:rPr lang="en-US" sz="1800" b="1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Gmail Notifications</a:t>
            </a:r>
          </a:p>
        </p:txBody>
      </p:sp>
      <p:pic>
        <p:nvPicPr>
          <p:cNvPr id="27" name="Shape 2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32253" y="3290690"/>
            <a:ext cx="5706947" cy="14051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3010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CD4"/>
        </a:solidFill>
        <a:effectLst/>
      </p:bgPr>
    </p:bg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>
            <a:spLocks noGrp="1"/>
          </p:cNvSpPr>
          <p:nvPr>
            <p:ph type="ctrTitle" idx="4294967295"/>
          </p:nvPr>
        </p:nvSpPr>
        <p:spPr>
          <a:xfrm>
            <a:off x="198100" y="288925"/>
            <a:ext cx="6101700" cy="8949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/>
            <a:r>
              <a:rPr lang="en-US" sz="3000" dirty="0">
                <a:solidFill>
                  <a:schemeClr val="accent1"/>
                </a:solidFill>
              </a:rPr>
              <a:t>User Story </a:t>
            </a:r>
            <a:r>
              <a:rPr lang="en-US" sz="3000" dirty="0" smtClean="0">
                <a:solidFill>
                  <a:schemeClr val="accent1"/>
                </a:solidFill>
              </a:rPr>
              <a:t>#2</a:t>
            </a:r>
            <a:r>
              <a:rPr lang="en" sz="3000" dirty="0" smtClean="0">
                <a:solidFill>
                  <a:srgbClr val="00BCD4"/>
                </a:solidFill>
              </a:rPr>
              <a:t> – </a:t>
            </a:r>
            <a:r>
              <a:rPr lang="en-US" sz="3000" dirty="0" smtClean="0"/>
              <a:t>Filters for Projects and Teams Page</a:t>
            </a:r>
            <a:endParaRPr lang="en" sz="3000" dirty="0">
              <a:solidFill>
                <a:srgbClr val="00BCD4"/>
              </a:solidFill>
            </a:endParaRPr>
          </a:p>
        </p:txBody>
      </p:sp>
      <p:sp>
        <p:nvSpPr>
          <p:cNvPr id="4" name="Shape 248"/>
          <p:cNvSpPr txBox="1">
            <a:spLocks/>
          </p:cNvSpPr>
          <p:nvPr/>
        </p:nvSpPr>
        <p:spPr>
          <a:xfrm>
            <a:off x="198100" y="1183825"/>
            <a:ext cx="7059950" cy="4208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2575" indent="-282575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0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Problem: </a:t>
            </a: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Searching for projects is slow, and not user friendly.</a:t>
            </a:r>
          </a:p>
          <a:p>
            <a:pPr marL="282575" indent="-282575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0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Solution: </a:t>
            </a: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Create project search filters.</a:t>
            </a:r>
          </a:p>
          <a:p>
            <a:pPr marL="295275" lvl="1" indent="-3175">
              <a:buClr>
                <a:srgbClr val="001D4D"/>
              </a:buClr>
              <a:buSzPct val="25000"/>
              <a:buFont typeface="Noto Sans Symbols"/>
              <a:buNone/>
            </a:pPr>
            <a:endParaRPr lang="en-US" sz="2000" dirty="0" smtClean="0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282575" indent="-282575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0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Most Important Tasks:</a:t>
            </a:r>
          </a:p>
          <a:p>
            <a:pPr marL="577850" lvl="1" indent="-171450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0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8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Dynamically Refresh </a:t>
            </a: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the Search Results - </a:t>
            </a:r>
            <a:r>
              <a:rPr lang="en-US" sz="18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Instantly shows results!</a:t>
            </a:r>
          </a:p>
          <a:p>
            <a:pPr marL="577850" lvl="1" indent="-171450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18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Implement </a:t>
            </a:r>
            <a:r>
              <a:rPr lang="en-US" sz="18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tons</a:t>
            </a: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of useful filters – </a:t>
            </a:r>
            <a:r>
              <a:rPr lang="en-US" sz="18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Find projects quickly!</a:t>
            </a:r>
          </a:p>
          <a:p>
            <a:pPr marL="295275" lvl="1" indent="-3175">
              <a:buClr>
                <a:srgbClr val="001D4D"/>
              </a:buClr>
              <a:buSzPct val="25000"/>
              <a:buFont typeface="Noto Sans Symbols"/>
              <a:buNone/>
            </a:pPr>
            <a:endParaRPr lang="en-US" sz="2000" dirty="0" smtClean="0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282575" indent="-282575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0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What kind of filters?</a:t>
            </a:r>
          </a:p>
          <a:p>
            <a:pPr marL="577850" lvl="1" indent="-285750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“My Projects”</a:t>
            </a:r>
          </a:p>
          <a:p>
            <a:pPr marL="577850" lvl="1" indent="-285750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Open Projects</a:t>
            </a:r>
          </a:p>
          <a:p>
            <a:pPr marL="577850" lvl="1" indent="-285750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New Projects</a:t>
            </a:r>
          </a:p>
          <a:p>
            <a:pPr marL="577850" lvl="1" indent="-285750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Many more!</a:t>
            </a:r>
          </a:p>
          <a:p>
            <a:pPr marL="295275" lvl="1" indent="-3175">
              <a:buClr>
                <a:srgbClr val="001D4D"/>
              </a:buClr>
              <a:buSzPct val="25000"/>
              <a:buFont typeface="Noto Sans Symbols"/>
              <a:buNone/>
            </a:pPr>
            <a:endParaRPr lang="en-US" sz="2000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688"/>
        </a:solidFill>
        <a:effectLst/>
      </p:bgPr>
    </p:bg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title"/>
          </p:nvPr>
        </p:nvSpPr>
        <p:spPr>
          <a:xfrm>
            <a:off x="-122877" y="3190875"/>
            <a:ext cx="3047051" cy="1554575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buClr>
                <a:schemeClr val="dk1"/>
              </a:buClr>
              <a:buSzPct val="36666"/>
            </a:pPr>
            <a:r>
              <a:rPr lang="en-US" dirty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Demo:</a:t>
            </a:r>
            <a:br>
              <a:rPr lang="en-US" dirty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b="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Dynamic Filters</a:t>
            </a:r>
            <a:endParaRPr lang="en" dirty="0">
              <a:solidFill>
                <a:srgbClr val="00BCD4"/>
              </a:solidFill>
            </a:endParaRPr>
          </a:p>
        </p:txBody>
      </p:sp>
      <p:pic>
        <p:nvPicPr>
          <p:cNvPr id="173" name="Shape 173" descr="project_poste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3150" y="182024"/>
            <a:ext cx="6824650" cy="471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hape 2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39441" y="784966"/>
            <a:ext cx="4475833" cy="26345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CD4"/>
        </a:solidFill>
        <a:effectLst/>
      </p:bgPr>
    </p:bg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>
            <a:spLocks noGrp="1"/>
          </p:cNvSpPr>
          <p:nvPr>
            <p:ph type="ctrTitle" idx="4294967295"/>
          </p:nvPr>
        </p:nvSpPr>
        <p:spPr>
          <a:xfrm>
            <a:off x="146675" y="60902"/>
            <a:ext cx="6701800" cy="8949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/>
            <a:r>
              <a:rPr lang="en-US" sz="3000" dirty="0">
                <a:solidFill>
                  <a:schemeClr val="accent1"/>
                </a:solidFill>
              </a:rPr>
              <a:t>User Story </a:t>
            </a:r>
            <a:r>
              <a:rPr lang="en-US" sz="3000" dirty="0" smtClean="0">
                <a:solidFill>
                  <a:schemeClr val="accent1"/>
                </a:solidFill>
              </a:rPr>
              <a:t>#3</a:t>
            </a:r>
            <a:r>
              <a:rPr lang="en" sz="3000" dirty="0" smtClean="0">
                <a:solidFill>
                  <a:srgbClr val="00BCD4"/>
                </a:solidFill>
              </a:rPr>
              <a:t> </a:t>
            </a:r>
            <a:r>
              <a:rPr lang="en" sz="3000" dirty="0">
                <a:solidFill>
                  <a:srgbClr val="00BCD4"/>
                </a:solidFill>
              </a:rPr>
              <a:t>– </a:t>
            </a:r>
            <a:r>
              <a:rPr lang="en-US" sz="3000" dirty="0" smtClean="0"/>
              <a:t>Creating &amp; Maintaining Dev Server</a:t>
            </a:r>
            <a:endParaRPr lang="en" sz="3000" dirty="0">
              <a:solidFill>
                <a:srgbClr val="00BCD4"/>
              </a:solidFill>
            </a:endParaRPr>
          </a:p>
        </p:txBody>
      </p:sp>
      <p:sp>
        <p:nvSpPr>
          <p:cNvPr id="4" name="Shape 266"/>
          <p:cNvSpPr txBox="1">
            <a:spLocks/>
          </p:cNvSpPr>
          <p:nvPr/>
        </p:nvSpPr>
        <p:spPr>
          <a:xfrm>
            <a:off x="0" y="935101"/>
            <a:ext cx="7583400" cy="4208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2575" indent="-142875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2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22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Problem: </a:t>
            </a:r>
            <a:r>
              <a:rPr lang="en-US" sz="22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No “live” testing environment for new code.</a:t>
            </a:r>
          </a:p>
          <a:p>
            <a:pPr marL="282575" indent="-142875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2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22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Solution: </a:t>
            </a:r>
            <a:r>
              <a:rPr lang="en-US" sz="22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Create a “dev” server</a:t>
            </a:r>
            <a:r>
              <a:rPr lang="en-US" sz="2200" dirty="0" smtClean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22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to test all changes.</a:t>
            </a:r>
          </a:p>
          <a:p>
            <a:pPr marL="139700">
              <a:buClr>
                <a:srgbClr val="001D4D"/>
              </a:buClr>
              <a:buSzPct val="25000"/>
              <a:buFont typeface="Noto Sans Symbols"/>
              <a:buNone/>
            </a:pPr>
            <a:endParaRPr lang="en-US" sz="2200" dirty="0" smtClean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282575" indent="-142875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2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22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Most Important Tasks:</a:t>
            </a:r>
          </a:p>
          <a:p>
            <a:pPr marL="577850" lvl="1" indent="-171450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0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Upload latest Experimental code every 24 Hours</a:t>
            </a:r>
          </a:p>
          <a:p>
            <a:pPr marL="860425" lvl="2" indent="-174625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Check the features for bugs</a:t>
            </a:r>
          </a:p>
          <a:p>
            <a:pPr marL="860425" lvl="2" indent="-174625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2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8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No bugs? </a:t>
            </a: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Push code to live server.</a:t>
            </a:r>
          </a:p>
          <a:p>
            <a:pPr marL="139700">
              <a:buClr>
                <a:srgbClr val="001D4D"/>
              </a:buClr>
              <a:buSzPct val="25000"/>
              <a:buFont typeface="Noto Sans Symbols"/>
              <a:buNone/>
            </a:pPr>
            <a:endParaRPr lang="en-US" sz="2200" b="1" dirty="0" smtClean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577850" lvl="1" indent="-171450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0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Open new port in Linux</a:t>
            </a:r>
          </a:p>
          <a:p>
            <a:pPr marL="860425" lvl="2" indent="-174625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Dev runs on unique port – </a:t>
            </a:r>
            <a:r>
              <a:rPr lang="en-US" sz="18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separate from live server</a:t>
            </a: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.</a:t>
            </a:r>
          </a:p>
          <a:p>
            <a:pPr marL="685800" lvl="2">
              <a:buClr>
                <a:srgbClr val="001D4D"/>
              </a:buClr>
              <a:buSzPct val="25000"/>
              <a:buFont typeface="Noto Sans Symbols"/>
              <a:buNone/>
            </a:pPr>
            <a:endParaRPr lang="en-US" sz="1800" dirty="0" smtClean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577850" lvl="1" indent="-171450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0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Create separate database</a:t>
            </a:r>
          </a:p>
          <a:p>
            <a:pPr marL="860425" lvl="2" indent="-174625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Uses separate database instance.</a:t>
            </a:r>
          </a:p>
          <a:p>
            <a:pPr marL="685800" lvl="2">
              <a:buClr>
                <a:srgbClr val="001D4D"/>
              </a:buClr>
              <a:buSzPct val="25000"/>
              <a:buFont typeface="Noto Sans Symbols"/>
              <a:buNone/>
            </a:pPr>
            <a:endParaRPr lang="en-US" sz="1800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CD4"/>
        </a:solidFill>
        <a:effectLst/>
      </p:bgPr>
    </p:bg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>
            <a:spLocks noGrp="1"/>
          </p:cNvSpPr>
          <p:nvPr>
            <p:ph type="ctrTitle" idx="4294967295"/>
          </p:nvPr>
        </p:nvSpPr>
        <p:spPr>
          <a:xfrm>
            <a:off x="146675" y="146627"/>
            <a:ext cx="6701800" cy="8949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/>
            <a:r>
              <a:rPr lang="en-US" sz="3000" dirty="0">
                <a:solidFill>
                  <a:schemeClr val="accent1"/>
                </a:solidFill>
              </a:rPr>
              <a:t>User Story </a:t>
            </a:r>
            <a:r>
              <a:rPr lang="en-US" sz="3000" dirty="0" smtClean="0">
                <a:solidFill>
                  <a:schemeClr val="accent1"/>
                </a:solidFill>
              </a:rPr>
              <a:t>#4</a:t>
            </a:r>
            <a:r>
              <a:rPr lang="en" sz="3000" dirty="0" smtClean="0">
                <a:solidFill>
                  <a:srgbClr val="00BCD4"/>
                </a:solidFill>
              </a:rPr>
              <a:t> </a:t>
            </a:r>
            <a:r>
              <a:rPr lang="en" sz="3000" dirty="0">
                <a:solidFill>
                  <a:srgbClr val="00BCD4"/>
                </a:solidFill>
              </a:rPr>
              <a:t>– </a:t>
            </a:r>
            <a:r>
              <a:rPr lang="en-US" sz="3000" dirty="0"/>
              <a:t>Fixing Issues with Existing Features</a:t>
            </a:r>
            <a:endParaRPr lang="en" sz="3000" dirty="0">
              <a:solidFill>
                <a:srgbClr val="00BCD4"/>
              </a:solidFill>
            </a:endParaRPr>
          </a:p>
        </p:txBody>
      </p:sp>
      <p:sp>
        <p:nvSpPr>
          <p:cNvPr id="6" name="Shape 273"/>
          <p:cNvSpPr txBox="1">
            <a:spLocks/>
          </p:cNvSpPr>
          <p:nvPr/>
        </p:nvSpPr>
        <p:spPr>
          <a:xfrm>
            <a:off x="0" y="1020826"/>
            <a:ext cx="7583400" cy="4208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2575" indent="-142875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2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22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Problem: </a:t>
            </a:r>
            <a:r>
              <a:rPr lang="en-US" sz="16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New/Experimental Code has many bugs. Some of them get forgotten – so they go </a:t>
            </a:r>
            <a:r>
              <a:rPr lang="en-US" sz="16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unfixed</a:t>
            </a:r>
            <a:r>
              <a:rPr lang="en-US" sz="16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.</a:t>
            </a:r>
          </a:p>
          <a:p>
            <a:pPr marL="282575" indent="-142875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2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22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Solution: </a:t>
            </a:r>
            <a:r>
              <a:rPr lang="en-US" sz="16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Fix the bugs, then use GitHub’s </a:t>
            </a:r>
            <a:r>
              <a:rPr lang="en-US" sz="1600" dirty="0" err="1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BugTracker</a:t>
            </a:r>
            <a:r>
              <a:rPr lang="en-US" sz="16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to change the bug’s status to </a:t>
            </a:r>
            <a:r>
              <a:rPr lang="en-US" sz="16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“fixed”</a:t>
            </a:r>
            <a:r>
              <a:rPr lang="en-US" sz="16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.</a:t>
            </a:r>
          </a:p>
          <a:p>
            <a:pPr>
              <a:buClr>
                <a:srgbClr val="001D4D"/>
              </a:buClr>
              <a:buSzPct val="25000"/>
              <a:buFont typeface="Noto Sans Symbols"/>
              <a:buNone/>
            </a:pPr>
            <a:endParaRPr lang="en-US" sz="2200" dirty="0" smtClean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282575" indent="-282575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0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Most Important Tasks:</a:t>
            </a:r>
          </a:p>
          <a:p>
            <a:pPr marL="577850" lvl="1" indent="-171450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0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6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Create new entries in GitHub’s </a:t>
            </a:r>
            <a:r>
              <a:rPr lang="en-US" sz="1600" dirty="0" err="1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BugTracker</a:t>
            </a:r>
            <a:r>
              <a:rPr lang="en-US" sz="16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for new bugs found during Dev Server tests.</a:t>
            </a:r>
          </a:p>
          <a:p>
            <a:pPr marL="577850" lvl="1" indent="-171450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16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Fix and test new code on the Dev Server.</a:t>
            </a:r>
          </a:p>
          <a:p>
            <a:pPr marL="577850" lvl="1" indent="-171450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16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Update </a:t>
            </a:r>
            <a:r>
              <a:rPr lang="en-US" sz="1600" dirty="0" err="1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BugTracker</a:t>
            </a:r>
            <a:r>
              <a:rPr lang="en-US" sz="16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with the results of the new tests.</a:t>
            </a:r>
          </a:p>
          <a:p>
            <a:pPr>
              <a:buClr>
                <a:srgbClr val="001D4D"/>
              </a:buClr>
              <a:buSzPct val="25000"/>
              <a:buFont typeface="Noto Sans Symbols"/>
              <a:buNone/>
            </a:pPr>
            <a:endParaRPr lang="en-US" sz="2200" dirty="0" smtClean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282575" indent="-282575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0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Benefits:</a:t>
            </a:r>
          </a:p>
          <a:p>
            <a:pPr marL="577850" lvl="1" indent="-171450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0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6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Worked on solving issues with almost every feature – </a:t>
            </a:r>
            <a:r>
              <a:rPr lang="en-US" sz="16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gained a lot of project knowledge.</a:t>
            </a:r>
          </a:p>
          <a:p>
            <a:pPr>
              <a:spcBef>
                <a:spcPts val="2000"/>
              </a:spcBef>
              <a:buClr>
                <a:srgbClr val="001D4D"/>
              </a:buClr>
              <a:buSzPct val="25000"/>
              <a:buFont typeface="Noto Sans Symbols"/>
              <a:buNone/>
            </a:pPr>
            <a:endParaRPr lang="en-US" sz="2200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3639405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CD4"/>
        </a:solidFill>
        <a:effectLst/>
      </p:bgPr>
    </p:bg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>
            <a:spLocks noGrp="1"/>
          </p:cNvSpPr>
          <p:nvPr>
            <p:ph type="ctrTitle" idx="4294967295"/>
          </p:nvPr>
        </p:nvSpPr>
        <p:spPr>
          <a:xfrm>
            <a:off x="146675" y="246050"/>
            <a:ext cx="6101700" cy="8949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/>
            <a:r>
              <a:rPr lang="en-US" sz="3000" dirty="0">
                <a:solidFill>
                  <a:schemeClr val="accent1"/>
                </a:solidFill>
              </a:rPr>
              <a:t>User Story #4</a:t>
            </a:r>
            <a:r>
              <a:rPr lang="en" sz="3000" dirty="0">
                <a:solidFill>
                  <a:srgbClr val="00BCD4"/>
                </a:solidFill>
              </a:rPr>
              <a:t> – </a:t>
            </a:r>
            <a:r>
              <a:rPr lang="en-US" sz="3000" dirty="0" smtClean="0"/>
              <a:t>GitHub </a:t>
            </a:r>
            <a:r>
              <a:rPr lang="en-US" sz="3000" dirty="0" err="1" smtClean="0"/>
              <a:t>BugTracker</a:t>
            </a:r>
            <a:endParaRPr lang="en" sz="3000" dirty="0"/>
          </a:p>
        </p:txBody>
      </p:sp>
      <p:sp>
        <p:nvSpPr>
          <p:cNvPr id="8" name="Shape 279"/>
          <p:cNvSpPr/>
          <p:nvPr/>
        </p:nvSpPr>
        <p:spPr>
          <a:xfrm>
            <a:off x="741979" y="1335657"/>
            <a:ext cx="5944571" cy="3675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8406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Shape 2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9176" y="1503608"/>
            <a:ext cx="5435464" cy="334136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hape 282"/>
          <p:cNvSpPr/>
          <p:nvPr/>
        </p:nvSpPr>
        <p:spPr>
          <a:xfrm>
            <a:off x="2672566" y="1065466"/>
            <a:ext cx="2083396" cy="27019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8406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GitHub </a:t>
            </a:r>
            <a:r>
              <a:rPr lang="en-US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BugTracker</a:t>
            </a:r>
            <a:endParaRPr lang="en-US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DC39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>
            <a:spLocks noGrp="1"/>
          </p:cNvSpPr>
          <p:nvPr>
            <p:ph type="title"/>
          </p:nvPr>
        </p:nvSpPr>
        <p:spPr>
          <a:xfrm>
            <a:off x="344050" y="244525"/>
            <a:ext cx="6456800" cy="409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200" dirty="0" smtClean="0"/>
              <a:t>Sunny Day Test Case</a:t>
            </a:r>
            <a:r>
              <a:rPr lang="en" sz="2200" dirty="0" smtClean="0">
                <a:solidFill>
                  <a:srgbClr val="CDDC39"/>
                </a:solidFill>
              </a:rPr>
              <a:t> – Messaging System</a:t>
            </a:r>
            <a:endParaRPr lang="en" sz="2200" dirty="0">
              <a:solidFill>
                <a:srgbClr val="CDDC39"/>
              </a:solidFill>
            </a:endParaRPr>
          </a:p>
        </p:txBody>
      </p:sp>
      <p:sp>
        <p:nvSpPr>
          <p:cNvPr id="210" name="Shape 210"/>
          <p:cNvSpPr txBox="1"/>
          <p:nvPr/>
        </p:nvSpPr>
        <p:spPr>
          <a:xfrm>
            <a:off x="282875" y="627275"/>
            <a:ext cx="5905200" cy="63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600"/>
              </a:spcBef>
              <a:buClr>
                <a:srgbClr val="000000"/>
              </a:buClr>
              <a:buSzPct val="91666"/>
              <a:buFont typeface="Arial"/>
              <a:buNone/>
            </a:pPr>
            <a:r>
              <a:rPr lang="en" sz="1200" dirty="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Here I present a test case, one of many that shows that VIP development team prides itself in software testing.</a:t>
            </a:r>
          </a:p>
          <a:p>
            <a:pPr lvl="0" rtl="0">
              <a:lnSpc>
                <a:spcPct val="115000"/>
              </a:lnSpc>
              <a:spcBef>
                <a:spcPts val="600"/>
              </a:spcBef>
              <a:buNone/>
            </a:pPr>
            <a:r>
              <a:rPr lang="en" sz="1200" dirty="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/>
            </a:r>
            <a:br>
              <a:rPr lang="en" sz="1200" dirty="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</a:br>
            <a:endParaRPr lang="en" sz="1200" dirty="0">
              <a:solidFill>
                <a:srgbClr val="666666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5" name="Shape 279"/>
          <p:cNvSpPr/>
          <p:nvPr/>
        </p:nvSpPr>
        <p:spPr>
          <a:xfrm>
            <a:off x="344049" y="1261175"/>
            <a:ext cx="6580625" cy="372992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8406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223" y="1435449"/>
            <a:ext cx="6057327" cy="33813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DC39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>
            <a:spLocks noGrp="1"/>
          </p:cNvSpPr>
          <p:nvPr>
            <p:ph type="title"/>
          </p:nvPr>
        </p:nvSpPr>
        <p:spPr>
          <a:xfrm>
            <a:off x="344050" y="244525"/>
            <a:ext cx="6456800" cy="409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200" dirty="0" smtClean="0"/>
              <a:t>Rainy Day Test Case</a:t>
            </a:r>
            <a:r>
              <a:rPr lang="en" sz="2200" dirty="0" smtClean="0">
                <a:solidFill>
                  <a:srgbClr val="CDDC39"/>
                </a:solidFill>
              </a:rPr>
              <a:t> – Messaging System</a:t>
            </a:r>
            <a:endParaRPr lang="en" sz="2200" dirty="0">
              <a:solidFill>
                <a:srgbClr val="CDDC39"/>
              </a:solidFill>
            </a:endParaRPr>
          </a:p>
        </p:txBody>
      </p:sp>
      <p:sp>
        <p:nvSpPr>
          <p:cNvPr id="210" name="Shape 210"/>
          <p:cNvSpPr txBox="1"/>
          <p:nvPr/>
        </p:nvSpPr>
        <p:spPr>
          <a:xfrm>
            <a:off x="282875" y="627275"/>
            <a:ext cx="5905200" cy="63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600"/>
              </a:spcBef>
              <a:buClr>
                <a:srgbClr val="000000"/>
              </a:buClr>
              <a:buSzPct val="91666"/>
              <a:buFont typeface="Arial"/>
              <a:buNone/>
            </a:pPr>
            <a:r>
              <a:rPr lang="en" sz="1200" dirty="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Here I present a test case, one of many that shows that VIP development team prides itself in software testing.</a:t>
            </a:r>
          </a:p>
          <a:p>
            <a:pPr lvl="0" rtl="0">
              <a:lnSpc>
                <a:spcPct val="115000"/>
              </a:lnSpc>
              <a:spcBef>
                <a:spcPts val="600"/>
              </a:spcBef>
              <a:buNone/>
            </a:pPr>
            <a:r>
              <a:rPr lang="en" sz="1200" dirty="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/>
            </a:r>
            <a:br>
              <a:rPr lang="en" sz="1200" dirty="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</a:br>
            <a:endParaRPr lang="en" sz="1200" dirty="0">
              <a:solidFill>
                <a:srgbClr val="666666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5" name="Shape 279"/>
          <p:cNvSpPr/>
          <p:nvPr/>
        </p:nvSpPr>
        <p:spPr>
          <a:xfrm>
            <a:off x="344049" y="1261175"/>
            <a:ext cx="6580625" cy="372992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8406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8" y="1396274"/>
            <a:ext cx="5976938" cy="336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590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DC39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20250" y="244525"/>
            <a:ext cx="4801500" cy="409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/>
              <a:t>PROBLEMS </a:t>
            </a:r>
            <a:r>
              <a:rPr lang="en" dirty="0" smtClean="0"/>
              <a:t>with</a:t>
            </a:r>
            <a:r>
              <a:rPr lang="en" sz="2400" dirty="0" smtClean="0"/>
              <a:t> </a:t>
            </a:r>
            <a:r>
              <a:rPr lang="en" dirty="0">
                <a:solidFill>
                  <a:srgbClr val="CDDC39"/>
                </a:solidFill>
              </a:rPr>
              <a:t>VIP 2.0</a:t>
            </a:r>
          </a:p>
        </p:txBody>
      </p:sp>
      <p:sp>
        <p:nvSpPr>
          <p:cNvPr id="73" name="Shape 73"/>
          <p:cNvSpPr txBox="1"/>
          <p:nvPr/>
        </p:nvSpPr>
        <p:spPr>
          <a:xfrm>
            <a:off x="282875" y="772975"/>
            <a:ext cx="5905200" cy="17500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04800">
              <a:lnSpc>
                <a:spcPct val="115000"/>
              </a:lnSpc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●"/>
            </a:pPr>
            <a:r>
              <a:rPr lang="en-US" sz="1200" dirty="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User’s cant communicate with each other</a:t>
            </a:r>
            <a:r>
              <a:rPr lang="en-US" sz="1200" dirty="0" smtClean="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.</a:t>
            </a:r>
          </a:p>
          <a:p>
            <a:pPr marL="457200" lvl="0" indent="-304800">
              <a:lnSpc>
                <a:spcPct val="115000"/>
              </a:lnSpc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●"/>
            </a:pPr>
            <a:r>
              <a:rPr lang="en-US" sz="1200" dirty="0" smtClean="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Website is m</a:t>
            </a:r>
            <a:r>
              <a:rPr lang="en" sz="1200" dirty="0" smtClean="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ostly Static &amp; Non-Functional.</a:t>
            </a:r>
            <a:endParaRPr lang="en" sz="1200" dirty="0">
              <a:solidFill>
                <a:srgbClr val="666666"/>
              </a:solidFill>
              <a:latin typeface="Karla"/>
              <a:ea typeface="Karla"/>
              <a:cs typeface="Karla"/>
              <a:sym typeface="Karla"/>
            </a:endParaRPr>
          </a:p>
          <a:p>
            <a:pPr marL="457200" lvl="0" indent="-304800">
              <a:lnSpc>
                <a:spcPct val="115000"/>
              </a:lnSpc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●"/>
            </a:pPr>
            <a:r>
              <a:rPr lang="en-US" sz="1200" dirty="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Searching for projects is slow, and not user friendly</a:t>
            </a:r>
            <a:r>
              <a:rPr lang="en-US" sz="1200" dirty="0" smtClean="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.</a:t>
            </a:r>
          </a:p>
          <a:p>
            <a:pPr marL="457200" lvl="0" indent="-304800">
              <a:lnSpc>
                <a:spcPct val="115000"/>
              </a:lnSpc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●"/>
            </a:pPr>
            <a:r>
              <a:rPr lang="en-US" sz="1200" dirty="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No “live” testing environment for new code</a:t>
            </a:r>
            <a:r>
              <a:rPr lang="en-US" sz="1200" dirty="0" smtClean="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.</a:t>
            </a:r>
          </a:p>
          <a:p>
            <a:pPr marL="457200" lvl="0" indent="-304800">
              <a:lnSpc>
                <a:spcPct val="115000"/>
              </a:lnSpc>
              <a:spcBef>
                <a:spcPts val="600"/>
              </a:spcBef>
              <a:buClr>
                <a:srgbClr val="666666"/>
              </a:buClr>
              <a:buSzPct val="100000"/>
              <a:buFont typeface="Karla"/>
              <a:buChar char="●"/>
            </a:pPr>
            <a:r>
              <a:rPr lang="en" sz="1200" dirty="0" smtClean="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rPr>
              <a:t>No way to track status of existing bugs.</a:t>
            </a:r>
            <a:endParaRPr lang="en" sz="1200" dirty="0">
              <a:solidFill>
                <a:srgbClr val="666666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8" name="Shape 198"/>
          <p:cNvSpPr/>
          <p:nvPr/>
        </p:nvSpPr>
        <p:spPr>
          <a:xfrm>
            <a:off x="190007" y="2641953"/>
            <a:ext cx="3684482" cy="22458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8406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Shape 199"/>
          <p:cNvSpPr/>
          <p:nvPr/>
        </p:nvSpPr>
        <p:spPr>
          <a:xfrm>
            <a:off x="1272634" y="2471208"/>
            <a:ext cx="1508946" cy="15507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8406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200" b="0" i="0" u="none" strike="noStrike" cap="none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No Project Filters</a:t>
            </a:r>
            <a:endParaRPr sz="12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5" name="Shape 75" descr="Project overview OL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2948" y="2765687"/>
            <a:ext cx="3300701" cy="1970773"/>
          </a:xfrm>
          <a:prstGeom prst="rect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1" name="Shape 198"/>
          <p:cNvSpPr/>
          <p:nvPr/>
        </p:nvSpPr>
        <p:spPr>
          <a:xfrm>
            <a:off x="3988345" y="2641953"/>
            <a:ext cx="3684482" cy="224581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8406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Shape 199"/>
          <p:cNvSpPr/>
          <p:nvPr/>
        </p:nvSpPr>
        <p:spPr>
          <a:xfrm>
            <a:off x="5130859" y="2460737"/>
            <a:ext cx="1508946" cy="15507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8406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200" b="0" i="0" u="none" strike="noStrike" cap="none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Unstabl</a:t>
            </a:r>
            <a:r>
              <a:rPr lang="en-US" sz="1200" dirty="0" smtClean="0">
                <a:solidFill>
                  <a:schemeClr val="tx1"/>
                </a:solidFill>
              </a:rPr>
              <a:t>e Code</a:t>
            </a:r>
            <a:endParaRPr sz="12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5245" y="2765687"/>
            <a:ext cx="3314152" cy="201839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722"/>
        </a:solidFill>
        <a:effectLst/>
      </p:bgPr>
    </p:bg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/>
          <p:nvPr/>
        </p:nvSpPr>
        <p:spPr>
          <a:xfrm>
            <a:off x="708650" y="290625"/>
            <a:ext cx="5649300" cy="547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60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" sz="2400" b="1" dirty="0" smtClean="0">
                <a:solidFill>
                  <a:srgbClr val="FF5722"/>
                </a:solidFill>
                <a:latin typeface="Montserrat"/>
                <a:ea typeface="Montserrat"/>
                <a:cs typeface="Montserrat"/>
                <a:sym typeface="Montserrat"/>
              </a:rPr>
              <a:t>In Conclusion</a:t>
            </a:r>
            <a:endParaRPr lang="en" sz="2000" dirty="0" smtClean="0">
              <a:solidFill>
                <a:schemeClr val="dk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3" name="Shape 289"/>
          <p:cNvSpPr txBox="1">
            <a:spLocks/>
          </p:cNvSpPr>
          <p:nvPr/>
        </p:nvSpPr>
        <p:spPr>
          <a:xfrm>
            <a:off x="0" y="1038225"/>
            <a:ext cx="7583486" cy="42084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2575" indent="-282575"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0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Summary:</a:t>
            </a:r>
            <a:r>
              <a:rPr lang="en-US" sz="22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8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I’m very happy with my contributions to VIP. I believe the users will have an easier time communicating and searching for new projects to join.</a:t>
            </a:r>
          </a:p>
          <a:p>
            <a:pPr marL="282575" indent="-282575">
              <a:spcBef>
                <a:spcPts val="2000"/>
              </a:spcBef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2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Contact information:</a:t>
            </a:r>
          </a:p>
          <a:p>
            <a:pPr marL="577850" lvl="1" indent="-285750">
              <a:spcBef>
                <a:spcPts val="2000"/>
              </a:spcBef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0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Email: vlalo001@fiu.edu</a:t>
            </a:r>
          </a:p>
          <a:p>
            <a:pPr marL="282575" indent="-282575">
              <a:spcBef>
                <a:spcPts val="2000"/>
              </a:spcBef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2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Questions?</a:t>
            </a:r>
          </a:p>
          <a:p>
            <a:pPr marL="282575" indent="-282575">
              <a:spcBef>
                <a:spcPts val="2000"/>
              </a:spcBef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200" dirty="0" smtClean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Thank You!</a:t>
            </a:r>
            <a:endParaRPr lang="en-US" sz="2200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4336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Shape 85" descr="iphone6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3625" y="131650"/>
            <a:ext cx="5856223" cy="4880201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Shape 86"/>
          <p:cNvSpPr txBox="1"/>
          <p:nvPr/>
        </p:nvSpPr>
        <p:spPr>
          <a:xfrm>
            <a:off x="172572" y="867275"/>
            <a:ext cx="3237000" cy="3081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4000" b="1" dirty="0" smtClean="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VIP </a:t>
            </a:r>
            <a:r>
              <a:rPr lang="en" sz="4000" b="1" dirty="0" smtClean="0">
                <a:solidFill>
                  <a:srgbClr val="F44336"/>
                </a:solidFill>
                <a:latin typeface="Montserrat"/>
                <a:ea typeface="Montserrat"/>
                <a:cs typeface="Montserrat"/>
                <a:sym typeface="Montserrat"/>
              </a:rPr>
              <a:t>TODAY: </a:t>
            </a:r>
            <a:r>
              <a:rPr lang="en" sz="4000" b="1" u="sng" dirty="0" smtClean="0">
                <a:solidFill>
                  <a:srgbClr val="F44336"/>
                </a:solidFill>
                <a:latin typeface="Montserrat"/>
                <a:ea typeface="Montserrat"/>
                <a:cs typeface="Montserrat"/>
                <a:sym typeface="Montserrat"/>
              </a:rPr>
              <a:t>Messenger</a:t>
            </a:r>
            <a:endParaRPr lang="en" sz="4000" b="1" u="sng" dirty="0">
              <a:solidFill>
                <a:srgbClr val="F4433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590" y="782420"/>
            <a:ext cx="2024278" cy="35987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4336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Shape 91" descr="project_poste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27018" y="407871"/>
            <a:ext cx="6758722" cy="45058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hape 86"/>
          <p:cNvSpPr txBox="1"/>
          <p:nvPr/>
        </p:nvSpPr>
        <p:spPr>
          <a:xfrm>
            <a:off x="0" y="814647"/>
            <a:ext cx="3552345" cy="3081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4000" b="1" dirty="0" smtClean="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VIP </a:t>
            </a:r>
            <a:r>
              <a:rPr lang="en" sz="4000" b="1" dirty="0" smtClean="0">
                <a:solidFill>
                  <a:srgbClr val="F44336"/>
                </a:solidFill>
                <a:latin typeface="Montserrat"/>
                <a:ea typeface="Montserrat"/>
                <a:cs typeface="Montserrat"/>
                <a:sym typeface="Montserrat"/>
              </a:rPr>
              <a:t>TODAY: </a:t>
            </a:r>
            <a:r>
              <a:rPr lang="en" sz="3600" b="1" u="sng" dirty="0" smtClean="0">
                <a:solidFill>
                  <a:srgbClr val="F44336"/>
                </a:solidFill>
                <a:latin typeface="Montserrat"/>
                <a:ea typeface="Montserrat"/>
                <a:cs typeface="Montserrat"/>
                <a:sym typeface="Montserrat"/>
              </a:rPr>
              <a:t>Project Filters</a:t>
            </a:r>
            <a:endParaRPr lang="en" sz="3600" b="1" u="sng" dirty="0">
              <a:solidFill>
                <a:srgbClr val="F4433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6479" y="981634"/>
            <a:ext cx="4452857" cy="251150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4336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Shape 97" descr="profile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51900" y="357975"/>
            <a:ext cx="6620350" cy="45138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hape 86"/>
          <p:cNvSpPr txBox="1"/>
          <p:nvPr/>
        </p:nvSpPr>
        <p:spPr>
          <a:xfrm>
            <a:off x="0" y="834383"/>
            <a:ext cx="3237000" cy="3081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4000" b="1" dirty="0" smtClean="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VIP </a:t>
            </a:r>
            <a:r>
              <a:rPr lang="en" sz="4000" b="1" dirty="0" smtClean="0">
                <a:solidFill>
                  <a:srgbClr val="F44336"/>
                </a:solidFill>
                <a:latin typeface="Montserrat"/>
                <a:ea typeface="Montserrat"/>
                <a:cs typeface="Montserrat"/>
                <a:sym typeface="Montserrat"/>
              </a:rPr>
              <a:t>TODAY: </a:t>
            </a:r>
            <a:r>
              <a:rPr lang="en" sz="4000" b="1" u="sng" dirty="0" smtClean="0">
                <a:solidFill>
                  <a:srgbClr val="F44336"/>
                </a:solidFill>
                <a:latin typeface="Montserrat"/>
                <a:ea typeface="Montserrat"/>
                <a:cs typeface="Montserrat"/>
                <a:sym typeface="Montserrat"/>
              </a:rPr>
              <a:t>Server Stability</a:t>
            </a:r>
            <a:endParaRPr lang="en" sz="4000" b="1" u="sng" dirty="0">
              <a:solidFill>
                <a:srgbClr val="F4433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2164" y="1233267"/>
            <a:ext cx="4342465" cy="261510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722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380150" y="219400"/>
            <a:ext cx="5324100" cy="485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/>
              <a:t>USE CASE </a:t>
            </a:r>
            <a:r>
              <a:rPr lang="en" dirty="0">
                <a:solidFill>
                  <a:srgbClr val="FF5722"/>
                </a:solidFill>
              </a:rPr>
              <a:t>DIAGRAM</a:t>
            </a:r>
          </a:p>
        </p:txBody>
      </p:sp>
      <p:sp>
        <p:nvSpPr>
          <p:cNvPr id="5" name="Shape 198"/>
          <p:cNvSpPr/>
          <p:nvPr/>
        </p:nvSpPr>
        <p:spPr>
          <a:xfrm>
            <a:off x="130387" y="1048000"/>
            <a:ext cx="7100993" cy="3867136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8406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44" y="1121355"/>
            <a:ext cx="6224416" cy="371861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722"/>
        </a:solid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98"/>
          <p:cNvSpPr/>
          <p:nvPr/>
        </p:nvSpPr>
        <p:spPr>
          <a:xfrm>
            <a:off x="437300" y="1381375"/>
            <a:ext cx="6301740" cy="335064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8406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Shape 109"/>
          <p:cNvSpPr txBox="1">
            <a:spLocks noGrp="1"/>
          </p:cNvSpPr>
          <p:nvPr>
            <p:ph type="title"/>
          </p:nvPr>
        </p:nvSpPr>
        <p:spPr>
          <a:xfrm>
            <a:off x="437300" y="705175"/>
            <a:ext cx="5324100" cy="485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MINIMAL CLASS </a:t>
            </a:r>
            <a:r>
              <a:rPr lang="en">
                <a:solidFill>
                  <a:srgbClr val="FF5722"/>
                </a:solidFill>
              </a:rPr>
              <a:t>DIAGRAM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80" y="1485103"/>
            <a:ext cx="5780620" cy="301831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722"/>
        </a:solid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title"/>
          </p:nvPr>
        </p:nvSpPr>
        <p:spPr>
          <a:xfrm>
            <a:off x="660175" y="1615650"/>
            <a:ext cx="5324100" cy="485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SOFTWARE </a:t>
            </a:r>
          </a:p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5722"/>
                </a:solidFill>
              </a:rPr>
              <a:t>MVC</a:t>
            </a:r>
          </a:p>
        </p:txBody>
      </p:sp>
      <p:grpSp>
        <p:nvGrpSpPr>
          <p:cNvPr id="116" name="Shape 116"/>
          <p:cNvGrpSpPr/>
          <p:nvPr/>
        </p:nvGrpSpPr>
        <p:grpSpPr>
          <a:xfrm>
            <a:off x="121195" y="1325142"/>
            <a:ext cx="457189" cy="457119"/>
            <a:chOff x="1923675" y="1633650"/>
            <a:chExt cx="436000" cy="435975"/>
          </a:xfrm>
        </p:grpSpPr>
        <p:sp>
          <p:nvSpPr>
            <p:cNvPr id="117" name="Shape 117"/>
            <p:cNvSpPr/>
            <p:nvPr/>
          </p:nvSpPr>
          <p:spPr>
            <a:xfrm>
              <a:off x="2209250" y="1633650"/>
              <a:ext cx="150425" cy="150425"/>
            </a:xfrm>
            <a:custGeom>
              <a:avLst/>
              <a:gdLst/>
              <a:ahLst/>
              <a:cxnLst/>
              <a:rect l="0" t="0" r="0" b="0"/>
              <a:pathLst>
                <a:path w="6017" h="6017" fill="none" extrusionOk="0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" name="Shape 118"/>
            <p:cNvSpPr/>
            <p:nvPr/>
          </p:nvSpPr>
          <p:spPr>
            <a:xfrm>
              <a:off x="2019900" y="1757250"/>
              <a:ext cx="261825" cy="261850"/>
            </a:xfrm>
            <a:custGeom>
              <a:avLst/>
              <a:gdLst/>
              <a:ahLst/>
              <a:cxnLst/>
              <a:rect l="0" t="0" r="0" b="0"/>
              <a:pathLst>
                <a:path w="10473" h="10474" fill="none" extrusionOk="0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9" name="Shape 119"/>
            <p:cNvSpPr/>
            <p:nvPr/>
          </p:nvSpPr>
          <p:spPr>
            <a:xfrm>
              <a:off x="1923675" y="1681150"/>
              <a:ext cx="388500" cy="388475"/>
            </a:xfrm>
            <a:custGeom>
              <a:avLst/>
              <a:gdLst/>
              <a:ahLst/>
              <a:cxnLst/>
              <a:rect l="0" t="0" r="0" b="0"/>
              <a:pathLst>
                <a:path w="15540" h="15539" fill="none" extrusionOk="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0" name="Shape 120"/>
            <p:cNvSpPr/>
            <p:nvPr/>
          </p:nvSpPr>
          <p:spPr>
            <a:xfrm>
              <a:off x="1974225" y="1711575"/>
              <a:ext cx="261825" cy="261850"/>
            </a:xfrm>
            <a:custGeom>
              <a:avLst/>
              <a:gdLst/>
              <a:ahLst/>
              <a:cxnLst/>
              <a:rect l="0" t="0" r="0" b="0"/>
              <a:pathLst>
                <a:path w="10473" h="10474" fill="none" extrusionOk="0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1" name="Shape 121"/>
            <p:cNvSpPr/>
            <p:nvPr/>
          </p:nvSpPr>
          <p:spPr>
            <a:xfrm>
              <a:off x="1934650" y="2014200"/>
              <a:ext cx="44475" cy="44475"/>
            </a:xfrm>
            <a:custGeom>
              <a:avLst/>
              <a:gdLst/>
              <a:ahLst/>
              <a:cxnLst/>
              <a:rect l="0" t="0" r="0" b="0"/>
              <a:pathLst>
                <a:path w="1779" h="1779" fill="none" extrusionOk="0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2" name="Shape 122"/>
            <p:cNvSpPr/>
            <p:nvPr/>
          </p:nvSpPr>
          <p:spPr>
            <a:xfrm>
              <a:off x="1944375" y="1947225"/>
              <a:ext cx="101725" cy="101700"/>
            </a:xfrm>
            <a:custGeom>
              <a:avLst/>
              <a:gdLst/>
              <a:ahLst/>
              <a:cxnLst/>
              <a:rect l="0" t="0" r="0" b="0"/>
              <a:pathLst>
                <a:path w="4069" h="4068" fill="none" extrusionOk="0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pic>
        <p:nvPicPr>
          <p:cNvPr id="123" name="Shape 123" descr="MVC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42750" y="595551"/>
            <a:ext cx="3232958" cy="237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Shape 124" descr="Client-server-model.svg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97349" y="2925475"/>
            <a:ext cx="2959349" cy="1775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5" name="Shape 125"/>
          <p:cNvGrpSpPr/>
          <p:nvPr/>
        </p:nvGrpSpPr>
        <p:grpSpPr>
          <a:xfrm>
            <a:off x="220170" y="3203717"/>
            <a:ext cx="457189" cy="457119"/>
            <a:chOff x="1923675" y="1633650"/>
            <a:chExt cx="436000" cy="435975"/>
          </a:xfrm>
        </p:grpSpPr>
        <p:sp>
          <p:nvSpPr>
            <p:cNvPr id="126" name="Shape 126"/>
            <p:cNvSpPr/>
            <p:nvPr/>
          </p:nvSpPr>
          <p:spPr>
            <a:xfrm>
              <a:off x="2209250" y="1633650"/>
              <a:ext cx="150425" cy="150425"/>
            </a:xfrm>
            <a:custGeom>
              <a:avLst/>
              <a:gdLst/>
              <a:ahLst/>
              <a:cxnLst/>
              <a:rect l="0" t="0" r="0" b="0"/>
              <a:pathLst>
                <a:path w="6017" h="6017" fill="none" extrusionOk="0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7" name="Shape 127"/>
            <p:cNvSpPr/>
            <p:nvPr/>
          </p:nvSpPr>
          <p:spPr>
            <a:xfrm>
              <a:off x="2019900" y="1757250"/>
              <a:ext cx="261825" cy="261850"/>
            </a:xfrm>
            <a:custGeom>
              <a:avLst/>
              <a:gdLst/>
              <a:ahLst/>
              <a:cxnLst/>
              <a:rect l="0" t="0" r="0" b="0"/>
              <a:pathLst>
                <a:path w="10473" h="10474" fill="none" extrusionOk="0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8" name="Shape 128"/>
            <p:cNvSpPr/>
            <p:nvPr/>
          </p:nvSpPr>
          <p:spPr>
            <a:xfrm>
              <a:off x="1923675" y="1681150"/>
              <a:ext cx="388500" cy="388475"/>
            </a:xfrm>
            <a:custGeom>
              <a:avLst/>
              <a:gdLst/>
              <a:ahLst/>
              <a:cxnLst/>
              <a:rect l="0" t="0" r="0" b="0"/>
              <a:pathLst>
                <a:path w="15540" h="15539" fill="none" extrusionOk="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9" name="Shape 129"/>
            <p:cNvSpPr/>
            <p:nvPr/>
          </p:nvSpPr>
          <p:spPr>
            <a:xfrm>
              <a:off x="1974225" y="1711575"/>
              <a:ext cx="261825" cy="261850"/>
            </a:xfrm>
            <a:custGeom>
              <a:avLst/>
              <a:gdLst/>
              <a:ahLst/>
              <a:cxnLst/>
              <a:rect l="0" t="0" r="0" b="0"/>
              <a:pathLst>
                <a:path w="10473" h="10474" fill="none" extrusionOk="0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0" name="Shape 130"/>
            <p:cNvSpPr/>
            <p:nvPr/>
          </p:nvSpPr>
          <p:spPr>
            <a:xfrm>
              <a:off x="1934650" y="2014200"/>
              <a:ext cx="44475" cy="44475"/>
            </a:xfrm>
            <a:custGeom>
              <a:avLst/>
              <a:gdLst/>
              <a:ahLst/>
              <a:cxnLst/>
              <a:rect l="0" t="0" r="0" b="0"/>
              <a:pathLst>
                <a:path w="1779" h="1779" fill="none" extrusionOk="0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1" name="Shape 131"/>
            <p:cNvSpPr/>
            <p:nvPr/>
          </p:nvSpPr>
          <p:spPr>
            <a:xfrm>
              <a:off x="1944375" y="1947225"/>
              <a:ext cx="101725" cy="101700"/>
            </a:xfrm>
            <a:custGeom>
              <a:avLst/>
              <a:gdLst/>
              <a:ahLst/>
              <a:cxnLst/>
              <a:rect l="0" t="0" r="0" b="0"/>
              <a:pathLst>
                <a:path w="4069" h="4068" fill="none" extrusionOk="0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660175" y="3494225"/>
            <a:ext cx="5324100" cy="485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HARDWARE </a:t>
            </a:r>
          </a:p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5722"/>
                </a:solidFill>
              </a:rPr>
              <a:t>CLIENT-SERVER</a:t>
            </a:r>
          </a:p>
        </p:txBody>
      </p:sp>
      <p:sp>
        <p:nvSpPr>
          <p:cNvPr id="133" name="Shape 133"/>
          <p:cNvSpPr txBox="1">
            <a:spLocks noGrp="1"/>
          </p:cNvSpPr>
          <p:nvPr>
            <p:ph type="title"/>
          </p:nvPr>
        </p:nvSpPr>
        <p:spPr>
          <a:xfrm>
            <a:off x="660175" y="559450"/>
            <a:ext cx="5324100" cy="485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SYSTEM DESIGN: </a:t>
            </a:r>
            <a:r>
              <a:rPr lang="en">
                <a:solidFill>
                  <a:srgbClr val="FF5722"/>
                </a:solidFill>
              </a:rPr>
              <a:t>ARCHITECTURE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4336"/>
        </a:solid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>
            <a:spLocks noGrp="1"/>
          </p:cNvSpPr>
          <p:nvPr>
            <p:ph type="ctrTitle" idx="4294967295"/>
          </p:nvPr>
        </p:nvSpPr>
        <p:spPr>
          <a:xfrm>
            <a:off x="669100" y="430825"/>
            <a:ext cx="6676500" cy="1159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6000"/>
              <a:t>USER </a:t>
            </a:r>
            <a:r>
              <a:rPr lang="en" sz="6000">
                <a:solidFill>
                  <a:srgbClr val="F44336"/>
                </a:solidFill>
              </a:rPr>
              <a:t>STORIES</a:t>
            </a:r>
          </a:p>
        </p:txBody>
      </p:sp>
      <p:sp>
        <p:nvSpPr>
          <p:cNvPr id="13" name="Shape 182"/>
          <p:cNvSpPr/>
          <p:nvPr/>
        </p:nvSpPr>
        <p:spPr>
          <a:xfrm>
            <a:off x="178301" y="1981201"/>
            <a:ext cx="7241673" cy="1323974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8406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Shape 184"/>
          <p:cNvSpPr txBox="1">
            <a:spLocks/>
          </p:cNvSpPr>
          <p:nvPr/>
        </p:nvSpPr>
        <p:spPr>
          <a:xfrm>
            <a:off x="282282" y="2066925"/>
            <a:ext cx="7261518" cy="12382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buClr>
                <a:srgbClr val="001D4D"/>
              </a:buClr>
              <a:buSzPct val="100000"/>
            </a:pPr>
            <a:r>
              <a:rPr lang="en-US" sz="1800" b="1" dirty="0" err="1" smtClean="0">
                <a:solidFill>
                  <a:srgbClr val="001D4D"/>
                </a:solidFill>
                <a:latin typeface="Trebuchet MS" panose="020B0603020202020204" pitchFamily="34" charset="0"/>
                <a:ea typeface="Trebuchet MS"/>
                <a:cs typeface="Trebuchet MS"/>
                <a:sym typeface="Trebuchet MS"/>
              </a:rPr>
              <a:t>UserStory</a:t>
            </a:r>
            <a:r>
              <a:rPr lang="en-US" sz="1800" b="1" dirty="0" smtClean="0">
                <a:solidFill>
                  <a:srgbClr val="001D4D"/>
                </a:solidFill>
                <a:latin typeface="Trebuchet MS" panose="020B0603020202020204" pitchFamily="34" charset="0"/>
                <a:ea typeface="Trebuchet MS"/>
                <a:cs typeface="Trebuchet MS"/>
                <a:sym typeface="Trebuchet MS"/>
              </a:rPr>
              <a:t> #1078 - </a:t>
            </a:r>
            <a:r>
              <a:rPr lang="en-US" sz="1800" b="1" dirty="0" smtClean="0">
                <a:solidFill>
                  <a:schemeClr val="accent1"/>
                </a:solidFill>
                <a:latin typeface="Trebuchet MS" panose="020B0603020202020204" pitchFamily="34" charset="0"/>
                <a:ea typeface="Trebuchet MS"/>
                <a:cs typeface="Trebuchet MS"/>
                <a:sym typeface="Trebuchet MS"/>
              </a:rPr>
              <a:t>Messaging System for Users</a:t>
            </a:r>
          </a:p>
          <a:p>
            <a:pPr lvl="0">
              <a:buClr>
                <a:srgbClr val="001D4D"/>
              </a:buClr>
              <a:buSzPct val="100000"/>
            </a:pPr>
            <a:r>
              <a:rPr lang="en-US" sz="1800" b="1" dirty="0" err="1" smtClean="0">
                <a:solidFill>
                  <a:srgbClr val="001D4D"/>
                </a:solidFill>
                <a:latin typeface="Trebuchet MS" panose="020B0603020202020204" pitchFamily="34" charset="0"/>
                <a:ea typeface="Trebuchet MS"/>
                <a:cs typeface="Trebuchet MS"/>
                <a:sym typeface="Trebuchet MS"/>
              </a:rPr>
              <a:t>UserStory</a:t>
            </a:r>
            <a:r>
              <a:rPr lang="en-US" sz="1800" b="1" dirty="0" smtClean="0">
                <a:solidFill>
                  <a:srgbClr val="001D4D"/>
                </a:solidFill>
                <a:latin typeface="Trebuchet MS" panose="020B0603020202020204" pitchFamily="34" charset="0"/>
                <a:ea typeface="Trebuchet MS"/>
                <a:cs typeface="Trebuchet MS"/>
                <a:sym typeface="Trebuchet MS"/>
              </a:rPr>
              <a:t> #1080 - </a:t>
            </a:r>
            <a:r>
              <a:rPr lang="en-US" sz="1800" b="1" dirty="0" smtClean="0">
                <a:solidFill>
                  <a:schemeClr val="accent1"/>
                </a:solidFill>
                <a:latin typeface="Trebuchet MS" panose="020B0603020202020204" pitchFamily="34" charset="0"/>
                <a:ea typeface="Trebuchet MS"/>
                <a:cs typeface="Trebuchet MS"/>
                <a:sym typeface="Trebuchet MS"/>
              </a:rPr>
              <a:t>Filters for the Projects/Teams page</a:t>
            </a:r>
          </a:p>
          <a:p>
            <a:pPr lvl="0">
              <a:buClr>
                <a:srgbClr val="001D4D"/>
              </a:buClr>
              <a:buSzPct val="100000"/>
            </a:pPr>
            <a:r>
              <a:rPr lang="en-US" sz="1800" b="1" dirty="0" err="1" smtClean="0">
                <a:solidFill>
                  <a:srgbClr val="001D4D"/>
                </a:solidFill>
                <a:latin typeface="Trebuchet MS" panose="020B0603020202020204" pitchFamily="34" charset="0"/>
                <a:ea typeface="Trebuchet MS"/>
                <a:cs typeface="Trebuchet MS"/>
                <a:sym typeface="Trebuchet MS"/>
              </a:rPr>
              <a:t>UserStory</a:t>
            </a:r>
            <a:r>
              <a:rPr lang="en-US" sz="1800" b="1" dirty="0" smtClean="0">
                <a:solidFill>
                  <a:srgbClr val="001D4D"/>
                </a:solidFill>
                <a:latin typeface="Trebuchet MS" panose="020B0603020202020204" pitchFamily="34" charset="0"/>
                <a:ea typeface="Trebuchet MS"/>
                <a:cs typeface="Trebuchet MS"/>
                <a:sym typeface="Trebuchet MS"/>
              </a:rPr>
              <a:t> #1025 – </a:t>
            </a:r>
            <a:r>
              <a:rPr lang="en-US" sz="1800" b="1" dirty="0" smtClean="0">
                <a:solidFill>
                  <a:schemeClr val="accent1"/>
                </a:solidFill>
                <a:latin typeface="Trebuchet MS" panose="020B0603020202020204" pitchFamily="34" charset="0"/>
                <a:ea typeface="Trebuchet MS"/>
                <a:cs typeface="Trebuchet MS"/>
                <a:sym typeface="Trebuchet MS"/>
              </a:rPr>
              <a:t>Creating/Maintaining the Development Server </a:t>
            </a:r>
          </a:p>
          <a:p>
            <a:pPr lvl="0">
              <a:buClr>
                <a:srgbClr val="001D4D"/>
              </a:buClr>
              <a:buSzPct val="100000"/>
            </a:pPr>
            <a:r>
              <a:rPr lang="en-US" sz="1800" b="1" dirty="0" err="1" smtClean="0">
                <a:solidFill>
                  <a:srgbClr val="001D4D"/>
                </a:solidFill>
                <a:latin typeface="Trebuchet MS" panose="020B0603020202020204" pitchFamily="34" charset="0"/>
                <a:ea typeface="Trebuchet MS"/>
                <a:cs typeface="Trebuchet MS"/>
                <a:sym typeface="Trebuchet MS"/>
              </a:rPr>
              <a:t>UserStory</a:t>
            </a:r>
            <a:r>
              <a:rPr lang="en-US" sz="1800" b="1" dirty="0" smtClean="0">
                <a:solidFill>
                  <a:srgbClr val="001D4D"/>
                </a:solidFill>
                <a:latin typeface="Trebuchet MS" panose="020B0603020202020204" pitchFamily="34" charset="0"/>
                <a:ea typeface="Trebuchet MS"/>
                <a:cs typeface="Trebuchet MS"/>
                <a:sym typeface="Trebuchet MS"/>
              </a:rPr>
              <a:t> #1026 - </a:t>
            </a:r>
            <a:r>
              <a:rPr lang="en-US" sz="1800" b="1" dirty="0" smtClean="0">
                <a:solidFill>
                  <a:schemeClr val="accent1"/>
                </a:solidFill>
                <a:latin typeface="Trebuchet MS" panose="020B0603020202020204" pitchFamily="34" charset="0"/>
                <a:ea typeface="Trebuchet MS"/>
                <a:cs typeface="Trebuchet MS"/>
                <a:sym typeface="Trebuchet MS"/>
              </a:rPr>
              <a:t>Fixing Issues with Existing Features &amp; Crashing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rvirargu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615</Words>
  <Application>Microsoft Office PowerPoint</Application>
  <PresentationFormat>On-screen Show (16:9)</PresentationFormat>
  <Paragraphs>96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Noto Sans Symbols</vt:lpstr>
      <vt:lpstr>Karla</vt:lpstr>
      <vt:lpstr>Trebuchet MS</vt:lpstr>
      <vt:lpstr>Montserrat</vt:lpstr>
      <vt:lpstr>Arial</vt:lpstr>
      <vt:lpstr>Arvirargus template</vt:lpstr>
      <vt:lpstr>VIP 3.0  Team Member(s): Vladan Lalovic, Johnatan Jensen, Michael Martinez, Daniel Lopez  Product Owner(s): Masoud Sadjadi, Mohsen Taheri, Maral Kargarmoakhar</vt:lpstr>
      <vt:lpstr>PROBLEMS with VIP 2.0</vt:lpstr>
      <vt:lpstr>PowerPoint Presentation</vt:lpstr>
      <vt:lpstr>PowerPoint Presentation</vt:lpstr>
      <vt:lpstr>PowerPoint Presentation</vt:lpstr>
      <vt:lpstr>USE CASE DIAGRAM</vt:lpstr>
      <vt:lpstr>MINIMAL CLASS DIAGRAM</vt:lpstr>
      <vt:lpstr>SOFTWARE  MVC</vt:lpstr>
      <vt:lpstr>USER STORIES</vt:lpstr>
      <vt:lpstr>User Story #1 - Messaging System for Users</vt:lpstr>
      <vt:lpstr>Demo: Sending Message</vt:lpstr>
      <vt:lpstr>Demo: Receiving Messages</vt:lpstr>
      <vt:lpstr>User Story #2 – Filters for Projects and Teams Page</vt:lpstr>
      <vt:lpstr>Demo: Dynamic Filters</vt:lpstr>
      <vt:lpstr>User Story #3 – Creating &amp; Maintaining Dev Server</vt:lpstr>
      <vt:lpstr>User Story #4 – Fixing Issues with Existing Features</vt:lpstr>
      <vt:lpstr>User Story #4 – GitHub BugTracker</vt:lpstr>
      <vt:lpstr>Sunny Day Test Case – Messaging System</vt:lpstr>
      <vt:lpstr>Rainy Day Test Case – Messaging System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VIP 3.0  Team Member(s): Vladan Lalovic, Johnatan Jensen, Michael Martinez, Daniel Lopez  Product Owner(s): Masoud Sadjadi, Mohsen Taheri, Maral Kargarmoakhar</dc:title>
  <cp:lastModifiedBy>Admin</cp:lastModifiedBy>
  <cp:revision>51</cp:revision>
  <dcterms:modified xsi:type="dcterms:W3CDTF">2016-08-04T20:47:44Z</dcterms:modified>
</cp:coreProperties>
</file>