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5143500" cx="9144000"/>
  <p:notesSz cx="6858000" cy="9144000"/>
  <p:embeddedFontLst>
    <p:embeddedFont>
      <p:font typeface="Montserrat"/>
      <p:regular r:id="rId25"/>
      <p:bold r:id="rId26"/>
    </p:embeddedFont>
    <p:embeddedFont>
      <p:font typeface="Karla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-bold.fntdata"/><Relationship Id="rId25" Type="http://schemas.openxmlformats.org/officeDocument/2006/relationships/font" Target="fonts/Montserrat-regular.fntdata"/><Relationship Id="rId28" Type="http://schemas.openxmlformats.org/officeDocument/2006/relationships/font" Target="fonts/Karla-bold.fntdata"/><Relationship Id="rId27" Type="http://schemas.openxmlformats.org/officeDocument/2006/relationships/font" Target="fonts/Karla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Karla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Karla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Shape 2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0" name="Shape 10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1" name="Shape 11"/>
          <p:cNvSpPr txBox="1"/>
          <p:nvPr>
            <p:ph type="ctrTitle"/>
          </p:nvPr>
        </p:nvSpPr>
        <p:spPr>
          <a:xfrm>
            <a:off x="648300" y="3175950"/>
            <a:ext cx="3530700" cy="11819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3600"/>
            </a:lvl1pPr>
            <a:lvl2pPr lvl="1">
              <a:spcBef>
                <a:spcPts val="0"/>
              </a:spcBef>
              <a:buSzPct val="100000"/>
              <a:defRPr sz="3600"/>
            </a:lvl2pPr>
            <a:lvl3pPr lvl="2">
              <a:spcBef>
                <a:spcPts val="0"/>
              </a:spcBef>
              <a:buSzPct val="100000"/>
              <a:defRPr sz="3600"/>
            </a:lvl3pPr>
            <a:lvl4pPr lvl="3">
              <a:spcBef>
                <a:spcPts val="0"/>
              </a:spcBef>
              <a:buSzPct val="100000"/>
              <a:defRPr sz="3600"/>
            </a:lvl4pPr>
            <a:lvl5pPr lvl="4">
              <a:spcBef>
                <a:spcPts val="0"/>
              </a:spcBef>
              <a:buSzPct val="100000"/>
              <a:defRPr sz="3600"/>
            </a:lvl5pPr>
            <a:lvl6pPr lvl="5">
              <a:spcBef>
                <a:spcPts val="0"/>
              </a:spcBef>
              <a:buSzPct val="100000"/>
              <a:defRPr sz="3600"/>
            </a:lvl6pPr>
            <a:lvl7pPr lvl="6">
              <a:spcBef>
                <a:spcPts val="0"/>
              </a:spcBef>
              <a:buSzPct val="100000"/>
              <a:defRPr sz="3600"/>
            </a:lvl7pPr>
            <a:lvl8pPr lvl="7">
              <a:spcBef>
                <a:spcPts val="0"/>
              </a:spcBef>
              <a:buSzPct val="100000"/>
              <a:defRPr sz="3600"/>
            </a:lvl8pPr>
            <a:lvl9pPr lvl="8">
              <a:spcBef>
                <a:spcPts val="0"/>
              </a:spcBef>
              <a:buSzPct val="100000"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5" name="Shape 55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841000" y="4025300"/>
            <a:ext cx="7845899" cy="5195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360"/>
              </a:spcBef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9" name="Shape 59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Empt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ub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4" name="Shape 14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5" name="Shape 15"/>
          <p:cNvSpPr txBox="1"/>
          <p:nvPr>
            <p:ph type="ctrTitle"/>
          </p:nvPr>
        </p:nvSpPr>
        <p:spPr>
          <a:xfrm>
            <a:off x="648300" y="1354750"/>
            <a:ext cx="3522300" cy="29897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SzPct val="100000"/>
              <a:defRPr sz="3000"/>
            </a:lvl1pPr>
            <a:lvl2pPr lvl="1" rtl="0">
              <a:spcBef>
                <a:spcPts val="0"/>
              </a:spcBef>
              <a:buSzPct val="100000"/>
              <a:defRPr sz="3000"/>
            </a:lvl2pPr>
            <a:lvl3pPr lvl="2" rtl="0">
              <a:spcBef>
                <a:spcPts val="0"/>
              </a:spcBef>
              <a:buSzPct val="100000"/>
              <a:defRPr sz="3000"/>
            </a:lvl3pPr>
            <a:lvl4pPr lvl="3" rtl="0">
              <a:spcBef>
                <a:spcPts val="0"/>
              </a:spcBef>
              <a:buSzPct val="100000"/>
              <a:defRPr sz="3000"/>
            </a:lvl4pPr>
            <a:lvl5pPr lvl="4" rtl="0">
              <a:spcBef>
                <a:spcPts val="0"/>
              </a:spcBef>
              <a:buSzPct val="100000"/>
              <a:defRPr sz="3000"/>
            </a:lvl5pPr>
            <a:lvl6pPr lvl="5" rtl="0">
              <a:spcBef>
                <a:spcPts val="0"/>
              </a:spcBef>
              <a:buSzPct val="100000"/>
              <a:defRPr sz="3000"/>
            </a:lvl6pPr>
            <a:lvl7pPr lvl="6" rtl="0">
              <a:spcBef>
                <a:spcPts val="0"/>
              </a:spcBef>
              <a:buSzPct val="100000"/>
              <a:defRPr sz="3000"/>
            </a:lvl7pPr>
            <a:lvl8pPr lvl="7" rtl="0">
              <a:spcBef>
                <a:spcPts val="0"/>
              </a:spcBef>
              <a:buSzPct val="100000"/>
              <a:defRPr sz="3000"/>
            </a:lvl8pPr>
            <a:lvl9pPr lvl="8" rtl="0">
              <a:spcBef>
                <a:spcPts val="0"/>
              </a:spcBef>
              <a:buSzPct val="100000"/>
              <a:defRPr sz="30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x="6724950" y="3265700"/>
            <a:ext cx="1906199" cy="1031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1pPr>
            <a:lvl2pPr lvl="1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2pPr>
            <a:lvl3pPr lvl="2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3pPr>
            <a:lvl4pPr lvl="3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4pPr>
            <a:lvl5pPr lvl="4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5pPr>
            <a:lvl6pPr lvl="5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6pPr>
            <a:lvl7pPr lvl="6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7pPr>
            <a:lvl8pPr lvl="7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8pPr>
            <a:lvl9pPr lvl="8" rtl="0" algn="r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1 column + imag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21892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9" name="Shape 19"/>
          <p:cNvSpPr/>
          <p:nvPr/>
        </p:nvSpPr>
        <p:spPr>
          <a:xfrm>
            <a:off x="-9675" y="-9675"/>
            <a:ext cx="5276875" cy="5167075"/>
          </a:xfrm>
          <a:custGeom>
            <a:pathLst>
              <a:path extrusionOk="0" h="206683" w="211075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0" name="Shape 20"/>
          <p:cNvSpPr txBox="1"/>
          <p:nvPr>
            <p:ph type="title"/>
          </p:nvPr>
        </p:nvSpPr>
        <p:spPr>
          <a:xfrm>
            <a:off x="838309" y="1807900"/>
            <a:ext cx="3148199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838250" y="2419350"/>
            <a:ext cx="3148199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big imag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/>
        </p:nvSpPr>
        <p:spPr>
          <a:xfrm>
            <a:off x="209250" y="-9675"/>
            <a:ext cx="3076750" cy="5167075"/>
          </a:xfrm>
          <a:custGeom>
            <a:pathLst>
              <a:path extrusionOk="0" h="206683" w="12307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4" name="Shape 24"/>
          <p:cNvSpPr/>
          <p:nvPr/>
        </p:nvSpPr>
        <p:spPr>
          <a:xfrm>
            <a:off x="-19350" y="-9675"/>
            <a:ext cx="3076750" cy="5167075"/>
          </a:xfrm>
          <a:custGeom>
            <a:pathLst>
              <a:path extrusionOk="0" h="206683" w="12307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5" name="Shape 25"/>
          <p:cNvSpPr txBox="1"/>
          <p:nvPr>
            <p:ph type="title"/>
          </p:nvPr>
        </p:nvSpPr>
        <p:spPr>
          <a:xfrm>
            <a:off x="609704" y="4116875"/>
            <a:ext cx="1609799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Quot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8" name="Shape 28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9" name="Shape 29"/>
          <p:cNvSpPr txBox="1"/>
          <p:nvPr/>
        </p:nvSpPr>
        <p:spPr>
          <a:xfrm>
            <a:off x="799645" y="697674"/>
            <a:ext cx="1957200" cy="653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20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</a:p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838250" y="16573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+ 1 colum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3" name="Shape 33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4" name="Shape 34"/>
          <p:cNvSpPr txBox="1"/>
          <p:nvPr>
            <p:ph type="title"/>
          </p:nvPr>
        </p:nvSpPr>
        <p:spPr>
          <a:xfrm>
            <a:off x="838350" y="893500"/>
            <a:ext cx="5324100" cy="48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838250" y="1504950"/>
            <a:ext cx="5324100" cy="2255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+ 2 column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8" name="Shape 38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9" name="Shape 39"/>
          <p:cNvSpPr txBox="1"/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841000" y="1578025"/>
            <a:ext cx="2671800" cy="2433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3673842" y="1578025"/>
            <a:ext cx="2671800" cy="2433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+ 3 column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44" name="Shape 44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5" name="Shape 45"/>
          <p:cNvSpPr txBox="1"/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841000" y="1600975"/>
            <a:ext cx="2094900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3043281" y="1600975"/>
            <a:ext cx="2094900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/>
        </p:txBody>
      </p:sp>
      <p:sp>
        <p:nvSpPr>
          <p:cNvPr id="48" name="Shape 48"/>
          <p:cNvSpPr txBox="1"/>
          <p:nvPr>
            <p:ph idx="3" type="body"/>
          </p:nvPr>
        </p:nvSpPr>
        <p:spPr>
          <a:xfrm>
            <a:off x="5245562" y="1600975"/>
            <a:ext cx="2094900" cy="2410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22860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1" name="Shape 51"/>
          <p:cNvSpPr/>
          <p:nvPr/>
        </p:nvSpPr>
        <p:spPr>
          <a:xfrm>
            <a:off x="0" y="-10437"/>
            <a:ext cx="8229314" cy="5164386"/>
          </a:xfrm>
          <a:custGeom>
            <a:pathLst>
              <a:path extrusionOk="0" h="206122" w="32845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2" name="Shape 52"/>
          <p:cNvSpPr txBox="1"/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8BC34A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741100"/>
            <a:ext cx="5185199" cy="4745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b="1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352550"/>
            <a:ext cx="5185199" cy="22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▸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>
              <a:spcBef>
                <a:spcPts val="480"/>
              </a:spcBef>
              <a:buClr>
                <a:srgbClr val="666666"/>
              </a:buClr>
              <a:buSzPct val="100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2pPr>
            <a:lvl3pPr lvl="2">
              <a:spcBef>
                <a:spcPts val="480"/>
              </a:spcBef>
              <a:buClr>
                <a:srgbClr val="666666"/>
              </a:buClr>
              <a:buSzPct val="100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3pPr>
            <a:lvl4pPr lvl="3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4pPr>
            <a:lvl5pPr lvl="4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5pPr>
            <a:lvl6pPr lvl="5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6pPr>
            <a:lvl7pPr lvl="6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7pPr>
            <a:lvl8pPr lvl="7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8pPr>
            <a:lvl9pPr lvl="8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03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09.png"/><Relationship Id="rId5" Type="http://schemas.openxmlformats.org/officeDocument/2006/relationships/image" Target="../media/image15.png"/><Relationship Id="rId6" Type="http://schemas.openxmlformats.org/officeDocument/2006/relationships/image" Target="../media/image0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08.png"/><Relationship Id="rId6" Type="http://schemas.openxmlformats.org/officeDocument/2006/relationships/image" Target="../media/image1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Relationship Id="rId4" Type="http://schemas.openxmlformats.org/officeDocument/2006/relationships/image" Target="../media/image08.png"/><Relationship Id="rId5" Type="http://schemas.openxmlformats.org/officeDocument/2006/relationships/image" Target="../media/image16.gif"/><Relationship Id="rId6" Type="http://schemas.openxmlformats.org/officeDocument/2006/relationships/image" Target="../media/image18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7.png"/><Relationship Id="rId4" Type="http://schemas.openxmlformats.org/officeDocument/2006/relationships/image" Target="../media/image0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4.png"/><Relationship Id="rId4" Type="http://schemas.openxmlformats.org/officeDocument/2006/relationships/image" Target="../media/image0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ctrTitle"/>
          </p:nvPr>
        </p:nvSpPr>
        <p:spPr>
          <a:xfrm>
            <a:off x="148100" y="3961500"/>
            <a:ext cx="4917300" cy="11820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solidFill>
                  <a:srgbClr val="00BCD4"/>
                </a:solidFill>
              </a:rPr>
              <a:t>VIP 3.0</a:t>
            </a:r>
            <a:br>
              <a:rPr lang="en" sz="2400">
                <a:solidFill>
                  <a:srgbClr val="00BCD4"/>
                </a:solidFill>
              </a:rPr>
            </a:br>
            <a:r>
              <a:rPr lang="en" sz="2400">
                <a:solidFill>
                  <a:srgbClr val="00BCD4"/>
                </a:solidFill>
              </a:rPr>
              <a:t>Team Member(s): </a:t>
            </a:r>
            <a:r>
              <a:rPr lang="en" sz="2400"/>
              <a:t>Vladan Lalovic, Johnatan Jensen, Michael Martinez, Daniel Lopez</a:t>
            </a:r>
            <a:br>
              <a:rPr lang="en" sz="2400">
                <a:solidFill>
                  <a:srgbClr val="00BCD4"/>
                </a:solidFill>
              </a:rPr>
            </a:br>
            <a:r>
              <a:rPr lang="en" sz="2400">
                <a:solidFill>
                  <a:srgbClr val="00BCD4"/>
                </a:solidFill>
              </a:rPr>
              <a:t>Product Owner(s): </a:t>
            </a:r>
            <a:r>
              <a:rPr lang="en" sz="2400"/>
              <a:t>Masoud Sadjadi, Mohsen Taheri, Maral Kargarmoakhar</a:t>
            </a:r>
          </a:p>
        </p:txBody>
      </p:sp>
      <p:sp>
        <p:nvSpPr>
          <p:cNvPr id="66" name="Shape 66"/>
          <p:cNvSpPr txBox="1"/>
          <p:nvPr>
            <p:ph type="ctrTitle"/>
          </p:nvPr>
        </p:nvSpPr>
        <p:spPr>
          <a:xfrm>
            <a:off x="148100" y="474075"/>
            <a:ext cx="4491000" cy="11820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Senior Project </a:t>
            </a:r>
          </a:p>
          <a:p>
            <a:pPr lvl="0">
              <a:spcBef>
                <a:spcPts val="0"/>
              </a:spcBef>
              <a:buNone/>
            </a:pPr>
            <a:r>
              <a:rPr lang="en" sz="3000"/>
              <a:t>Final Presentation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sz="3000"/>
              <a:t>Summer 2016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4369850" y="202050"/>
            <a:ext cx="4980000" cy="16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School of Computing and Information Sciences</a:t>
            </a:r>
            <a:b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Florida International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4294967295" type="ctrTitle"/>
          </p:nvPr>
        </p:nvSpPr>
        <p:spPr>
          <a:xfrm>
            <a:off x="146675" y="-71125"/>
            <a:ext cx="6101700" cy="8949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MANAGE</a:t>
            </a:r>
            <a:r>
              <a:rPr lang="en" sz="3000"/>
              <a:t> USERS PROFILE</a:t>
            </a:r>
          </a:p>
        </p:txBody>
      </p:sp>
      <p:sp>
        <p:nvSpPr>
          <p:cNvPr id="154" name="Shape 154"/>
          <p:cNvSpPr txBox="1"/>
          <p:nvPr>
            <p:ph idx="4294967295" type="subTitle"/>
          </p:nvPr>
        </p:nvSpPr>
        <p:spPr>
          <a:xfrm>
            <a:off x="146675" y="1646550"/>
            <a:ext cx="7259100" cy="1567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Profile with no purpose, no uniqueness, forever in database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Deletable accounts, profile pictures and resumes for personalization</a:t>
            </a:r>
            <a:br>
              <a:rPr lang="en"/>
            </a:br>
            <a:br>
              <a:rPr lang="en"/>
            </a:br>
            <a:br>
              <a:rPr lang="en"/>
            </a:b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9688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67624" y="4421675"/>
            <a:ext cx="2726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PERSONALIZED </a:t>
            </a:r>
            <a:r>
              <a:rPr lang="en">
                <a:solidFill>
                  <a:srgbClr val="009688"/>
                </a:solidFill>
              </a:rPr>
              <a:t>PROFILES</a:t>
            </a:r>
            <a:r>
              <a:rPr lang="en"/>
              <a:t> </a:t>
            </a:r>
          </a:p>
        </p:txBody>
      </p:sp>
      <p:pic>
        <p:nvPicPr>
          <p:cNvPr descr="project_poster.png"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3150" y="182025"/>
            <a:ext cx="6206505" cy="4137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IF_OF_PROFILEVIEW.gif" id="161" name="Shape 161"/>
          <p:cNvPicPr preferRelativeResize="0"/>
          <p:nvPr/>
        </p:nvPicPr>
        <p:blipFill rotWithShape="1">
          <a:blip r:embed="rId4">
            <a:alphaModFix/>
          </a:blip>
          <a:srcRect b="0" l="3208" r="5106" t="0"/>
          <a:stretch/>
        </p:blipFill>
        <p:spPr>
          <a:xfrm>
            <a:off x="3309175" y="693500"/>
            <a:ext cx="4074475" cy="233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9688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idx="4294967295" type="title"/>
          </p:nvPr>
        </p:nvSpPr>
        <p:spPr>
          <a:xfrm>
            <a:off x="7135949" y="436325"/>
            <a:ext cx="2726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SEQUENCE DIAGRAM </a:t>
            </a:r>
          </a:p>
        </p:txBody>
      </p:sp>
      <p:pic>
        <p:nvPicPr>
          <p:cNvPr descr="Sequence_diagram_1 (1).png" id="167" name="Shape 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550" y="643175"/>
            <a:ext cx="6390949" cy="297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idx="4294967295" type="ctrTitle"/>
          </p:nvPr>
        </p:nvSpPr>
        <p:spPr>
          <a:xfrm>
            <a:off x="198100" y="288925"/>
            <a:ext cx="6101700" cy="8949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UPDATE</a:t>
            </a:r>
            <a:r>
              <a:rPr lang="en" sz="3000"/>
              <a:t> OVERVIEW PROJECTS U</a:t>
            </a:r>
            <a:r>
              <a:rPr lang="en" sz="3000"/>
              <a:t>I</a:t>
            </a:r>
          </a:p>
        </p:txBody>
      </p:sp>
      <p:sp>
        <p:nvSpPr>
          <p:cNvPr id="173" name="Shape 173"/>
          <p:cNvSpPr txBox="1"/>
          <p:nvPr>
            <p:ph idx="4294967295" type="subTitle"/>
          </p:nvPr>
        </p:nvSpPr>
        <p:spPr>
          <a:xfrm>
            <a:off x="146675" y="1646550"/>
            <a:ext cx="7259100" cy="1567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Blank squares and only project names, not mobile responsive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Google style cards, description and owners for skimming, buttons to join or propose, default images and mobile responsive</a:t>
            </a:r>
            <a:br>
              <a:rPr lang="en"/>
            </a:br>
            <a:br>
              <a:rPr lang="en"/>
            </a:b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9688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type="title"/>
          </p:nvPr>
        </p:nvSpPr>
        <p:spPr>
          <a:xfrm>
            <a:off x="609699" y="4116875"/>
            <a:ext cx="1721699" cy="4856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CARD </a:t>
            </a:r>
            <a:r>
              <a:rPr lang="en">
                <a:solidFill>
                  <a:srgbClr val="009688"/>
                </a:solidFill>
              </a:rPr>
              <a:t>BASED</a:t>
            </a:r>
            <a:r>
              <a:rPr lang="en"/>
              <a:t> DESIGN</a:t>
            </a:r>
          </a:p>
        </p:txBody>
      </p:sp>
      <p:pic>
        <p:nvPicPr>
          <p:cNvPr descr="project_poster.png" id="179" name="Shape 1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2024" y="456350"/>
            <a:ext cx="508802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oject_poster.png" id="180" name="Shape 1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99" y="456350"/>
            <a:ext cx="508802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oject overview OLD.png" id="181" name="Shape 181"/>
          <p:cNvPicPr preferRelativeResize="0"/>
          <p:nvPr/>
        </p:nvPicPr>
        <p:blipFill rotWithShape="1">
          <a:blip r:embed="rId4">
            <a:alphaModFix/>
          </a:blip>
          <a:srcRect b="0" l="1558" r="2802" t="0"/>
          <a:stretch/>
        </p:blipFill>
        <p:spPr>
          <a:xfrm>
            <a:off x="1499225" y="890700"/>
            <a:ext cx="3274700" cy="1877374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descr="Screen Shot 2016-08-03 at 5.07.11 AM.png" id="182" name="Shape 182"/>
          <p:cNvPicPr preferRelativeResize="0"/>
          <p:nvPr/>
        </p:nvPicPr>
        <p:blipFill rotWithShape="1">
          <a:blip r:embed="rId5">
            <a:alphaModFix/>
          </a:blip>
          <a:srcRect b="0" l="0" r="2619" t="0"/>
          <a:stretch/>
        </p:blipFill>
        <p:spPr>
          <a:xfrm>
            <a:off x="5535974" y="890700"/>
            <a:ext cx="3197497" cy="18877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phone6.png" id="183" name="Shape 18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77625" y="2481518"/>
            <a:ext cx="3127823" cy="2606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idx="4294967295" type="ctrTitle"/>
          </p:nvPr>
        </p:nvSpPr>
        <p:spPr>
          <a:xfrm>
            <a:off x="146675" y="-71125"/>
            <a:ext cx="6101700" cy="8949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UPDATE</a:t>
            </a:r>
            <a:r>
              <a:rPr lang="en" sz="3000"/>
              <a:t> PROJECTS UI</a:t>
            </a:r>
          </a:p>
        </p:txBody>
      </p:sp>
      <p:sp>
        <p:nvSpPr>
          <p:cNvPr id="189" name="Shape 189"/>
          <p:cNvSpPr txBox="1"/>
          <p:nvPr>
            <p:ph idx="4294967295" type="subTitle"/>
          </p:nvPr>
        </p:nvSpPr>
        <p:spPr>
          <a:xfrm>
            <a:off x="146675" y="1075050"/>
            <a:ext cx="7259100" cy="1567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Small text, non-functional sidebar, strange HTML tag bug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</a:t>
            </a: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</a:pPr>
            <a:r>
              <a:rPr lang="en"/>
              <a:t>Github/Google drive links</a:t>
            </a:r>
          </a:p>
          <a:p>
            <a:pPr indent="-228600" lvl="1" marL="914400" rtl="0" algn="l">
              <a:lnSpc>
                <a:spcPct val="115000"/>
              </a:lnSpc>
              <a:spcBef>
                <a:spcPts val="0"/>
              </a:spcBef>
            </a:pPr>
            <a:r>
              <a:rPr lang="en"/>
              <a:t>View current codebase, opens in new tabs to not interfere</a:t>
            </a: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</a:pPr>
            <a:r>
              <a:rPr lang="en"/>
              <a:t>Video to introduce the projects, mobile friendly</a:t>
            </a: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</a:pPr>
            <a:r>
              <a:rPr lang="en"/>
              <a:t>Students on the sidebar currently working on the projects and the message icons</a:t>
            </a: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</a:pPr>
            <a:r>
              <a:rPr lang="en"/>
              <a:t>Profiles are now linked</a:t>
            </a:r>
            <a:br>
              <a:rPr lang="en"/>
            </a:br>
            <a:br>
              <a:rPr lang="en"/>
            </a:br>
            <a:br>
              <a:rPr lang="en"/>
            </a:b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9688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x="59049" y="4116875"/>
            <a:ext cx="22725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MINIMALIST </a:t>
            </a:r>
            <a:r>
              <a:rPr lang="en">
                <a:solidFill>
                  <a:srgbClr val="009688"/>
                </a:solidFill>
              </a:rPr>
              <a:t>FUNCTIONAL</a:t>
            </a:r>
            <a:r>
              <a:rPr lang="en"/>
              <a:t> SIDEBAR</a:t>
            </a:r>
          </a:p>
        </p:txBody>
      </p:sp>
      <p:pic>
        <p:nvPicPr>
          <p:cNvPr descr="project_poster.png" id="195" name="Shape 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2024" y="456350"/>
            <a:ext cx="508802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oject_poster.png" id="196" name="Shape 1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99" y="456350"/>
            <a:ext cx="508802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ojects page OLD.png" id="197" name="Shape 197"/>
          <p:cNvPicPr preferRelativeResize="0"/>
          <p:nvPr/>
        </p:nvPicPr>
        <p:blipFill rotWithShape="1">
          <a:blip r:embed="rId4">
            <a:alphaModFix/>
          </a:blip>
          <a:srcRect b="0" l="1687" r="1899" t="0"/>
          <a:stretch/>
        </p:blipFill>
        <p:spPr>
          <a:xfrm>
            <a:off x="1499250" y="886774"/>
            <a:ext cx="3334675" cy="19070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phone6.png" id="198" name="Shape 1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77625" y="2481518"/>
            <a:ext cx="3127823" cy="26065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Shot 2016-08-03 at 5.16.27 AM.png" id="199" name="Shape 19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76849" y="2939525"/>
            <a:ext cx="1082924" cy="179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/>
          <p:nvPr>
            <p:ph type="title"/>
          </p:nvPr>
        </p:nvSpPr>
        <p:spPr>
          <a:xfrm>
            <a:off x="110575" y="-33175"/>
            <a:ext cx="3909900" cy="17973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CREATE</a:t>
            </a:r>
            <a:r>
              <a:rPr lang="en" sz="3000"/>
              <a:t> dynamic technical support form</a:t>
            </a:r>
          </a:p>
        </p:txBody>
      </p:sp>
      <p:sp>
        <p:nvSpPr>
          <p:cNvPr id="205" name="Shape 205"/>
          <p:cNvSpPr txBox="1"/>
          <p:nvPr>
            <p:ph idx="4294967295" type="subTitle"/>
          </p:nvPr>
        </p:nvSpPr>
        <p:spPr>
          <a:xfrm>
            <a:off x="146675" y="1798950"/>
            <a:ext cx="3607200" cy="3067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Left on your own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Based on topic selected, different appropriate users or faculty will be emailed about the question or issue</a:t>
            </a:r>
          </a:p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br>
              <a:rPr lang="en"/>
            </a:br>
            <a:r>
              <a:rPr lang="en"/>
              <a:t>Full mobile responsiveness</a:t>
            </a:r>
            <a:br>
              <a:rPr lang="en"/>
            </a:br>
            <a:br>
              <a:rPr lang="en"/>
            </a:br>
            <a:br>
              <a:rPr lang="en"/>
            </a:br>
          </a:p>
        </p:txBody>
      </p:sp>
      <p:pic>
        <p:nvPicPr>
          <p:cNvPr descr="project_poster.png"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7649" y="739250"/>
            <a:ext cx="508802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chnical Support form.png" id="207" name="Shape 2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2025" y="1173574"/>
            <a:ext cx="3325177" cy="1895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BCD4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/>
          <p:nvPr>
            <p:ph idx="4294967295" type="ctrTitle"/>
          </p:nvPr>
        </p:nvSpPr>
        <p:spPr>
          <a:xfrm>
            <a:off x="146675" y="246050"/>
            <a:ext cx="6101700" cy="8949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rPr lang="en" sz="3000">
                <a:solidFill>
                  <a:srgbClr val="00BCD4"/>
                </a:solidFill>
              </a:rPr>
              <a:t>CHANGE</a:t>
            </a:r>
            <a:r>
              <a:rPr lang="en" sz="3000"/>
              <a:t> alert messages to pop-ups</a:t>
            </a:r>
          </a:p>
        </p:txBody>
      </p:sp>
      <p:sp>
        <p:nvSpPr>
          <p:cNvPr id="213" name="Shape 213"/>
          <p:cNvSpPr txBox="1"/>
          <p:nvPr>
            <p:ph idx="4294967295" type="subTitle"/>
          </p:nvPr>
        </p:nvSpPr>
        <p:spPr>
          <a:xfrm>
            <a:off x="210375" y="1140950"/>
            <a:ext cx="3364500" cy="3718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lnSpc>
                <a:spcPct val="115000"/>
              </a:lnSpc>
              <a:spcBef>
                <a:spcPts val="0"/>
              </a:spcBef>
              <a:buNone/>
            </a:pP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/>
              <a:t>: small ambiguous text boxes appeared below submit buttons</a:t>
            </a:r>
            <a:br>
              <a:rPr lang="en"/>
            </a:br>
            <a:r>
              <a:rPr b="1" lang="en" sz="1800">
                <a:solidFill>
                  <a:srgbClr val="00BCD4"/>
                </a:solidFill>
                <a:latin typeface="Montserrat"/>
                <a:ea typeface="Montserrat"/>
                <a:cs typeface="Montserrat"/>
                <a:sym typeface="Montserrat"/>
              </a:rPr>
              <a:t>NOW</a:t>
            </a:r>
            <a:r>
              <a:rPr lang="en"/>
              <a:t>: responsive, mobile friendly, fluid and descriptive pop-ups, dynamic icons, easy to call global function</a:t>
            </a:r>
            <a:br>
              <a:rPr lang="en"/>
            </a:br>
            <a:br>
              <a:rPr lang="en"/>
            </a:br>
          </a:p>
        </p:txBody>
      </p:sp>
      <p:pic>
        <p:nvPicPr>
          <p:cNvPr descr="project_poster.png" id="214" name="Shape 214"/>
          <p:cNvPicPr preferRelativeResize="0"/>
          <p:nvPr/>
        </p:nvPicPr>
        <p:blipFill rotWithShape="1">
          <a:blip r:embed="rId3">
            <a:alphaModFix/>
          </a:blip>
          <a:srcRect b="0" l="10519" r="12188" t="0"/>
          <a:stretch/>
        </p:blipFill>
        <p:spPr>
          <a:xfrm>
            <a:off x="5177874" y="1870825"/>
            <a:ext cx="3932752" cy="339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phone6.png" id="215" name="Shape 215"/>
          <p:cNvPicPr preferRelativeResize="0"/>
          <p:nvPr/>
        </p:nvPicPr>
        <p:blipFill rotWithShape="1">
          <a:blip r:embed="rId4">
            <a:alphaModFix/>
          </a:blip>
          <a:srcRect b="0" l="26671" r="25835" t="0"/>
          <a:stretch/>
        </p:blipFill>
        <p:spPr>
          <a:xfrm>
            <a:off x="4130799" y="2481525"/>
            <a:ext cx="1485499" cy="26065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PUP1.gif" id="216" name="Shape 216"/>
          <p:cNvPicPr preferRelativeResize="0"/>
          <p:nvPr/>
        </p:nvPicPr>
        <p:blipFill rotWithShape="1">
          <a:blip r:embed="rId5">
            <a:alphaModFix/>
          </a:blip>
          <a:srcRect b="0" l="3011" r="2577" t="0"/>
          <a:stretch/>
        </p:blipFill>
        <p:spPr>
          <a:xfrm>
            <a:off x="5514975" y="2307074"/>
            <a:ext cx="3364500" cy="18877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PUP2.gif" id="217" name="Shape 217"/>
          <p:cNvPicPr preferRelativeResize="0"/>
          <p:nvPr/>
        </p:nvPicPr>
        <p:blipFill rotWithShape="1">
          <a:blip r:embed="rId6">
            <a:alphaModFix/>
          </a:blip>
          <a:srcRect b="0" l="3232" r="0" t="0"/>
          <a:stretch/>
        </p:blipFill>
        <p:spPr>
          <a:xfrm>
            <a:off x="4345262" y="2995975"/>
            <a:ext cx="1030550" cy="173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DDC39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type="title"/>
          </p:nvPr>
        </p:nvSpPr>
        <p:spPr>
          <a:xfrm>
            <a:off x="344050" y="244525"/>
            <a:ext cx="4801500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FEATURE </a:t>
            </a:r>
            <a:r>
              <a:rPr lang="en">
                <a:solidFill>
                  <a:srgbClr val="CDDC39"/>
                </a:solidFill>
              </a:rPr>
              <a:t>DEPENDABILITY</a:t>
            </a:r>
          </a:p>
        </p:txBody>
      </p:sp>
      <p:sp>
        <p:nvSpPr>
          <p:cNvPr id="223" name="Shape 223"/>
          <p:cNvSpPr txBox="1"/>
          <p:nvPr/>
        </p:nvSpPr>
        <p:spPr>
          <a:xfrm>
            <a:off x="282875" y="772975"/>
            <a:ext cx="59052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600"/>
              </a:spcBef>
              <a:buNone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The student application form grabs the user's information and displays it for verification that the info is correct. On the form it is necessary to select a project and semester before submission thus prompting the test cases I chose.</a:t>
            </a:r>
            <a:b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</a:br>
          </a:p>
        </p:txBody>
      </p:sp>
      <p:pic>
        <p:nvPicPr>
          <p:cNvPr id="224" name="Shape 2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875" y="1989122"/>
            <a:ext cx="4030277" cy="2815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CDDC39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20250" y="244525"/>
            <a:ext cx="4801500" cy="409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PROBLEMS OF</a:t>
            </a:r>
            <a:r>
              <a:rPr lang="en" sz="2400"/>
              <a:t> </a:t>
            </a:r>
            <a:r>
              <a:rPr lang="en">
                <a:solidFill>
                  <a:srgbClr val="CDDC39"/>
                </a:solidFill>
              </a:rPr>
              <a:t>VIP 2.0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282875" y="772975"/>
            <a:ext cx="5905200" cy="8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Lacked main functionality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Mostly static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Not user friendly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No mobile responsiveness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Admin had no powers</a:t>
            </a:r>
          </a:p>
          <a:p>
            <a:pPr indent="-304800" lvl="0" marL="457200" rtl="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Team focused on mobile judge</a:t>
            </a:r>
          </a:p>
        </p:txBody>
      </p:sp>
      <p:pic>
        <p:nvPicPr>
          <p:cNvPr descr="projects page OLD.png"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050" y="2617075"/>
            <a:ext cx="4487424" cy="2461050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descr="Project overview OLD.png" id="75" name="Shape 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3037" y="2627474"/>
            <a:ext cx="4455763" cy="2450648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pic>
      <p:grpSp>
        <p:nvGrpSpPr>
          <p:cNvPr id="76" name="Shape 76"/>
          <p:cNvGrpSpPr/>
          <p:nvPr/>
        </p:nvGrpSpPr>
        <p:grpSpPr>
          <a:xfrm>
            <a:off x="4583790" y="148198"/>
            <a:ext cx="722030" cy="721945"/>
            <a:chOff x="1951075" y="2333250"/>
            <a:chExt cx="381200" cy="381175"/>
          </a:xfrm>
        </p:grpSpPr>
        <p:sp>
          <p:nvSpPr>
            <p:cNvPr id="77" name="Shape 77"/>
            <p:cNvSpPr/>
            <p:nvPr/>
          </p:nvSpPr>
          <p:spPr>
            <a:xfrm>
              <a:off x="1951075" y="2333250"/>
              <a:ext cx="381200" cy="381175"/>
            </a:xfrm>
            <a:custGeom>
              <a:pathLst>
                <a:path extrusionOk="0" fill="none" h="15247" w="15248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cap="rnd" cmpd="sng" w="12175">
              <a:solidFill>
                <a:srgbClr val="CDDC3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" name="Shape 78"/>
            <p:cNvSpPr/>
            <p:nvPr/>
          </p:nvSpPr>
          <p:spPr>
            <a:xfrm>
              <a:off x="2197675" y="2503125"/>
              <a:ext cx="43875" cy="47525"/>
            </a:xfrm>
            <a:custGeom>
              <a:pathLst>
                <a:path extrusionOk="0" fill="none" h="1901" w="1755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cap="rnd" cmpd="sng" w="12175">
              <a:solidFill>
                <a:srgbClr val="CDDC3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>
              <a:off x="2041800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CDDC3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x="2041800" y="2584100"/>
              <a:ext cx="199750" cy="41425"/>
            </a:xfrm>
            <a:custGeom>
              <a:pathLst>
                <a:path extrusionOk="0" fill="none" h="1657" w="799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cap="rnd" cmpd="sng" w="12175">
              <a:solidFill>
                <a:srgbClr val="CDDC39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idx="4294967295" type="ctrTitle"/>
          </p:nvPr>
        </p:nvSpPr>
        <p:spPr>
          <a:xfrm>
            <a:off x="685800" y="1964350"/>
            <a:ext cx="4531500" cy="1159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FF5722"/>
                </a:solidFill>
              </a:rPr>
              <a:t>THANKS!</a:t>
            </a:r>
          </a:p>
        </p:txBody>
      </p:sp>
      <p:sp>
        <p:nvSpPr>
          <p:cNvPr id="230" name="Shape 230"/>
          <p:cNvSpPr txBox="1"/>
          <p:nvPr>
            <p:ph idx="4294967295" type="subTitle"/>
          </p:nvPr>
        </p:nvSpPr>
        <p:spPr>
          <a:xfrm>
            <a:off x="685800" y="3163925"/>
            <a:ext cx="4531499" cy="7847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Any questions?</a:t>
            </a:r>
          </a:p>
        </p:txBody>
      </p:sp>
      <p:sp>
        <p:nvSpPr>
          <p:cNvPr id="231" name="Shape 231"/>
          <p:cNvSpPr txBox="1"/>
          <p:nvPr>
            <p:ph idx="4294967295" type="body"/>
          </p:nvPr>
        </p:nvSpPr>
        <p:spPr>
          <a:xfrm>
            <a:off x="685800" y="3836000"/>
            <a:ext cx="6575999" cy="1007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CONTACT | JJENS011@FIU.EDU</a:t>
            </a:r>
          </a:p>
        </p:txBody>
      </p:sp>
      <p:sp>
        <p:nvSpPr>
          <p:cNvPr id="232" name="Shape 232"/>
          <p:cNvSpPr txBox="1"/>
          <p:nvPr/>
        </p:nvSpPr>
        <p:spPr>
          <a:xfrm>
            <a:off x="708650" y="290625"/>
            <a:ext cx="5649300" cy="18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6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rgbClr val="FF5722"/>
                </a:solidFill>
                <a:latin typeface="Montserrat"/>
                <a:ea typeface="Montserrat"/>
                <a:cs typeface="Montserrat"/>
                <a:sym typeface="Montserrat"/>
              </a:rPr>
              <a:t>In short</a:t>
            </a:r>
            <a:r>
              <a:rPr lang="en" sz="2000"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rPr>
              <a:t>, the team behind VIP 3 has brought the web app to life and added it’s main functionalities. The experience is enjoyable and it will help connect faculty and students like never before</a:t>
            </a:r>
          </a:p>
        </p:txBody>
      </p:sp>
      <p:grpSp>
        <p:nvGrpSpPr>
          <p:cNvPr id="233" name="Shape 233"/>
          <p:cNvGrpSpPr/>
          <p:nvPr/>
        </p:nvGrpSpPr>
        <p:grpSpPr>
          <a:xfrm>
            <a:off x="3069404" y="2490816"/>
            <a:ext cx="462632" cy="462632"/>
            <a:chOff x="1278900" y="2333250"/>
            <a:chExt cx="381175" cy="381175"/>
          </a:xfrm>
        </p:grpSpPr>
        <p:sp>
          <p:nvSpPr>
            <p:cNvPr id="234" name="Shape 234"/>
            <p:cNvSpPr/>
            <p:nvPr/>
          </p:nvSpPr>
          <p:spPr>
            <a:xfrm>
              <a:off x="1278900" y="2333250"/>
              <a:ext cx="381175" cy="381175"/>
            </a:xfrm>
            <a:custGeom>
              <a:pathLst>
                <a:path extrusionOk="0" fill="none" h="15247" w="15247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cap="rnd" cmpd="sng" w="12175">
              <a:solidFill>
                <a:srgbClr val="FF572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5722"/>
                </a:solidFill>
              </a:endParaRPr>
            </a:p>
          </p:txBody>
        </p:sp>
        <p:sp>
          <p:nvSpPr>
            <p:cNvPr id="235" name="Shape 235"/>
            <p:cNvSpPr/>
            <p:nvPr/>
          </p:nvSpPr>
          <p:spPr>
            <a:xfrm>
              <a:off x="1525475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FF572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5722"/>
                </a:solidFill>
              </a:endParaRPr>
            </a:p>
          </p:txBody>
        </p:sp>
        <p:sp>
          <p:nvSpPr>
            <p:cNvPr id="236" name="Shape 236"/>
            <p:cNvSpPr/>
            <p:nvPr/>
          </p:nvSpPr>
          <p:spPr>
            <a:xfrm>
              <a:off x="1369600" y="2503125"/>
              <a:ext cx="43875" cy="47525"/>
            </a:xfrm>
            <a:custGeom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12175">
              <a:solidFill>
                <a:srgbClr val="FF572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5722"/>
                </a:solidFill>
              </a:endParaRPr>
            </a:p>
          </p:txBody>
        </p:sp>
        <p:sp>
          <p:nvSpPr>
            <p:cNvPr id="237" name="Shape 237"/>
            <p:cNvSpPr/>
            <p:nvPr/>
          </p:nvSpPr>
          <p:spPr>
            <a:xfrm>
              <a:off x="1369600" y="2604200"/>
              <a:ext cx="199750" cy="40825"/>
            </a:xfrm>
            <a:custGeom>
              <a:pathLst>
                <a:path extrusionOk="0" fill="none" h="1633" w="799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cap="rnd" cmpd="sng" w="12175">
              <a:solidFill>
                <a:srgbClr val="FF572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5722"/>
                </a:solidFill>
              </a:endParaRPr>
            </a:p>
          </p:txBody>
        </p:sp>
      </p:grpSp>
      <p:pic>
        <p:nvPicPr>
          <p:cNvPr id="238" name="Shape 2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8125" y="2168024"/>
            <a:ext cx="3315949" cy="2575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Shape 2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53848" y="3163925"/>
            <a:ext cx="1461525" cy="499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phone6.png" id="85" name="Shape 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3625" y="131650"/>
            <a:ext cx="5856223" cy="488020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-110300" y="867275"/>
            <a:ext cx="3237000" cy="308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b="1" lang="en" sz="60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b="1" lang="en" sz="600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oject_poster.png"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5999" y="368400"/>
            <a:ext cx="6758722" cy="45058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/>
        </p:nvSpPr>
        <p:spPr>
          <a:xfrm>
            <a:off x="-110300" y="867275"/>
            <a:ext cx="3237000" cy="308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b="1" lang="en" sz="60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b="1" lang="en" sz="600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ofile.png"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1900" y="357975"/>
            <a:ext cx="6620350" cy="45138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/>
          <p:nvPr/>
        </p:nvSpPr>
        <p:spPr>
          <a:xfrm>
            <a:off x="-34100" y="867275"/>
            <a:ext cx="3237000" cy="308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b="1" lang="en" sz="60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b="1" lang="en" sz="600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437300" y="705175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USE CASE </a:t>
            </a:r>
            <a:r>
              <a:rPr lang="en">
                <a:solidFill>
                  <a:srgbClr val="FF5722"/>
                </a:solidFill>
              </a:rPr>
              <a:t>DIAGRAM</a:t>
            </a:r>
          </a:p>
        </p:txBody>
      </p:sp>
      <p:pic>
        <p:nvPicPr>
          <p:cNvPr descr="usecase_final.png" id="104" name="Shape 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4000" y="1198049"/>
            <a:ext cx="4972050" cy="348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437300" y="705175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MINIMAL CLASS </a:t>
            </a:r>
            <a:r>
              <a:rPr lang="en">
                <a:solidFill>
                  <a:srgbClr val="FF5722"/>
                </a:solidFill>
              </a:rPr>
              <a:t>DIAGRAM</a:t>
            </a:r>
          </a:p>
        </p:txBody>
      </p:sp>
      <p:pic>
        <p:nvPicPr>
          <p:cNvPr descr="universal_class.png" id="110" name="Shape 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100" y="2314900"/>
            <a:ext cx="7289349" cy="2421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5722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660175" y="1615650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SOFTWARE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5722"/>
                </a:solidFill>
              </a:rPr>
              <a:t>MVC</a:t>
            </a:r>
          </a:p>
        </p:txBody>
      </p:sp>
      <p:grpSp>
        <p:nvGrpSpPr>
          <p:cNvPr id="116" name="Shape 116"/>
          <p:cNvGrpSpPr/>
          <p:nvPr/>
        </p:nvGrpSpPr>
        <p:grpSpPr>
          <a:xfrm>
            <a:off x="121195" y="1325142"/>
            <a:ext cx="457189" cy="457119"/>
            <a:chOff x="1923675" y="1633650"/>
            <a:chExt cx="436000" cy="435975"/>
          </a:xfrm>
        </p:grpSpPr>
        <p:sp>
          <p:nvSpPr>
            <p:cNvPr id="117" name="Shape 117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MVC.png" id="123" name="Shape 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2750" y="595551"/>
            <a:ext cx="3232958" cy="237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ient-server-model.svg.png" id="124" name="Shape 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7349" y="2925475"/>
            <a:ext cx="2959349" cy="1775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5" name="Shape 125"/>
          <p:cNvGrpSpPr/>
          <p:nvPr/>
        </p:nvGrpSpPr>
        <p:grpSpPr>
          <a:xfrm>
            <a:off x="220170" y="3203717"/>
            <a:ext cx="457189" cy="457119"/>
            <a:chOff x="1923675" y="1633650"/>
            <a:chExt cx="436000" cy="435975"/>
          </a:xfrm>
        </p:grpSpPr>
        <p:sp>
          <p:nvSpPr>
            <p:cNvPr id="126" name="Shape 126"/>
            <p:cNvSpPr/>
            <p:nvPr/>
          </p:nvSpPr>
          <p:spPr>
            <a:xfrm>
              <a:off x="2209250" y="1633650"/>
              <a:ext cx="150425" cy="150425"/>
            </a:xfrm>
            <a:custGeom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2019900" y="1757250"/>
              <a:ext cx="261825" cy="261850"/>
            </a:xfrm>
            <a:custGeom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1923675" y="1681150"/>
              <a:ext cx="388500" cy="388475"/>
            </a:xfrm>
            <a:custGeom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1974225" y="1711575"/>
              <a:ext cx="261825" cy="261850"/>
            </a:xfrm>
            <a:custGeom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1934650" y="2014200"/>
              <a:ext cx="44475" cy="44475"/>
            </a:xfrm>
            <a:custGeom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>
              <a:off x="1944375" y="1947225"/>
              <a:ext cx="101725" cy="101700"/>
            </a:xfrm>
            <a:custGeom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1217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132" name="Shape 132"/>
          <p:cNvSpPr txBox="1"/>
          <p:nvPr>
            <p:ph type="title"/>
          </p:nvPr>
        </p:nvSpPr>
        <p:spPr>
          <a:xfrm>
            <a:off x="660175" y="3494225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HARDWARE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5722"/>
                </a:solidFill>
              </a:rPr>
              <a:t>CLIENT-SERVER</a:t>
            </a:r>
          </a:p>
        </p:txBody>
      </p:sp>
      <p:sp>
        <p:nvSpPr>
          <p:cNvPr id="133" name="Shape 133"/>
          <p:cNvSpPr txBox="1"/>
          <p:nvPr>
            <p:ph type="title"/>
          </p:nvPr>
        </p:nvSpPr>
        <p:spPr>
          <a:xfrm>
            <a:off x="660175" y="559450"/>
            <a:ext cx="5324100" cy="48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SYSTEM DESIGN: </a:t>
            </a:r>
            <a:r>
              <a:rPr lang="en">
                <a:solidFill>
                  <a:srgbClr val="FF5722"/>
                </a:solidFill>
              </a:rPr>
              <a:t>ARCHITECTURE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44336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4294967295" type="subTitle"/>
          </p:nvPr>
        </p:nvSpPr>
        <p:spPr>
          <a:xfrm>
            <a:off x="669100" y="1680154"/>
            <a:ext cx="5251500" cy="78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lnSpc>
                <a:spcPct val="115000"/>
              </a:lnSpc>
              <a:spcBef>
                <a:spcPts val="0"/>
              </a:spcBef>
            </a:pPr>
            <a:r>
              <a:rPr lang="en"/>
              <a:t>Update projects page UI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</a:pPr>
            <a:r>
              <a:rPr lang="en"/>
              <a:t>Manage user profiles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</a:pPr>
            <a:r>
              <a:rPr lang="en"/>
              <a:t>Update projects overview UI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</a:pPr>
            <a:r>
              <a:rPr lang="en"/>
              <a:t>Create dynamic technical support form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</a:pPr>
            <a:r>
              <a:rPr lang="en"/>
              <a:t>Create “delete account” option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</a:pPr>
            <a:r>
              <a:rPr lang="en"/>
              <a:t>Change alert messages to pop-ups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</a:pPr>
            <a:r>
              <a:rPr lang="en"/>
              <a:t>Update websites fixed header</a:t>
            </a:r>
          </a:p>
          <a:p>
            <a:pPr indent="-228600" lvl="0" marL="457200" rtl="0">
              <a:lnSpc>
                <a:spcPct val="115000"/>
              </a:lnSpc>
              <a:spcBef>
                <a:spcPts val="0"/>
              </a:spcBef>
            </a:pPr>
            <a:r>
              <a:rPr lang="en"/>
              <a:t>Tested and debugged main features</a:t>
            </a:r>
          </a:p>
        </p:txBody>
      </p:sp>
      <p:sp>
        <p:nvSpPr>
          <p:cNvPr id="139" name="Shape 139"/>
          <p:cNvSpPr txBox="1"/>
          <p:nvPr>
            <p:ph idx="4294967295" type="ctrTitle"/>
          </p:nvPr>
        </p:nvSpPr>
        <p:spPr>
          <a:xfrm>
            <a:off x="669100" y="668950"/>
            <a:ext cx="6676500" cy="1159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/>
              <a:t>USER </a:t>
            </a:r>
            <a:r>
              <a:rPr lang="en" sz="6000">
                <a:solidFill>
                  <a:srgbClr val="F44336"/>
                </a:solidFill>
              </a:rPr>
              <a:t>STORIES</a:t>
            </a:r>
          </a:p>
        </p:txBody>
      </p:sp>
      <p:grpSp>
        <p:nvGrpSpPr>
          <p:cNvPr id="140" name="Shape 140"/>
          <p:cNvGrpSpPr/>
          <p:nvPr/>
        </p:nvGrpSpPr>
        <p:grpSpPr>
          <a:xfrm>
            <a:off x="763354" y="297855"/>
            <a:ext cx="409809" cy="584175"/>
            <a:chOff x="6718575" y="2318625"/>
            <a:chExt cx="256950" cy="407375"/>
          </a:xfrm>
        </p:grpSpPr>
        <p:sp>
          <p:nvSpPr>
            <p:cNvPr id="141" name="Shape 141"/>
            <p:cNvSpPr/>
            <p:nvPr/>
          </p:nvSpPr>
          <p:spPr>
            <a:xfrm>
              <a:off x="6795900" y="2673600"/>
              <a:ext cx="102300" cy="22550"/>
            </a:xfrm>
            <a:custGeom>
              <a:pathLst>
                <a:path extrusionOk="0" fill="none" h="902" w="4092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6795900" y="2650475"/>
              <a:ext cx="102300" cy="22550"/>
            </a:xfrm>
            <a:custGeom>
              <a:pathLst>
                <a:path extrusionOk="0" fill="none" h="902" w="4092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3" name="Shape 143"/>
            <p:cNvSpPr/>
            <p:nvPr/>
          </p:nvSpPr>
          <p:spPr>
            <a:xfrm>
              <a:off x="6795900" y="2696125"/>
              <a:ext cx="102300" cy="29875"/>
            </a:xfrm>
            <a:custGeom>
              <a:pathLst>
                <a:path extrusionOk="0" fill="none" h="1195" w="4092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6784925" y="2459275"/>
              <a:ext cx="35350" cy="166875"/>
            </a:xfrm>
            <a:custGeom>
              <a:pathLst>
                <a:path extrusionOk="0" fill="none" h="6675" w="1414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6718575" y="2318625"/>
              <a:ext cx="256950" cy="307525"/>
            </a:xfrm>
            <a:custGeom>
              <a:pathLst>
                <a:path extrusionOk="0" fill="none" h="12301" w="10278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6873825" y="2459275"/>
              <a:ext cx="35350" cy="166875"/>
            </a:xfrm>
            <a:custGeom>
              <a:pathLst>
                <a:path extrusionOk="0" fill="none" h="6675" w="1414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6801975" y="2453200"/>
              <a:ext cx="90150" cy="19500"/>
            </a:xfrm>
            <a:custGeom>
              <a:pathLst>
                <a:path extrusionOk="0" fill="none" h="780" w="3606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6795900" y="2628550"/>
              <a:ext cx="102300" cy="25"/>
            </a:xfrm>
            <a:custGeom>
              <a:pathLst>
                <a:path extrusionOk="0" fill="none" h="1" w="4092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cap="rnd" cmpd="sng" w="19050">
              <a:solidFill>
                <a:srgbClr val="F44336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rvirarg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