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34" r:id="rId1"/>
  </p:sldMasterIdLst>
  <p:notesMasterIdLst>
    <p:notesMasterId r:id="rId16"/>
  </p:notesMasterIdLst>
  <p:handoutMasterIdLst>
    <p:handoutMasterId r:id="rId17"/>
  </p:handoutMasterIdLst>
  <p:sldIdLst>
    <p:sldId id="357" r:id="rId2"/>
    <p:sldId id="343" r:id="rId3"/>
    <p:sldId id="344" r:id="rId4"/>
    <p:sldId id="345" r:id="rId5"/>
    <p:sldId id="346" r:id="rId6"/>
    <p:sldId id="358" r:id="rId7"/>
    <p:sldId id="347" r:id="rId8"/>
    <p:sldId id="349" r:id="rId9"/>
    <p:sldId id="350" r:id="rId10"/>
    <p:sldId id="351" r:id="rId11"/>
    <p:sldId id="356" r:id="rId12"/>
    <p:sldId id="352" r:id="rId13"/>
    <p:sldId id="353" r:id="rId14"/>
    <p:sldId id="355" r:id="rId15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3" autoAdjust="0"/>
    <p:restoredTop sz="82336" autoAdjust="0"/>
  </p:normalViewPr>
  <p:slideViewPr>
    <p:cSldViewPr snapToObjects="1">
      <p:cViewPr varScale="1">
        <p:scale>
          <a:sx n="93" d="100"/>
          <a:sy n="93" d="100"/>
        </p:scale>
        <p:origin x="145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>
                <a:solidFill>
                  <a:prstClr val="black"/>
                </a:solidFill>
              </a:rPr>
              <a:pPr/>
              <a:t>1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826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407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5083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4855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827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566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2263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81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176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21417-C2DD-4C9C-9B7F-24A4905C0EAD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527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011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065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877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3655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5699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35" r:id="rId1"/>
    <p:sldLayoutId id="2147484736" r:id="rId2"/>
    <p:sldLayoutId id="2147484737" r:id="rId3"/>
    <p:sldLayoutId id="2147484738" r:id="rId4"/>
    <p:sldLayoutId id="2147484739" r:id="rId5"/>
    <p:sldLayoutId id="2147484740" r:id="rId6"/>
    <p:sldLayoutId id="2147484741" r:id="rId7"/>
    <p:sldLayoutId id="2147484742" r:id="rId8"/>
    <p:sldLayoutId id="2147484743" r:id="rId9"/>
    <p:sldLayoutId id="2147484744" r:id="rId10"/>
    <p:sldLayoutId id="214748474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1447800"/>
            <a:ext cx="8686800" cy="475488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BOLO 4.0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</a:t>
            </a:r>
            <a:r>
              <a:rPr lang="en-US" altLang="en-US" sz="2800" dirty="0" smtClean="0">
                <a:ea typeface="ＭＳ Ｐゴシック" pitchFamily="34" charset="-128"/>
              </a:rPr>
              <a:t>Member(s</a:t>
            </a:r>
            <a:r>
              <a:rPr lang="en-US" altLang="en-US" sz="2800" dirty="0" smtClean="0">
                <a:ea typeface="ＭＳ Ｐゴシック" pitchFamily="34" charset="-128"/>
              </a:rPr>
              <a:t>):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Edwin Alvarez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Alejandro </a:t>
            </a:r>
            <a:r>
              <a:rPr lang="en-US" altLang="en-US" sz="2800" dirty="0" err="1" smtClean="0">
                <a:ea typeface="ＭＳ Ｐゴシック" pitchFamily="34" charset="-128"/>
              </a:rPr>
              <a:t>Henao</a:t>
            </a: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  </a:t>
            </a:r>
            <a:r>
              <a:rPr lang="en-US" altLang="en-US" sz="2800" dirty="0" smtClean="0">
                <a:ea typeface="ＭＳ Ｐゴシック" pitchFamily="34" charset="-128"/>
              </a:rPr>
              <a:t>Leonardo Martin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err="1" smtClean="0">
                <a:ea typeface="ＭＳ Ｐゴシック" pitchFamily="34" charset="-128"/>
              </a:rPr>
              <a:t>Piero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err="1" smtClean="0">
                <a:ea typeface="ＭＳ Ｐゴシック" pitchFamily="34" charset="-128"/>
              </a:rPr>
              <a:t>Messarina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  Product Owner(s</a:t>
            </a:r>
            <a:r>
              <a:rPr lang="en-US" altLang="en-US" sz="2800" dirty="0" smtClean="0">
                <a:ea typeface="ＭＳ Ｐゴシック" pitchFamily="34" charset="-128"/>
              </a:rPr>
              <a:t>): Samuel Ceballos, Jason Cohen</a:t>
            </a: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</a:t>
            </a:r>
            <a:r>
              <a:rPr lang="en-US" altLang="en-US" sz="2800" dirty="0" err="1" smtClean="0">
                <a:ea typeface="ＭＳ Ｐゴシック" pitchFamily="34" charset="-128"/>
              </a:rPr>
              <a:t>Masoud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err="1" smtClean="0">
                <a:ea typeface="ＭＳ Ｐゴシック" pitchFamily="34" charset="-128"/>
              </a:rPr>
              <a:t>Sadjadi</a:t>
            </a: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6172200"/>
            <a:ext cx="8686800" cy="690562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May 05</a:t>
            </a:r>
            <a:endParaRPr lang="en-US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Spring </a:t>
            </a:r>
            <a:r>
              <a:rPr lang="en-US" altLang="en-US" sz="2800" dirty="0" smtClean="0">
                <a:ea typeface="ＭＳ Ｐゴシック" pitchFamily="34" charset="-128"/>
              </a:rPr>
              <a:t>2016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143000"/>
            <a:ext cx="1619999" cy="2286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474" y="1295400"/>
            <a:ext cx="2632364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1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Persistent data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Cloudant NoSQL DBaaS(Database as a service) provided by IBM Bluemix that offers a RESTful HTTP API</a:t>
            </a:r>
          </a:p>
          <a:p>
            <a:pPr lvl="1"/>
            <a:r>
              <a:rPr lang="en-US" dirty="0"/>
              <a:t>Scalability, Flexible Schema, Fast Development, Cost, Cloud Architecture Compatibility</a:t>
            </a:r>
          </a:p>
          <a:p>
            <a:pPr lvl="1"/>
            <a:r>
              <a:rPr lang="en-US" dirty="0"/>
              <a:t>Documents are stored in the popular JSON format with a flexible schema</a:t>
            </a:r>
          </a:p>
          <a:p>
            <a:pPr lvl="1"/>
            <a:r>
              <a:rPr lang="en-US" dirty="0"/>
              <a:t>Map-Reduce views to obtain data stored within the DB indexed by json type objects</a:t>
            </a:r>
          </a:p>
          <a:p>
            <a:pPr lvl="1"/>
            <a:r>
              <a:rPr lang="en-US" dirty="0"/>
              <a:t>Full text search which utilizes Lucene Query Parser Syntax(full featured text search engine)</a:t>
            </a:r>
          </a:p>
          <a:p>
            <a:pPr lvl="1"/>
            <a:r>
              <a:rPr lang="en-US" dirty="0"/>
              <a:t>Powered by Apache CouchDB, Dynamo Clustering, Lucene Search</a:t>
            </a:r>
          </a:p>
          <a:p>
            <a:pPr marL="282575" lvl="1" indent="0">
              <a:buNone/>
            </a:pPr>
            <a:endParaRPr lang="en-US" dirty="0"/>
          </a:p>
          <a:p>
            <a:pPr marL="282575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5181600"/>
            <a:ext cx="4800600" cy="151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Security/Privacy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User </a:t>
            </a:r>
            <a:r>
              <a:rPr lang="en-US" dirty="0"/>
              <a:t>Password validation through HMAC(Hash-based Message Authentication Code) using a SHA-256 algorithm and a unique password salt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Cross-Site Request Forgery(CSRF) protection through the use of </a:t>
            </a:r>
            <a:r>
              <a:rPr lang="en-US" dirty="0" err="1"/>
              <a:t>csrf</a:t>
            </a:r>
            <a:r>
              <a:rPr lang="en-US" dirty="0"/>
              <a:t> middleware that embeds unique token into html form for user login page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Secure cookies preventing client side script access, providing application timeout, and allowing communication only with HTTPS endpoints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Authenticating HTTP requests through Passport authentication middleware.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939" y="5105400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0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00" y="1600200"/>
            <a:ext cx="7616550" cy="424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algorithm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 smtClean="0"/>
              <a:t>Sorting search results by date of creation/last update</a:t>
            </a:r>
          </a:p>
          <a:p>
            <a:pPr marL="0" indent="0">
              <a:buNone/>
            </a:pPr>
            <a:r>
              <a:rPr lang="en-US" sz="1800" dirty="0" smtClean="0"/>
              <a:t>var </a:t>
            </a:r>
            <a:r>
              <a:rPr lang="en-US" sz="1800" dirty="0"/>
              <a:t>flag = true;</a:t>
            </a:r>
          </a:p>
          <a:p>
            <a:pPr marL="0" indent="0">
              <a:buNone/>
            </a:pPr>
            <a:r>
              <a:rPr lang="en-US" sz="1800" dirty="0"/>
              <a:t>            while (flag === true) {</a:t>
            </a:r>
          </a:p>
          <a:p>
            <a:pPr marL="0" indent="0">
              <a:buNone/>
            </a:pPr>
            <a:r>
              <a:rPr lang="en-US" sz="1800" dirty="0"/>
              <a:t>                flag = false;</a:t>
            </a:r>
          </a:p>
          <a:p>
            <a:pPr marL="0" indent="0">
              <a:buNone/>
            </a:pPr>
            <a:r>
              <a:rPr lang="en-US" sz="1800" dirty="0"/>
              <a:t>                for </a:t>
            </a:r>
            <a:r>
              <a:rPr lang="en-US" sz="1800" dirty="0" smtClean="0"/>
              <a:t>(NUM_OF_BOLOS) {</a:t>
            </a: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var </a:t>
            </a:r>
            <a:r>
              <a:rPr lang="en-US" sz="1800" dirty="0"/>
              <a:t>order = date_one &gt; date_two ? 1 : date_one &lt; date_two ? -1 : 0;</a:t>
            </a:r>
          </a:p>
          <a:p>
            <a:pPr marL="0" indent="0">
              <a:buNone/>
            </a:pPr>
            <a:r>
              <a:rPr lang="en-US" sz="1800" dirty="0"/>
              <a:t>                    if (order === -1) </a:t>
            </a:r>
          </a:p>
          <a:p>
            <a:pPr marL="0" indent="0">
              <a:buNone/>
            </a:pPr>
            <a:r>
              <a:rPr lang="en-US" sz="1800" dirty="0" smtClean="0"/>
              <a:t>		Swap(Bolos)</a:t>
            </a: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		flag </a:t>
            </a:r>
            <a:r>
              <a:rPr lang="en-US" sz="1800" dirty="0"/>
              <a:t>= true</a:t>
            </a:r>
            <a:r>
              <a:rPr lang="en-US" sz="1800" dirty="0" smtClean="0"/>
              <a:t>;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</a:p>
          <a:p>
            <a:pPr lvl="1"/>
            <a:r>
              <a:rPr lang="en-US" dirty="0" smtClean="0"/>
              <a:t>Bolo 4.0 has the potential to make a great impact on the efficiency, organization, and responsiveness of police agencies all around the state. Working to restore necessary functionality to this application has been both a challenge as well as a learning experience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contact information</a:t>
            </a:r>
          </a:p>
          <a:p>
            <a:pPr lvl="1"/>
            <a:r>
              <a:rPr lang="en-US" dirty="0" smtClean="0"/>
              <a:t>ealva153@fiu.edu</a:t>
            </a:r>
            <a:endParaRPr lang="en-US" dirty="0" smtClean="0"/>
          </a:p>
          <a:p>
            <a:r>
              <a:rPr lang="en-US" dirty="0" smtClean="0"/>
              <a:t>Questions</a:t>
            </a:r>
            <a:r>
              <a:rPr lang="en-US" dirty="0" smtClean="0"/>
              <a:t>?</a:t>
            </a:r>
          </a:p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3505200"/>
            <a:ext cx="3725117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 smtClean="0"/>
              <a:t>Whole Project:</a:t>
            </a:r>
          </a:p>
          <a:p>
            <a:r>
              <a:rPr lang="en-US" sz="1400" dirty="0"/>
              <a:t>The BOLO (Be On the Look Out) web-application allows officers to create BOLO's in real time using a personal computer or mobile device and simultaneously disseminate the information to a vast number of police officers with speed. </a:t>
            </a:r>
          </a:p>
          <a:p>
            <a:r>
              <a:rPr lang="en-US" sz="1400" dirty="0"/>
              <a:t>The earlier version of the web-based BOLO application was moved from FIU servers to the IBM </a:t>
            </a:r>
            <a:r>
              <a:rPr lang="en-US" sz="1400" dirty="0" err="1"/>
              <a:t>Bluemix</a:t>
            </a:r>
            <a:r>
              <a:rPr lang="en-US" sz="1400" dirty="0"/>
              <a:t> Server; critical system functionality was lost in the process. Such functionality includes the ability to attach a PDF version of the issued BOLO within an e-mail alert. </a:t>
            </a:r>
          </a:p>
          <a:p>
            <a:r>
              <a:rPr lang="is-IS" sz="1800" dirty="0" smtClean="0"/>
              <a:t>My Part:</a:t>
            </a:r>
          </a:p>
          <a:p>
            <a:pPr lvl="1">
              <a:defRPr/>
            </a:pPr>
            <a:r>
              <a:rPr lang="is-IS" sz="1400" dirty="0" smtClean="0"/>
              <a:t>Restore key functionality missing in Bolo version 3.0 as well as make performance improvements in the creation of Bolos</a:t>
            </a:r>
            <a:endParaRPr lang="en-US" sz="1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9" y="4716918"/>
            <a:ext cx="1974137" cy="20267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847" y="4194424"/>
            <a:ext cx="2421527" cy="2288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7187" y="4194424"/>
            <a:ext cx="2439390" cy="2288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632708"/>
            <a:ext cx="7583487" cy="2300323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933031"/>
            <a:ext cx="7583487" cy="187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#</a:t>
            </a:r>
            <a:r>
              <a:rPr lang="en-US" dirty="0"/>
              <a:t>593 </a:t>
            </a:r>
            <a:r>
              <a:rPr lang="en-US" dirty="0"/>
              <a:t>– </a:t>
            </a:r>
            <a:r>
              <a:rPr lang="en-US" dirty="0"/>
              <a:t>Bolo Search </a:t>
            </a:r>
            <a:r>
              <a:rPr lang="en-US" dirty="0" smtClean="0"/>
              <a:t>Feature</a:t>
            </a:r>
          </a:p>
          <a:p>
            <a:endParaRPr lang="en-US" dirty="0"/>
          </a:p>
          <a:p>
            <a:r>
              <a:rPr lang="en-US" dirty="0"/>
              <a:t>#</a:t>
            </a:r>
            <a:r>
              <a:rPr lang="en-US" dirty="0"/>
              <a:t>743- Image Compression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#602- Purge </a:t>
            </a:r>
            <a:r>
              <a:rPr lang="en-US" dirty="0" smtClean="0"/>
              <a:t>Option</a:t>
            </a:r>
          </a:p>
          <a:p>
            <a:endParaRPr lang="en-US" dirty="0"/>
          </a:p>
          <a:p>
            <a:r>
              <a:rPr lang="en-US" dirty="0"/>
              <a:t>#615 –Search Bolo by </a:t>
            </a:r>
            <a:r>
              <a:rPr lang="en-US" dirty="0" smtClean="0"/>
              <a:t>Agency</a:t>
            </a:r>
          </a:p>
          <a:p>
            <a:endParaRPr lang="en-US" dirty="0"/>
          </a:p>
          <a:p>
            <a:r>
              <a:rPr lang="en-US" dirty="0"/>
              <a:t>#814 –Timeout Application </a:t>
            </a:r>
            <a:r>
              <a:rPr lang="en-US" dirty="0" smtClean="0"/>
              <a:t>Session</a:t>
            </a:r>
          </a:p>
          <a:p>
            <a:endParaRPr lang="en-US" dirty="0"/>
          </a:p>
          <a:p>
            <a:r>
              <a:rPr lang="en-US" dirty="0"/>
              <a:t>#604- Confirm </a:t>
            </a:r>
            <a:r>
              <a:rPr lang="en-US" dirty="0" smtClean="0"/>
              <a:t>Archive</a:t>
            </a:r>
          </a:p>
          <a:p>
            <a:endParaRPr lang="en-US" dirty="0"/>
          </a:p>
          <a:p>
            <a:r>
              <a:rPr lang="en-US" dirty="0"/>
              <a:t>#613 – Toggle Agency status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362200"/>
            <a:ext cx="29718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25575"/>
            <a:ext cx="6847619" cy="444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smtClean="0"/>
              <a:t>Case ID: BOLO 593(Search BOLOs)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5800" y="1524000"/>
            <a:ext cx="7180262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 indent="-282575" defTabSz="914400">
              <a:spcBef>
                <a:spcPts val="2000"/>
              </a:spcBef>
              <a:buFont typeface="Wingdings 2" pitchFamily="18" charset="2"/>
              <a:buChar char=""/>
            </a:pPr>
            <a:r>
              <a:rPr lang="en-US" sz="1600" b="1" dirty="0">
                <a:latin typeface="+mn-lt"/>
                <a:ea typeface="ＭＳ Ｐゴシック" pitchFamily="-111" charset="-128"/>
              </a:rPr>
              <a:t>Actor</a:t>
            </a:r>
            <a:r>
              <a:rPr lang="en-US" sz="1600" dirty="0">
                <a:latin typeface="+mn-lt"/>
                <a:ea typeface="ＭＳ Ｐゴシック" pitchFamily="-111" charset="-128"/>
              </a:rPr>
              <a:t>: User.</a:t>
            </a:r>
          </a:p>
          <a:p>
            <a:pPr marL="282575" lvl="0" indent="-282575" defTabSz="914400">
              <a:spcBef>
                <a:spcPts val="2000"/>
              </a:spcBef>
              <a:buFont typeface="Wingdings 2" pitchFamily="18" charset="2"/>
              <a:buChar char=""/>
            </a:pPr>
            <a:r>
              <a:rPr lang="en-US" sz="1600" b="1" dirty="0">
                <a:latin typeface="+mn-lt"/>
                <a:ea typeface="ＭＳ Ｐゴシック" pitchFamily="-111" charset="-128"/>
              </a:rPr>
              <a:t>Preconditions</a:t>
            </a:r>
            <a:r>
              <a:rPr lang="en-US" sz="1600" b="1" dirty="0" smtClean="0">
                <a:latin typeface="+mn-lt"/>
                <a:ea typeface="ＭＳ Ｐゴシック" pitchFamily="-111" charset="-128"/>
              </a:rPr>
              <a:t>:</a:t>
            </a:r>
            <a:endParaRPr lang="en-US" sz="1600" b="1" dirty="0">
              <a:latin typeface="+mn-lt"/>
              <a:ea typeface="ＭＳ Ｐゴシック" pitchFamily="-111" charset="-128"/>
            </a:endParaRPr>
          </a:p>
          <a:p>
            <a:pPr marL="577850" lvl="1" indent="-295275" defTabSz="914400">
              <a:spcBef>
                <a:spcPts val="600"/>
              </a:spcBef>
              <a:buFont typeface="Wingdings 2" pitchFamily="18" charset="2"/>
              <a:buChar char=""/>
            </a:pPr>
            <a:r>
              <a:rPr lang="en-US" sz="1600" dirty="0" smtClean="0">
                <a:latin typeface="+mn-lt"/>
                <a:ea typeface="ＭＳ Ｐゴシック" pitchFamily="-111" charset="-128"/>
              </a:rPr>
              <a:t>The </a:t>
            </a:r>
            <a:r>
              <a:rPr lang="en-US" sz="1600" dirty="0">
                <a:latin typeface="+mn-lt"/>
                <a:ea typeface="ＭＳ Ｐゴシック" pitchFamily="-111" charset="-128"/>
              </a:rPr>
              <a:t>user has previously registered to the system.</a:t>
            </a:r>
          </a:p>
          <a:p>
            <a:pPr marL="577850" lvl="1" indent="-295275" defTabSz="914400">
              <a:spcBef>
                <a:spcPts val="600"/>
              </a:spcBef>
              <a:buFont typeface="Wingdings 2" pitchFamily="18" charset="2"/>
              <a:buChar char=""/>
            </a:pPr>
            <a:r>
              <a:rPr lang="en-US" sz="1600" dirty="0" smtClean="0">
                <a:latin typeface="+mn-lt"/>
                <a:ea typeface="ＭＳ Ｐゴシック" pitchFamily="-111" charset="-128"/>
              </a:rPr>
              <a:t>The </a:t>
            </a:r>
            <a:r>
              <a:rPr lang="en-US" sz="1600" dirty="0">
                <a:latin typeface="+mn-lt"/>
                <a:ea typeface="ＭＳ Ｐゴシック" pitchFamily="-111" charset="-128"/>
              </a:rPr>
              <a:t>user is logged into the system.</a:t>
            </a:r>
            <a:endParaRPr lang="en-US" sz="1600" dirty="0" smtClean="0">
              <a:latin typeface="+mn-lt"/>
              <a:ea typeface="ＭＳ Ｐゴシック" pitchFamily="-111" charset="-128"/>
            </a:endParaRPr>
          </a:p>
          <a:p>
            <a:pPr marL="282575" lvl="0" indent="-282575" defTabSz="914400">
              <a:spcBef>
                <a:spcPts val="2000"/>
              </a:spcBef>
              <a:buFont typeface="Wingdings 2" pitchFamily="18" charset="2"/>
              <a:buChar char=""/>
            </a:pPr>
            <a:r>
              <a:rPr lang="en-US" sz="1600" b="1" dirty="0" smtClean="0">
                <a:latin typeface="+mn-lt"/>
                <a:ea typeface="ＭＳ Ｐゴシック" pitchFamily="-111" charset="-128"/>
              </a:rPr>
              <a:t>Flow </a:t>
            </a:r>
            <a:r>
              <a:rPr lang="en-US" sz="1600" b="1" dirty="0">
                <a:latin typeface="+mn-lt"/>
                <a:ea typeface="ＭＳ Ｐゴシック" pitchFamily="-111" charset="-128"/>
              </a:rPr>
              <a:t>of events</a:t>
            </a:r>
            <a:r>
              <a:rPr lang="en-US" sz="1600" b="1" dirty="0" smtClean="0">
                <a:latin typeface="+mn-lt"/>
                <a:ea typeface="ＭＳ Ｐゴシック" pitchFamily="-111" charset="-128"/>
              </a:rPr>
              <a:t>:</a:t>
            </a:r>
            <a:endParaRPr lang="en-US" sz="1600" b="1" dirty="0">
              <a:latin typeface="+mn-lt"/>
              <a:ea typeface="ＭＳ Ｐゴシック" pitchFamily="-111" charset="-128"/>
            </a:endParaRPr>
          </a:p>
          <a:p>
            <a:pPr marL="577850" lvl="1" indent="-295275" defTabSz="914400">
              <a:spcBef>
                <a:spcPts val="600"/>
              </a:spcBef>
              <a:buFont typeface="Wingdings 2" pitchFamily="18" charset="2"/>
              <a:buChar char=""/>
            </a:pPr>
            <a:r>
              <a:rPr lang="en-US" sz="1600" dirty="0" smtClean="0">
                <a:latin typeface="+mn-lt"/>
                <a:ea typeface="ＭＳ Ｐゴシック" pitchFamily="-111" charset="-128"/>
              </a:rPr>
              <a:t>The </a:t>
            </a:r>
            <a:r>
              <a:rPr lang="en-US" sz="1600" dirty="0">
                <a:latin typeface="+mn-lt"/>
                <a:ea typeface="ＭＳ Ｐゴシック" pitchFamily="-111" charset="-128"/>
              </a:rPr>
              <a:t>user fills out the desired fields in the form rendered on the search </a:t>
            </a:r>
            <a:r>
              <a:rPr lang="en-US" sz="1600" dirty="0" smtClean="0">
                <a:latin typeface="+mn-lt"/>
                <a:ea typeface="ＭＳ Ｐゴシック" pitchFamily="-111" charset="-128"/>
              </a:rPr>
              <a:t>page.</a:t>
            </a:r>
          </a:p>
          <a:p>
            <a:pPr marL="577850" lvl="1" indent="-295275" defTabSz="914400">
              <a:spcBef>
                <a:spcPts val="600"/>
              </a:spcBef>
              <a:buFont typeface="Wingdings 2" pitchFamily="18" charset="2"/>
              <a:buChar char=""/>
            </a:pPr>
            <a:r>
              <a:rPr lang="en-US" sz="1600" dirty="0" smtClean="0">
                <a:latin typeface="+mn-lt"/>
                <a:ea typeface="ＭＳ Ｐゴシック" pitchFamily="-111" charset="-128"/>
              </a:rPr>
              <a:t>The </a:t>
            </a:r>
            <a:r>
              <a:rPr lang="en-US" sz="1600" dirty="0">
                <a:latin typeface="+mn-lt"/>
                <a:ea typeface="ＭＳ Ｐゴシック" pitchFamily="-111" charset="-128"/>
              </a:rPr>
              <a:t>server returns all documents matching specified fields in a response object.</a:t>
            </a:r>
            <a:endParaRPr lang="en-US" sz="1600" dirty="0" smtClean="0">
              <a:latin typeface="+mn-lt"/>
              <a:ea typeface="ＭＳ Ｐゴシック" pitchFamily="-111" charset="-128"/>
            </a:endParaRPr>
          </a:p>
          <a:p>
            <a:pPr marL="577850" lvl="1" indent="-295275" defTabSz="914400">
              <a:spcBef>
                <a:spcPts val="600"/>
              </a:spcBef>
              <a:buFont typeface="Wingdings 2" pitchFamily="18" charset="2"/>
              <a:buChar char=""/>
            </a:pPr>
            <a:r>
              <a:rPr lang="en-US" sz="1600" dirty="0" smtClean="0">
                <a:latin typeface="+mn-lt"/>
                <a:ea typeface="ＭＳ Ｐゴシック" pitchFamily="-111" charset="-128"/>
              </a:rPr>
              <a:t>The </a:t>
            </a:r>
            <a:r>
              <a:rPr lang="en-US" sz="1600" dirty="0">
                <a:latin typeface="+mn-lt"/>
                <a:ea typeface="ＭＳ Ｐゴシック" pitchFamily="-111" charset="-128"/>
              </a:rPr>
              <a:t>search/results page is then rendered by the browser as soon as the data is returned.</a:t>
            </a:r>
            <a:endParaRPr lang="en-US" sz="1600" dirty="0" smtClean="0">
              <a:latin typeface="+mn-lt"/>
              <a:ea typeface="ＭＳ Ｐゴシック" pitchFamily="-111" charset="-128"/>
            </a:endParaRPr>
          </a:p>
          <a:p>
            <a:pPr marL="282575" lvl="0" indent="-282575" defTabSz="914400">
              <a:spcBef>
                <a:spcPts val="2000"/>
              </a:spcBef>
              <a:buFont typeface="Wingdings 2" pitchFamily="18" charset="2"/>
              <a:buChar char=""/>
            </a:pPr>
            <a:r>
              <a:rPr lang="en-US" sz="1600" b="1" dirty="0" smtClean="0">
                <a:latin typeface="+mn-lt"/>
                <a:ea typeface="ＭＳ Ｐゴシック" pitchFamily="-111" charset="-128"/>
              </a:rPr>
              <a:t>Decision Support</a:t>
            </a:r>
            <a:r>
              <a:rPr lang="en-US" sz="1600" dirty="0" smtClean="0">
                <a:latin typeface="+mn-lt"/>
                <a:ea typeface="ＭＳ Ｐゴシック" pitchFamily="-111" charset="-128"/>
              </a:rPr>
              <a:t>:</a:t>
            </a:r>
          </a:p>
          <a:p>
            <a:pPr marL="577850" lvl="1" indent="-295275" defTabSz="914400">
              <a:spcBef>
                <a:spcPts val="600"/>
              </a:spcBef>
              <a:buFont typeface="Wingdings 2" pitchFamily="18" charset="2"/>
              <a:buChar char=""/>
            </a:pPr>
            <a:r>
              <a:rPr lang="en-US" sz="1600" i="1" dirty="0" smtClean="0">
                <a:latin typeface="+mn-lt"/>
                <a:ea typeface="ＭＳ Ｐゴシック" pitchFamily="-111" charset="-128"/>
              </a:rPr>
              <a:t>Frequency</a:t>
            </a:r>
            <a:r>
              <a:rPr lang="en-US" sz="1600" dirty="0">
                <a:latin typeface="+mn-lt"/>
                <a:ea typeface="ＭＳ Ｐゴシック" pitchFamily="-111" charset="-128"/>
              </a:rPr>
              <a:t>: </a:t>
            </a:r>
            <a:r>
              <a:rPr lang="en-US" sz="1600" dirty="0" smtClean="0">
                <a:latin typeface="+mn-lt"/>
                <a:ea typeface="ＭＳ Ｐゴシック" pitchFamily="-111" charset="-128"/>
              </a:rPr>
              <a:t>High. Users </a:t>
            </a:r>
            <a:r>
              <a:rPr lang="en-US" sz="1600" dirty="0">
                <a:latin typeface="+mn-lt"/>
                <a:ea typeface="ＭＳ Ｐゴシック" pitchFamily="-111" charset="-128"/>
              </a:rPr>
              <a:t>may choose to search for specific bolos on a consistent basis</a:t>
            </a:r>
            <a:r>
              <a:rPr lang="en-US" sz="1600" dirty="0" smtClean="0">
                <a:latin typeface="+mn-lt"/>
                <a:ea typeface="ＭＳ Ｐゴシック" pitchFamily="-111" charset="-128"/>
              </a:rPr>
              <a:t>.</a:t>
            </a:r>
          </a:p>
          <a:p>
            <a:pPr marL="577850" lvl="1" indent="-295275" defTabSz="914400">
              <a:spcBef>
                <a:spcPts val="600"/>
              </a:spcBef>
              <a:buFont typeface="Wingdings 2" pitchFamily="18" charset="2"/>
              <a:buChar char=""/>
            </a:pPr>
            <a:r>
              <a:rPr lang="en-US" sz="1600" dirty="0" smtClean="0">
                <a:latin typeface="+mn-lt"/>
                <a:ea typeface="ＭＳ Ｐゴシック" pitchFamily="-111" charset="-128"/>
              </a:rPr>
              <a:t> </a:t>
            </a:r>
            <a:r>
              <a:rPr lang="en-US" sz="1600" i="1" dirty="0" smtClean="0">
                <a:latin typeface="+mn-lt"/>
                <a:ea typeface="ＭＳ Ｐゴシック" pitchFamily="-111" charset="-128"/>
              </a:rPr>
              <a:t>Criticality</a:t>
            </a:r>
            <a:r>
              <a:rPr lang="en-US" sz="1600" dirty="0">
                <a:latin typeface="+mn-lt"/>
                <a:ea typeface="ＭＳ Ｐゴシック" pitchFamily="-111" charset="-128"/>
              </a:rPr>
              <a:t>: High. </a:t>
            </a:r>
            <a:r>
              <a:rPr lang="en-US" sz="1600" dirty="0" smtClean="0">
                <a:latin typeface="+mn-lt"/>
                <a:ea typeface="ＭＳ Ｐゴシック" pitchFamily="-111" charset="-128"/>
              </a:rPr>
              <a:t>It </a:t>
            </a:r>
            <a:r>
              <a:rPr lang="en-US" sz="1600" dirty="0">
                <a:latin typeface="+mn-lt"/>
                <a:ea typeface="ＭＳ Ｐゴシック" pitchFamily="-111" charset="-128"/>
              </a:rPr>
              <a:t>allows the user to view specific information of their choosing that they may deem as important.</a:t>
            </a:r>
          </a:p>
        </p:txBody>
      </p:sp>
    </p:spTree>
    <p:extLst>
      <p:ext uri="{BB962C8B-B14F-4D97-AF65-F5344CB8AC3E}">
        <p14:creationId xmlns:p14="http://schemas.microsoft.com/office/powerpoint/2010/main" val="359315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>
            <a:normAutofit/>
          </a:bodyPr>
          <a:lstStyle/>
          <a:p>
            <a:r>
              <a:rPr lang="en-US" dirty="0" smtClean="0"/>
              <a:t>Requirements: Sequence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 the sequence diagram of the most significant use case.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1600200"/>
            <a:ext cx="8534401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3" y="1600200"/>
            <a:ext cx="7583487" cy="4437063"/>
          </a:xfrm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3" y="1600200"/>
            <a:ext cx="7583487" cy="4437063"/>
          </a:xfrm>
        </p:spPr>
      </p:pic>
      <p:sp>
        <p:nvSpPr>
          <p:cNvPr id="5" name="Rectangle 4"/>
          <p:cNvSpPr/>
          <p:nvPr/>
        </p:nvSpPr>
        <p:spPr>
          <a:xfrm>
            <a:off x="3733800" y="3358106"/>
            <a:ext cx="1219200" cy="4572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33800" y="3815306"/>
            <a:ext cx="1219200" cy="4572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638800" y="3200400"/>
            <a:ext cx="1219200" cy="4572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4100</TotalTime>
  <Words>1132</Words>
  <Application>Microsoft Office PowerPoint</Application>
  <PresentationFormat>On-screen Show (4:3)</PresentationFormat>
  <Paragraphs>131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Calibri</vt:lpstr>
      <vt:lpstr>Calibri Light</vt:lpstr>
      <vt:lpstr>Wingdings 2</vt:lpstr>
      <vt:lpstr>Office Theme</vt:lpstr>
      <vt:lpstr>BOLO 4.0 Team Member(s):  Edwin Alvarez  Alejandro Henao    Leonardo Martin   Piero Messarina     Product Owner(s): Samuel Ceballos, Jason Cohen Instructor: Masoud Sadjadi  School of Computing and Information Sciences Florida International University</vt:lpstr>
      <vt:lpstr>Problem definition</vt:lpstr>
      <vt:lpstr>Project Management</vt:lpstr>
      <vt:lpstr>Requirements: User Stories </vt:lpstr>
      <vt:lpstr>Requirements: Use Cases</vt:lpstr>
      <vt:lpstr>Use Case ID: BOLO 593(Search BOLOs)</vt:lpstr>
      <vt:lpstr>Requirements: Sequence Diagrams</vt:lpstr>
      <vt:lpstr>System Design: Architecture</vt:lpstr>
      <vt:lpstr>System Design: Deployment</vt:lpstr>
      <vt:lpstr>Persistent data design</vt:lpstr>
      <vt:lpstr> Security/Privacy  </vt:lpstr>
      <vt:lpstr>Minimal Class Diagram</vt:lpstr>
      <vt:lpstr>Main algorithm 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edwin antonio alvarez sosa</cp:lastModifiedBy>
  <cp:revision>120</cp:revision>
  <cp:lastPrinted>2008-09-19T17:51:48Z</cp:lastPrinted>
  <dcterms:created xsi:type="dcterms:W3CDTF">2013-04-25T14:14:17Z</dcterms:created>
  <dcterms:modified xsi:type="dcterms:W3CDTF">2016-05-05T20:49:21Z</dcterms:modified>
</cp:coreProperties>
</file>