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8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omments/comment3.xml" ContentType="application/vnd.openxmlformats-officedocument.presentationml.comment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eonardo Martin" initials="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7657E67C-1D24-44EE-92F6-CB9D36B0D167}">
  <a:tblStyle styleId="{7657E67C-1D24-44EE-92F6-CB9D36B0D167}" styleName="Table_0">
    <a:wholeTbl>
      <a:tcStyle>
        <a:tcBdr>
          <a:left>
            <a:ln w="12700" cap="flat" cmpd="sng">
              <a:solidFill>
                <a:srgbClr val="A3A3A3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rgbClr val="A3A3A3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rgbClr val="A3A3A3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rgbClr val="A3A3A3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rgbClr val="A3A3A3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rgbClr val="A3A3A3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729"/>
  </p:normalViewPr>
  <p:slideViewPr>
    <p:cSldViewPr snapToGrid="0" snapToObjects="1">
      <p:cViewPr varScale="1">
        <p:scale>
          <a:sx n="109" d="100"/>
          <a:sy n="109" d="100"/>
        </p:scale>
        <p:origin x="70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3" Type="http://schemas.openxmlformats.org/officeDocument/2006/relationships/commentAuthors" Target="commentAuthors.xml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idx="3">
    <p:pos x="6000" y="0"/>
    <p:text>mentions the ones in yellow are the ones you did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idx="2">
    <p:pos x="6000" y="0"/>
    <p:text>rearrange order of slides so that you mention what technologies you worked with and what you learned</p:tex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idx="1">
    <p:pos x="6000" y="0"/>
    <p:text>figure out a way to finish strong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6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36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36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36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93976511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Greet your audience, thank them for attending your presentation, introduce yourself, introduce your project, introduce your team members, and quickly indicate what each of you did in a high-level manner, and put more emphasis on your part/contribution.</a:t>
            </a: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" name="Shape 64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592291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0" name="Shape 14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 Requirements:</a:t>
            </a: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4.1. User stories implemented (one or more slides).</a:t>
            </a: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4.2. UML use cases and the use case diagram for the implemented use cases (one or more slides).</a:t>
            </a: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4.3. UML sequence diagrams for the implemented use cases.</a:t>
            </a: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Shape 141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10</a:t>
            </a:fld>
            <a:endParaRPr lang="en-US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24789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7" name="Shape 1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 Requirements:</a:t>
            </a: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4.1. User stories implemented (one or more slides).</a:t>
            </a: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4.2. UML use cases and the use case diagram for the implemented use cases (one or more slides).</a:t>
            </a: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4.3. UML sequence diagrams for the implemented use cases.</a:t>
            </a: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Shape 14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11</a:t>
            </a:fld>
            <a:endParaRPr lang="en-US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372712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4" name="Shape 1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Shape 155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12</a:t>
            </a:fld>
            <a:endParaRPr lang="en-US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388830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1" name="Shape 16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82050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Shape 1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8" name="Shape 16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8848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Shape 1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4" name="Shape 184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7011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Shape 19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Shape 1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92" name="Shape 19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3268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Shape 1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99" name="Shape 199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5213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" name="Shape 20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Summarize your contribution</a:t>
            </a: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Include your contact information</a:t>
            </a: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Ask if anyone has any questions for you.</a:t>
            </a: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Thank your audience</a:t>
            </a: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" name="Shape 20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18</a:t>
            </a:fld>
            <a:endParaRPr lang="en-US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329609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Shape 2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12" name="Shape 21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097116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Introduce the problem that the whole project tackles and stay focused on the parts that you have been working. Indicate if there is an existing previous system, enumerate its problems/limitations, etc.</a:t>
            </a: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005879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Shape 21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18" name="Shape 21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038576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9969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Introduce the problem that the whole project tackles and stay focused on the parts that you have been working. Indicate if there is an existing previous system, enumerate its problems/limitations, etc.</a:t>
            </a: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Shape 90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82712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6" name="Shape 9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Project Management (schedule for entire semester) (one slide; Gantt Chart).</a:t>
            </a:r>
          </a:p>
        </p:txBody>
      </p:sp>
      <p:sp>
        <p:nvSpPr>
          <p:cNvPr id="97" name="Shape 9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</a:t>
            </a:fld>
            <a:endParaRPr lang="en-US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322093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Shape 1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5" name="Shape 105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7243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9" name="Shape 11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 System design:</a:t>
            </a: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5.1. System decomposition; identify the architecture patterns used (one slide).</a:t>
            </a: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5.2. System deployment – h/w and s/w requirements (one slide).</a:t>
            </a: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5.3. Persistent data design (one slide).</a:t>
            </a: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5.4. Security/Privacy (one slide).</a:t>
            </a: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" name="Shape 120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7</a:t>
            </a:fld>
            <a:endParaRPr lang="en-US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901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 System design:</a:t>
            </a: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5.1. System decomposition; identify the architecture patterns used (one slide).</a:t>
            </a: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5.2. System deployment – h/w and s/w requirements (one slide).</a:t>
            </a: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5.3. Persistent data design (one slide).</a:t>
            </a: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5.4. Security/Privacy (one slide).</a:t>
            </a: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" name="Shape 12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8</a:t>
            </a:fld>
            <a:endParaRPr lang="en-US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754289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4" name="Shape 13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82071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ctrTitle"/>
          </p:nvPr>
        </p:nvSpPr>
        <p:spPr>
          <a:xfrm>
            <a:off x="311708" y="992766"/>
            <a:ext cx="8520600" cy="27369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9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title"/>
          </p:nvPr>
        </p:nvSpPr>
        <p:spPr>
          <a:xfrm>
            <a:off x="311700" y="1474833"/>
            <a:ext cx="8520600" cy="26181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12000"/>
            </a:lvl1pPr>
            <a:lvl2pPr lvl="1" algn="ctr">
              <a:spcBef>
                <a:spcPts val="0"/>
              </a:spcBef>
              <a:buSzPct val="100000"/>
              <a:defRPr sz="12000"/>
            </a:lvl2pPr>
            <a:lvl3pPr lvl="2" algn="ctr">
              <a:spcBef>
                <a:spcPts val="0"/>
              </a:spcBef>
              <a:buSzPct val="100000"/>
              <a:defRPr sz="12000"/>
            </a:lvl3pPr>
            <a:lvl4pPr lvl="3" algn="ctr">
              <a:spcBef>
                <a:spcPts val="0"/>
              </a:spcBef>
              <a:buSzPct val="100000"/>
              <a:defRPr sz="12000"/>
            </a:lvl4pPr>
            <a:lvl5pPr lvl="4" algn="ctr">
              <a:spcBef>
                <a:spcPts val="0"/>
              </a:spcBef>
              <a:buSzPct val="100000"/>
              <a:defRPr sz="12000"/>
            </a:lvl5pPr>
            <a:lvl6pPr lvl="5" algn="ctr">
              <a:spcBef>
                <a:spcPts val="0"/>
              </a:spcBef>
              <a:buSzPct val="100000"/>
              <a:defRPr sz="12000"/>
            </a:lvl6pPr>
            <a:lvl7pPr lvl="6" algn="ctr">
              <a:spcBef>
                <a:spcPts val="0"/>
              </a:spcBef>
              <a:buSzPct val="100000"/>
              <a:defRPr sz="12000"/>
            </a:lvl7pPr>
            <a:lvl8pPr lvl="7" algn="ctr">
              <a:spcBef>
                <a:spcPts val="0"/>
              </a:spcBef>
              <a:buSzPct val="100000"/>
              <a:defRPr sz="12000"/>
            </a:lvl8pPr>
            <a:lvl9pPr lvl="8" algn="ctr">
              <a:spcBef>
                <a:spcPts val="0"/>
              </a:spcBef>
              <a:buSzPct val="100000"/>
              <a:defRPr sz="12000"/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body" idx="1"/>
          </p:nvPr>
        </p:nvSpPr>
        <p:spPr>
          <a:xfrm>
            <a:off x="311700" y="4202966"/>
            <a:ext cx="8520600" cy="17343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sldNum" idx="12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Shape 5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12" y="187325"/>
            <a:ext cx="8828100" cy="6481800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Shape 56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779462" y="1828800"/>
            <a:ext cx="7583400" cy="4208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2575" marR="0" lvl="0" indent="-142875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22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577850" marR="0" lvl="1" indent="-17145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20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60425" marR="0" lvl="2" indent="-17462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43000" marR="0" lvl="3" indent="-1778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25575" marR="0" lvl="4" indent="-168275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sz="18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381000" y="6288087"/>
            <a:ext cx="1887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3305175" y="6288087"/>
            <a:ext cx="52389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8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  <a:endParaRPr lang="en-US" sz="1200" b="0" i="0" u="none" strike="noStrike" cap="none">
              <a:solidFill>
                <a:schemeClr val="dk2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311700" y="2867800"/>
            <a:ext cx="8520600" cy="11223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SzPct val="100000"/>
              <a:defRPr sz="3600"/>
            </a:lvl1pPr>
            <a:lvl2pPr lvl="1" algn="ctr">
              <a:spcBef>
                <a:spcPts val="0"/>
              </a:spcBef>
              <a:buSzPct val="100000"/>
              <a:defRPr sz="3600"/>
            </a:lvl2pPr>
            <a:lvl3pPr lvl="2" algn="ctr">
              <a:spcBef>
                <a:spcPts val="0"/>
              </a:spcBef>
              <a:buSzPct val="100000"/>
              <a:defRPr sz="3600"/>
            </a:lvl3pPr>
            <a:lvl4pPr lvl="3" algn="ctr">
              <a:spcBef>
                <a:spcPts val="0"/>
              </a:spcBef>
              <a:buSzPct val="100000"/>
              <a:defRPr sz="3600"/>
            </a:lvl4pPr>
            <a:lvl5pPr lvl="4" algn="ctr">
              <a:spcBef>
                <a:spcPts val="0"/>
              </a:spcBef>
              <a:buSzPct val="100000"/>
              <a:defRPr sz="3600"/>
            </a:lvl5pPr>
            <a:lvl6pPr lvl="5" algn="ctr">
              <a:spcBef>
                <a:spcPts val="0"/>
              </a:spcBef>
              <a:buSzPct val="100000"/>
              <a:defRPr sz="3600"/>
            </a:lvl6pPr>
            <a:lvl7pPr lvl="6" algn="ctr">
              <a:spcBef>
                <a:spcPts val="0"/>
              </a:spcBef>
              <a:buSzPct val="100000"/>
              <a:defRPr sz="3600"/>
            </a:lvl7pPr>
            <a:lvl8pPr lvl="7" algn="ctr">
              <a:spcBef>
                <a:spcPts val="0"/>
              </a:spcBef>
              <a:buSzPct val="100000"/>
              <a:defRPr sz="3600"/>
            </a:lvl8pPr>
            <a:lvl9pPr lvl="8" algn="ctr">
              <a:spcBef>
                <a:spcPts val="0"/>
              </a:spcBef>
              <a:buSzPct val="100000"/>
              <a:defRPr sz="36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593366"/>
            <a:ext cx="8520600" cy="7635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sldNum" idx="12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>
            <a:spLocks noGrp="1"/>
          </p:cNvSpPr>
          <p:nvPr>
            <p:ph type="title"/>
          </p:nvPr>
        </p:nvSpPr>
        <p:spPr>
          <a:xfrm>
            <a:off x="311700" y="593366"/>
            <a:ext cx="8520600" cy="7635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3999900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2"/>
          </p:nvPr>
        </p:nvSpPr>
        <p:spPr>
          <a:xfrm>
            <a:off x="4832400" y="1536633"/>
            <a:ext cx="3999900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311700" y="593366"/>
            <a:ext cx="8520600" cy="7635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311700" y="740800"/>
            <a:ext cx="2808000" cy="10077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311700" y="1852800"/>
            <a:ext cx="2808000" cy="42393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490250" y="600200"/>
            <a:ext cx="6367800" cy="54543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ldNum" idx="12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/>
          <p:nvPr/>
        </p:nvSpPr>
        <p:spPr>
          <a:xfrm>
            <a:off x="4572000" y="33"/>
            <a:ext cx="457200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title"/>
          </p:nvPr>
        </p:nvSpPr>
        <p:spPr>
          <a:xfrm>
            <a:off x="265500" y="1644233"/>
            <a:ext cx="4045200" cy="19764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subTitle" idx="1"/>
          </p:nvPr>
        </p:nvSpPr>
        <p:spPr>
          <a:xfrm>
            <a:off x="265500" y="3737433"/>
            <a:ext cx="4045200" cy="1646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body" idx="2"/>
          </p:nvPr>
        </p:nvSpPr>
        <p:spPr>
          <a:xfrm>
            <a:off x="4939500" y="965600"/>
            <a:ext cx="3837000" cy="49269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Clr>
                <a:schemeClr val="dk1"/>
              </a:buClr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00" y="5640766"/>
            <a:ext cx="5998800" cy="8067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311700" y="593366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SzPct val="100000"/>
              <a:defRPr sz="1800">
                <a:solidFill>
                  <a:schemeClr val="lt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defRPr>
                <a:solidFill>
                  <a:schemeClr val="lt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defRPr>
                <a:solidFill>
                  <a:schemeClr val="lt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defRPr>
                <a:solidFill>
                  <a:schemeClr val="lt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defRPr>
                <a:solidFill>
                  <a:schemeClr val="lt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defRPr>
                <a:solidFill>
                  <a:schemeClr val="lt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defRPr>
                <a:solidFill>
                  <a:schemeClr val="lt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defRPr>
                <a:solidFill>
                  <a:schemeClr val="lt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defRPr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-US" sz="1000">
                <a:solidFill>
                  <a:schemeClr val="lt2"/>
                </a:solidFill>
              </a:rPr>
              <a:t>‹#›</a:t>
            </a:fld>
            <a:endParaRPr lang="en-US" sz="1000">
              <a:solidFill>
                <a:schemeClr val="lt2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8.xml"/><Relationship Id="rId3" Type="http://schemas.openxmlformats.org/officeDocument/2006/relationships/comments" Target="../comments/commen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5.png"/><Relationship Id="rId1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12.png"/><Relationship Id="rId9" Type="http://schemas.openxmlformats.org/officeDocument/2006/relationships/image" Target="../media/image13.png"/><Relationship Id="rId10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comments" Target="../comments/comment1.xml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comments" Target="../comments/comment2.xml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subTitle" idx="1"/>
          </p:nvPr>
        </p:nvSpPr>
        <p:spPr>
          <a:xfrm>
            <a:off x="220362" y="5943598"/>
            <a:ext cx="8686800" cy="91851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Noto Sans Symbols"/>
              <a:buNone/>
            </a:pPr>
            <a:r>
              <a:rPr lang="en-US">
                <a:solidFill>
                  <a:srgbClr val="FFFFFF"/>
                </a:solidFill>
              </a:rPr>
              <a:t>May 6th</a:t>
            </a:r>
            <a:r>
              <a:rPr lang="en-US" sz="18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, </a:t>
            </a:r>
            <a:r>
              <a:rPr lang="en-US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2016</a:t>
            </a:r>
          </a:p>
        </p:txBody>
      </p:sp>
      <p:sp>
        <p:nvSpPr>
          <p:cNvPr id="67" name="Shape 67"/>
          <p:cNvSpPr txBox="1"/>
          <p:nvPr/>
        </p:nvSpPr>
        <p:spPr>
          <a:xfrm>
            <a:off x="228600" y="228600"/>
            <a:ext cx="8686800" cy="12191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600" b="0" i="0" u="none" strike="noStrike" cap="none">
                <a:solidFill>
                  <a:schemeClr val="accent2"/>
                </a:solidFill>
                <a:latin typeface="Trebuchet MS"/>
                <a:ea typeface="Trebuchet MS"/>
                <a:cs typeface="Trebuchet MS"/>
                <a:sym typeface="Trebuchet MS"/>
              </a:rPr>
              <a:t>Senior Project Final Presentation</a:t>
            </a:r>
            <a:r>
              <a:rPr lang="en-US" sz="4400" b="0" i="0" u="none" strike="noStrike" cap="none">
                <a:solidFill>
                  <a:schemeClr val="accent2"/>
                </a:solidFill>
                <a:latin typeface="Trebuchet MS"/>
                <a:ea typeface="Trebuchet MS"/>
                <a:cs typeface="Trebuchet MS"/>
                <a:sym typeface="Trebuchet MS"/>
              </a:rPr>
              <a:t/>
            </a:r>
            <a:br>
              <a:rPr lang="en-US" sz="4400" b="0" i="0" u="none" strike="noStrike" cap="none">
                <a:solidFill>
                  <a:schemeClr val="accent2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lang="en-US" sz="2800" b="0" i="0" u="none" strike="noStrike" cap="none">
                <a:solidFill>
                  <a:schemeClr val="accent2"/>
                </a:solidFill>
                <a:latin typeface="Trebuchet MS"/>
                <a:ea typeface="Trebuchet MS"/>
                <a:cs typeface="Trebuchet MS"/>
                <a:sym typeface="Trebuchet MS"/>
              </a:rPr>
              <a:t>Spring 2016</a:t>
            </a:r>
          </a:p>
        </p:txBody>
      </p:sp>
      <p:sp>
        <p:nvSpPr>
          <p:cNvPr id="68" name="Shape 68"/>
          <p:cNvSpPr txBox="1"/>
          <p:nvPr/>
        </p:nvSpPr>
        <p:spPr>
          <a:xfrm>
            <a:off x="4038600" y="1559900"/>
            <a:ext cx="5105400" cy="4443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sz="2000" b="1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Team Members: </a:t>
            </a:r>
            <a:r>
              <a:rPr lang="en-US" sz="20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Leonardo Martin, Edwin Alvarez, Alejandro Henao, Piero Messarina </a:t>
            </a:r>
            <a:br>
              <a:rPr lang="en-US" sz="20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lang="en-US" sz="20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/>
            </a:r>
            <a:br>
              <a:rPr lang="en-US" sz="20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lang="en-US" sz="2000" b="1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Product Owners: </a:t>
            </a:r>
            <a:r>
              <a:rPr lang="en-US" sz="20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Chief Samuel Ceballos, Major Jason Cohen</a:t>
            </a:r>
            <a:br>
              <a:rPr lang="en-US" sz="20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lang="en-US" sz="20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/>
            </a:r>
            <a:br>
              <a:rPr lang="en-US" sz="20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lang="en-US" sz="2000" b="1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Mentors: </a:t>
            </a:r>
            <a:r>
              <a:rPr lang="en-US" sz="20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Juan Caraballo, Robert Loredo</a:t>
            </a:r>
            <a:br>
              <a:rPr lang="en-US" sz="20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lang="en-US" sz="20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/>
            </a:r>
            <a:br>
              <a:rPr lang="en-US" sz="20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lang="en-US" sz="2000" b="1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Instructor</a:t>
            </a:r>
            <a:r>
              <a:rPr lang="en-US" sz="20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: Masoud Sadjadi</a:t>
            </a:r>
          </a:p>
          <a:p>
            <a:pPr lvl="0" rtl="0">
              <a:spcBef>
                <a:spcPts val="0"/>
              </a:spcBef>
              <a:buNone/>
            </a:pPr>
            <a:r>
              <a:rPr lang="en-US" sz="44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/>
            </a:r>
            <a:br>
              <a:rPr lang="en-US" sz="44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lang="en-US" sz="18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School of Computing and Information Sciences</a:t>
            </a:r>
            <a:br>
              <a:rPr lang="en-US" sz="18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lang="en-US" sz="18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Florida International University</a:t>
            </a:r>
          </a:p>
          <a:p>
            <a:pPr lvl="0" rtl="0">
              <a:spcBef>
                <a:spcPts val="0"/>
              </a:spcBef>
              <a:buNone/>
            </a:pPr>
            <a:endParaRPr sz="18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69" name="Shape 6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8600" y="1604424"/>
            <a:ext cx="3537825" cy="4354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 txBox="1">
            <a:spLocks noGrp="1"/>
          </p:cNvSpPr>
          <p:nvPr>
            <p:ph type="title"/>
          </p:nvPr>
        </p:nvSpPr>
        <p:spPr>
          <a:xfrm>
            <a:off x="779462" y="381001"/>
            <a:ext cx="7583486" cy="762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8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Requirements: Use Cases</a:t>
            </a:r>
          </a:p>
        </p:txBody>
      </p:sp>
      <p:pic>
        <p:nvPicPr>
          <p:cNvPr id="144" name="Shape 1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23612" y="1143000"/>
            <a:ext cx="7096775" cy="4883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86" cy="104457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8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Requirements: User Stories </a:t>
            </a:r>
          </a:p>
        </p:txBody>
      </p:sp>
      <p:sp>
        <p:nvSpPr>
          <p:cNvPr id="151" name="Shape 151"/>
          <p:cNvSpPr txBox="1">
            <a:spLocks noGrp="1"/>
          </p:cNvSpPr>
          <p:nvPr>
            <p:ph type="body" idx="1"/>
          </p:nvPr>
        </p:nvSpPr>
        <p:spPr>
          <a:xfrm>
            <a:off x="779475" y="1474275"/>
            <a:ext cx="7983600" cy="45417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282575" marR="0" lvl="0" indent="-282575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lang="en-US" sz="2000" b="0" i="0" u="none" strike="noStrike" cap="none" dirty="0">
                <a:solidFill>
                  <a:srgbClr val="FFFFFF"/>
                </a:solidFill>
                <a:sym typeface="Trebuchet MS"/>
              </a:rPr>
              <a:t>[US 598] </a:t>
            </a:r>
            <a:r>
              <a:rPr lang="en-US" sz="2000" dirty="0">
                <a:solidFill>
                  <a:srgbClr val="FFFFFF"/>
                </a:solidFill>
              </a:rPr>
              <a:t>Change Aesthetic Design of </a:t>
            </a:r>
            <a:r>
              <a:rPr lang="en-US" sz="2000" dirty="0" smtClean="0">
                <a:solidFill>
                  <a:srgbClr val="FFFFFF"/>
                </a:solidFill>
              </a:rPr>
              <a:t>System</a:t>
            </a:r>
          </a:p>
          <a:p>
            <a:pPr marL="282575" marR="0" lvl="0" indent="-282575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lang="en-US" sz="2000" dirty="0" smtClean="0">
                <a:solidFill>
                  <a:srgbClr val="FFFFFF"/>
                </a:solidFill>
              </a:rPr>
              <a:t>[US </a:t>
            </a:r>
            <a:r>
              <a:rPr lang="en-US" sz="2000" dirty="0">
                <a:solidFill>
                  <a:srgbClr val="FFFFFF"/>
                </a:solidFill>
              </a:rPr>
              <a:t>603] Edit Own </a:t>
            </a:r>
            <a:r>
              <a:rPr lang="en-US" sz="2000" dirty="0" smtClean="0">
                <a:solidFill>
                  <a:srgbClr val="FFFFFF"/>
                </a:solidFill>
              </a:rPr>
              <a:t>BOLO</a:t>
            </a:r>
          </a:p>
          <a:p>
            <a:pPr marL="282575" marR="0" lvl="0" indent="-282575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lang="en-US" sz="2000" b="0" i="0" u="none" strike="noStrike" cap="none" dirty="0" smtClean="0">
                <a:solidFill>
                  <a:srgbClr val="FFFFFF"/>
                </a:solidFill>
                <a:sym typeface="Trebuchet MS"/>
              </a:rPr>
              <a:t>[US </a:t>
            </a:r>
            <a:r>
              <a:rPr lang="en-US" sz="2000" dirty="0">
                <a:solidFill>
                  <a:srgbClr val="FFFFFF"/>
                </a:solidFill>
              </a:rPr>
              <a:t>606</a:t>
            </a:r>
            <a:r>
              <a:rPr lang="en-US" sz="2000" b="0" i="0" u="none" strike="noStrike" cap="none" dirty="0">
                <a:solidFill>
                  <a:srgbClr val="FFFFFF"/>
                </a:solidFill>
                <a:sym typeface="Trebuchet MS"/>
              </a:rPr>
              <a:t>] </a:t>
            </a:r>
            <a:r>
              <a:rPr lang="en-US" sz="2000" dirty="0">
                <a:solidFill>
                  <a:srgbClr val="FFFFFF"/>
                </a:solidFill>
              </a:rPr>
              <a:t>Update BOLO </a:t>
            </a:r>
            <a:r>
              <a:rPr lang="en-US" sz="2000" dirty="0" smtClean="0">
                <a:solidFill>
                  <a:srgbClr val="FFFFFF"/>
                </a:solidFill>
              </a:rPr>
              <a:t>instantly</a:t>
            </a:r>
          </a:p>
          <a:p>
            <a:pPr marL="282575" marR="0" lvl="0" indent="-282575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lang="en-US" sz="2000" b="0" i="0" u="none" strike="noStrike" cap="none" dirty="0" smtClean="0">
                <a:solidFill>
                  <a:srgbClr val="FFFFFF"/>
                </a:solidFill>
                <a:sym typeface="Trebuchet MS"/>
              </a:rPr>
              <a:t>[US </a:t>
            </a:r>
            <a:r>
              <a:rPr lang="en-US" sz="2000" b="0" i="0" u="none" strike="noStrike" cap="none" dirty="0">
                <a:solidFill>
                  <a:srgbClr val="FFFFFF"/>
                </a:solidFill>
                <a:sym typeface="Trebuchet MS"/>
              </a:rPr>
              <a:t>75</a:t>
            </a:r>
            <a:r>
              <a:rPr lang="en-US" sz="2000" dirty="0">
                <a:solidFill>
                  <a:srgbClr val="FFFFFF"/>
                </a:solidFill>
              </a:rPr>
              <a:t>0</a:t>
            </a:r>
            <a:r>
              <a:rPr lang="en-US" sz="2000" b="0" i="0" u="none" strike="noStrike" cap="none" dirty="0">
                <a:solidFill>
                  <a:srgbClr val="FFFFFF"/>
                </a:solidFill>
                <a:sym typeface="Trebuchet MS"/>
              </a:rPr>
              <a:t>] </a:t>
            </a:r>
            <a:r>
              <a:rPr lang="en-US" sz="2000" dirty="0">
                <a:solidFill>
                  <a:srgbClr val="FFFFFF"/>
                </a:solidFill>
              </a:rPr>
              <a:t>Create </a:t>
            </a:r>
            <a:r>
              <a:rPr lang="en-US" sz="2000" dirty="0" smtClean="0">
                <a:solidFill>
                  <a:srgbClr val="FFFFFF"/>
                </a:solidFill>
              </a:rPr>
              <a:t>Agency</a:t>
            </a:r>
          </a:p>
          <a:p>
            <a:pPr marL="282575" marR="0" lvl="0" indent="-282575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lang="en-US" sz="2000" dirty="0" smtClean="0">
                <a:solidFill>
                  <a:srgbClr val="FFFFFF"/>
                </a:solidFill>
              </a:rPr>
              <a:t>[US </a:t>
            </a:r>
            <a:r>
              <a:rPr lang="en-US" sz="2000" dirty="0">
                <a:solidFill>
                  <a:srgbClr val="FFFFFF"/>
                </a:solidFill>
              </a:rPr>
              <a:t>812] Reset Forgotten </a:t>
            </a:r>
            <a:r>
              <a:rPr lang="en-US" sz="2000" dirty="0" smtClean="0">
                <a:solidFill>
                  <a:srgbClr val="FFFFFF"/>
                </a:solidFill>
              </a:rPr>
              <a:t>Password</a:t>
            </a:r>
          </a:p>
          <a:p>
            <a:pPr marL="282575" marR="0" lvl="0" indent="-282575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lang="en-US" sz="2000" dirty="0" smtClean="0">
                <a:solidFill>
                  <a:srgbClr val="FFFFFF"/>
                </a:solidFill>
              </a:rPr>
              <a:t>[US </a:t>
            </a:r>
            <a:r>
              <a:rPr lang="en-US" sz="2000" dirty="0">
                <a:solidFill>
                  <a:srgbClr val="FFFFFF"/>
                </a:solidFill>
              </a:rPr>
              <a:t>820] Edit BOLO Within </a:t>
            </a:r>
            <a:r>
              <a:rPr lang="en-US" sz="2000" dirty="0" smtClean="0">
                <a:solidFill>
                  <a:srgbClr val="FFFFFF"/>
                </a:solidFill>
              </a:rPr>
              <a:t>Agency</a:t>
            </a:r>
          </a:p>
          <a:p>
            <a:pPr marL="282575" marR="0" lvl="0" indent="-282575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lang="en-US" sz="2000" dirty="0" smtClean="0">
                <a:solidFill>
                  <a:srgbClr val="FFFFFF"/>
                </a:solidFill>
              </a:rPr>
              <a:t>[US </a:t>
            </a:r>
            <a:r>
              <a:rPr lang="en-US" sz="2000" dirty="0">
                <a:solidFill>
                  <a:srgbClr val="FFFFFF"/>
                </a:solidFill>
              </a:rPr>
              <a:t>821] Create User Within Agency</a:t>
            </a:r>
          </a:p>
        </p:txBody>
      </p:sp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 txBox="1">
            <a:spLocks noGrp="1"/>
          </p:cNvSpPr>
          <p:nvPr>
            <p:ph type="title"/>
          </p:nvPr>
        </p:nvSpPr>
        <p:spPr>
          <a:xfrm>
            <a:off x="771855" y="122101"/>
            <a:ext cx="7583400" cy="838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6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Most Significant Use</a:t>
            </a:r>
            <a:r>
              <a:rPr lang="en-US" sz="3600">
                <a:solidFill>
                  <a:srgbClr val="FFFFFF"/>
                </a:solidFill>
              </a:rPr>
              <a:t> Case</a:t>
            </a:r>
          </a:p>
        </p:txBody>
      </p:sp>
      <p:sp>
        <p:nvSpPr>
          <p:cNvPr id="158" name="Shape 158"/>
          <p:cNvSpPr txBox="1">
            <a:spLocks noGrp="1"/>
          </p:cNvSpPr>
          <p:nvPr>
            <p:ph type="body" idx="1"/>
          </p:nvPr>
        </p:nvSpPr>
        <p:spPr>
          <a:xfrm>
            <a:off x="761500" y="960297"/>
            <a:ext cx="7604100" cy="5811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indent="-25400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</a:pPr>
            <a:r>
              <a:rPr lang="en-US" sz="1600" dirty="0">
                <a:solidFill>
                  <a:srgbClr val="FFFFFF"/>
                </a:solidFill>
              </a:rPr>
              <a:t>Use case Bolo-750: Create Agency</a:t>
            </a:r>
          </a:p>
          <a:p>
            <a:pPr lvl="0" indent="-25400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</a:pPr>
            <a:r>
              <a:rPr lang="en-US" sz="1600" dirty="0">
                <a:solidFill>
                  <a:srgbClr val="FFFFFF"/>
                </a:solidFill>
              </a:rPr>
              <a:t>Description: As a Root Administrator, I would like to be able to create agencies, so that agencies can be added to the system in the case where the customer base of the system is expanded.</a:t>
            </a:r>
          </a:p>
          <a:p>
            <a:pPr lvl="0" indent="-25400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</a:pPr>
            <a:r>
              <a:rPr lang="en-US" sz="1600" dirty="0">
                <a:solidFill>
                  <a:srgbClr val="FFFFFF"/>
                </a:solidFill>
              </a:rPr>
              <a:t>Relevant Precondition:</a:t>
            </a:r>
          </a:p>
          <a:p>
            <a:pPr lvl="1" indent="254000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</a:pPr>
            <a:r>
              <a:rPr lang="en-US" sz="1600" dirty="0">
                <a:solidFill>
                  <a:srgbClr val="FFFFFF"/>
                </a:solidFill>
              </a:rPr>
              <a:t>There must exist a Root Administrator seeded in the system</a:t>
            </a:r>
          </a:p>
          <a:p>
            <a:pPr lvl="0" indent="-25400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</a:pPr>
            <a:r>
              <a:rPr lang="en-US" sz="1600" dirty="0">
                <a:solidFill>
                  <a:srgbClr val="FFFFFF"/>
                </a:solidFill>
              </a:rPr>
              <a:t>Flow of events:</a:t>
            </a:r>
          </a:p>
          <a:p>
            <a:pPr lvl="1" indent="254000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</a:pPr>
            <a:r>
              <a:rPr lang="en-US" sz="1600" dirty="0">
                <a:solidFill>
                  <a:srgbClr val="FFFFFF"/>
                </a:solidFill>
              </a:rPr>
              <a:t>The user clicks the ‘Admin’ tab</a:t>
            </a:r>
          </a:p>
          <a:p>
            <a:pPr lvl="1" indent="254000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</a:pPr>
            <a:r>
              <a:rPr lang="en-US" sz="1600" dirty="0">
                <a:solidFill>
                  <a:srgbClr val="FFFFFF"/>
                </a:solidFill>
              </a:rPr>
              <a:t>The user clicks the ‘Agency Management’ link</a:t>
            </a:r>
          </a:p>
          <a:p>
            <a:pPr lvl="1" indent="254000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</a:pPr>
            <a:r>
              <a:rPr lang="en-US" sz="1600" dirty="0">
                <a:solidFill>
                  <a:srgbClr val="FFFFFF"/>
                </a:solidFill>
              </a:rPr>
              <a:t>The user clicks the ‘Add New Agency’ button</a:t>
            </a:r>
          </a:p>
          <a:p>
            <a:pPr lvl="1" indent="254000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</a:pPr>
            <a:r>
              <a:rPr lang="en-US" sz="1600" dirty="0">
                <a:solidFill>
                  <a:srgbClr val="FFFFFF"/>
                </a:solidFill>
              </a:rPr>
              <a:t>The user fills out all of the fields on the page</a:t>
            </a:r>
          </a:p>
          <a:p>
            <a:pPr lvl="1" indent="254000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</a:pPr>
            <a:r>
              <a:rPr lang="en-US" sz="1600" dirty="0">
                <a:solidFill>
                  <a:srgbClr val="FFFFFF"/>
                </a:solidFill>
              </a:rPr>
              <a:t>The user clicks the ‘Submit’ button</a:t>
            </a:r>
          </a:p>
          <a:p>
            <a:pPr lvl="0" indent="-25400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</a:pPr>
            <a:r>
              <a:rPr lang="en-US" sz="1600" dirty="0">
                <a:solidFill>
                  <a:srgbClr val="FFFFFF"/>
                </a:solidFill>
              </a:rPr>
              <a:t>Post-Conditions</a:t>
            </a:r>
          </a:p>
          <a:p>
            <a:pPr lvl="1" indent="254000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</a:pPr>
            <a:r>
              <a:rPr lang="en-US" sz="1600" dirty="0">
                <a:solidFill>
                  <a:srgbClr val="FFFFFF"/>
                </a:solidFill>
              </a:rPr>
              <a:t>The system displays the new agency amongst the current list of existing agencies</a:t>
            </a:r>
          </a:p>
        </p:txBody>
      </p:sp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 txBox="1">
            <a:spLocks noGrp="1"/>
          </p:cNvSpPr>
          <p:nvPr>
            <p:ph type="title"/>
          </p:nvPr>
        </p:nvSpPr>
        <p:spPr>
          <a:xfrm>
            <a:off x="762000" y="457200"/>
            <a:ext cx="7583486" cy="6857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6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Most Significant Use</a:t>
            </a:r>
            <a:r>
              <a:rPr lang="en-US" sz="3600">
                <a:solidFill>
                  <a:srgbClr val="FFFFFF"/>
                </a:solidFill>
              </a:rPr>
              <a:t> Case</a:t>
            </a:r>
          </a:p>
        </p:txBody>
      </p:sp>
      <p:pic>
        <p:nvPicPr>
          <p:cNvPr id="164" name="Shape 1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8249" y="1475374"/>
            <a:ext cx="9143999" cy="39072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 txBox="1">
            <a:spLocks noGrp="1"/>
          </p:cNvSpPr>
          <p:nvPr>
            <p:ph type="title"/>
          </p:nvPr>
        </p:nvSpPr>
        <p:spPr>
          <a:xfrm>
            <a:off x="779475" y="381000"/>
            <a:ext cx="7583400" cy="6588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>
                <a:solidFill>
                  <a:srgbClr val="FFFFFF"/>
                </a:solidFill>
              </a:rPr>
              <a:t>Interesting Algorithm</a:t>
            </a:r>
          </a:p>
        </p:txBody>
      </p:sp>
      <p:pic>
        <p:nvPicPr>
          <p:cNvPr id="171" name="Shape 17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88801" y="3613426"/>
            <a:ext cx="5928750" cy="2528574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Shape 172"/>
          <p:cNvSpPr txBox="1"/>
          <p:nvPr/>
        </p:nvSpPr>
        <p:spPr>
          <a:xfrm>
            <a:off x="238925" y="1074141"/>
            <a:ext cx="2993400" cy="1730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457200" lvl="0" indent="-342900" rtl="0">
              <a:spcBef>
                <a:spcPts val="0"/>
              </a:spcBef>
              <a:buClr>
                <a:srgbClr val="FFFFFF"/>
              </a:buClr>
              <a:buSzPct val="100000"/>
              <a:buAutoNum type="arabicParenR"/>
            </a:pPr>
            <a:r>
              <a:rPr lang="en-US" sz="1800">
                <a:solidFill>
                  <a:srgbClr val="FFFFFF"/>
                </a:solidFill>
              </a:rPr>
              <a:t>Generate unique token</a:t>
            </a:r>
          </a:p>
          <a:p>
            <a:pPr lvl="0" rtl="0">
              <a:spcBef>
                <a:spcPts val="0"/>
              </a:spcBef>
              <a:buNone/>
            </a:pPr>
            <a:endParaRPr sz="1800">
              <a:solidFill>
                <a:srgbClr val="FFFFFF"/>
              </a:solidFill>
            </a:endParaRPr>
          </a:p>
          <a:p>
            <a:pPr marL="457200" lvl="0" indent="-342900" rtl="0">
              <a:spcBef>
                <a:spcPts val="0"/>
              </a:spcBef>
              <a:buClr>
                <a:srgbClr val="FFFFFF"/>
              </a:buClr>
              <a:buSzPct val="100000"/>
              <a:buAutoNum type="arabicParenR"/>
            </a:pPr>
            <a:r>
              <a:rPr lang="en-US" sz="1800">
                <a:solidFill>
                  <a:srgbClr val="FFFFFF"/>
                </a:solidFill>
              </a:rPr>
              <a:t>Generate timestamp (current time + 1 hour)</a:t>
            </a:r>
          </a:p>
          <a:p>
            <a:pPr marL="457200" lvl="0" indent="-342900" rtl="0">
              <a:spcBef>
                <a:spcPts val="0"/>
              </a:spcBef>
              <a:buClr>
                <a:srgbClr val="FFFFFF"/>
              </a:buClr>
              <a:buSzPct val="100000"/>
              <a:buAutoNum type="arabicParenR"/>
            </a:pPr>
            <a:r>
              <a:rPr lang="en-US" sz="1800">
                <a:solidFill>
                  <a:srgbClr val="FFFFFF"/>
                </a:solidFill>
              </a:rPr>
              <a:t>Update user with 1 &amp; 2</a:t>
            </a:r>
          </a:p>
          <a:p>
            <a:pPr marL="457200" lvl="0" indent="-342900">
              <a:spcBef>
                <a:spcPts val="0"/>
              </a:spcBef>
              <a:buClr>
                <a:srgbClr val="FFFFFF"/>
              </a:buClr>
              <a:buSzPct val="100000"/>
              <a:buAutoNum type="arabicParenR"/>
            </a:pPr>
            <a:r>
              <a:rPr lang="en-US" sz="1800">
                <a:solidFill>
                  <a:srgbClr val="FFFFFF"/>
                </a:solidFill>
              </a:rPr>
              <a:t>Send email to user with link containing token from 1</a:t>
            </a:r>
          </a:p>
        </p:txBody>
      </p:sp>
      <p:sp>
        <p:nvSpPr>
          <p:cNvPr id="173" name="Shape 173"/>
          <p:cNvSpPr/>
          <p:nvPr/>
        </p:nvSpPr>
        <p:spPr>
          <a:xfrm>
            <a:off x="3288550" y="1170062"/>
            <a:ext cx="604200" cy="2670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4" name="Shape 174"/>
          <p:cNvSpPr/>
          <p:nvPr/>
        </p:nvSpPr>
        <p:spPr>
          <a:xfrm>
            <a:off x="3288550" y="1790325"/>
            <a:ext cx="604200" cy="2670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5" name="Shape 175"/>
          <p:cNvSpPr/>
          <p:nvPr/>
        </p:nvSpPr>
        <p:spPr>
          <a:xfrm>
            <a:off x="3288550" y="2185762"/>
            <a:ext cx="604200" cy="2670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6" name="Shape 176"/>
          <p:cNvSpPr txBox="1"/>
          <p:nvPr/>
        </p:nvSpPr>
        <p:spPr>
          <a:xfrm>
            <a:off x="123500" y="4413287"/>
            <a:ext cx="2895000" cy="1798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sz="1800">
                <a:solidFill>
                  <a:srgbClr val="FFFFFF"/>
                </a:solidFill>
              </a:rPr>
              <a:t>If the token does not exist OR the timestamp has expired, display error.</a:t>
            </a:r>
          </a:p>
          <a:p>
            <a:pPr lvl="0">
              <a:spcBef>
                <a:spcPts val="0"/>
              </a:spcBef>
              <a:buNone/>
            </a:pPr>
            <a:endParaRPr sz="1800">
              <a:solidFill>
                <a:srgbClr val="FFFFFF"/>
              </a:solidFill>
            </a:endParaRPr>
          </a:p>
          <a:p>
            <a:pPr lvl="0">
              <a:spcBef>
                <a:spcPts val="0"/>
              </a:spcBef>
              <a:buNone/>
            </a:pPr>
            <a:r>
              <a:rPr lang="en-US" sz="1800">
                <a:solidFill>
                  <a:srgbClr val="FFFFFF"/>
                </a:solidFill>
              </a:rPr>
              <a:t>else, allow user to change password.</a:t>
            </a:r>
          </a:p>
        </p:txBody>
      </p:sp>
      <p:pic>
        <p:nvPicPr>
          <p:cNvPr id="177" name="Shape 17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48975" y="1170075"/>
            <a:ext cx="5004354" cy="1798800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Shape 178"/>
          <p:cNvSpPr/>
          <p:nvPr/>
        </p:nvSpPr>
        <p:spPr>
          <a:xfrm>
            <a:off x="3288550" y="2701862"/>
            <a:ext cx="604200" cy="2670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9" name="Shape 179"/>
          <p:cNvSpPr/>
          <p:nvPr/>
        </p:nvSpPr>
        <p:spPr>
          <a:xfrm rot="5400000">
            <a:off x="1727225" y="3782029"/>
            <a:ext cx="831600" cy="2670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0" name="Shape 180"/>
          <p:cNvSpPr txBox="1"/>
          <p:nvPr/>
        </p:nvSpPr>
        <p:spPr>
          <a:xfrm>
            <a:off x="337300" y="3669650"/>
            <a:ext cx="1770600" cy="353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sz="1800">
                <a:solidFill>
                  <a:srgbClr val="FFFFFF"/>
                </a:solidFill>
              </a:rPr>
              <a:t>User clicks link</a:t>
            </a:r>
          </a:p>
        </p:txBody>
      </p:sp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00" cy="10446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sz="3600">
                <a:solidFill>
                  <a:srgbClr val="FFFFFF"/>
                </a:solidFill>
              </a:rPr>
              <a:t>Test Suites and Test Cases</a:t>
            </a:r>
          </a:p>
        </p:txBody>
      </p:sp>
      <p:sp>
        <p:nvSpPr>
          <p:cNvPr id="187" name="Shape 187"/>
          <p:cNvSpPr txBox="1">
            <a:spLocks noGrp="1"/>
          </p:cNvSpPr>
          <p:nvPr>
            <p:ph type="body" idx="1"/>
          </p:nvPr>
        </p:nvSpPr>
        <p:spPr>
          <a:xfrm>
            <a:off x="779475" y="1425575"/>
            <a:ext cx="3474900" cy="4459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lnSpc>
                <a:spcPct val="115000"/>
              </a:lnSpc>
              <a:spcBef>
                <a:spcPts val="0"/>
              </a:spcBef>
              <a:buClr>
                <a:srgbClr val="FFFFFF"/>
              </a:buClr>
            </a:pPr>
            <a:r>
              <a:rPr lang="en-US" dirty="0" smtClean="0">
                <a:solidFill>
                  <a:srgbClr val="FFFFFF"/>
                </a:solidFill>
              </a:rPr>
              <a:t>Mocha </a:t>
            </a:r>
            <a:r>
              <a:rPr lang="en-US" dirty="0" err="1" smtClean="0">
                <a:solidFill>
                  <a:srgbClr val="FFFFFF"/>
                </a:solidFill>
              </a:rPr>
              <a:t>Javascript</a:t>
            </a:r>
            <a:r>
              <a:rPr lang="en-US" dirty="0" smtClean="0">
                <a:solidFill>
                  <a:srgbClr val="FFFFFF"/>
                </a:solidFill>
              </a:rPr>
              <a:t> Test Framework</a:t>
            </a:r>
          </a:p>
          <a:p>
            <a:pPr marL="457200" lvl="0" indent="-228600" rtl="0">
              <a:lnSpc>
                <a:spcPct val="115000"/>
              </a:lnSpc>
              <a:spcBef>
                <a:spcPts val="0"/>
              </a:spcBef>
              <a:buClr>
                <a:srgbClr val="FFFFFF"/>
              </a:buClr>
            </a:pPr>
            <a:r>
              <a:rPr lang="en-US" dirty="0" smtClean="0">
                <a:solidFill>
                  <a:srgbClr val="FFFFFF"/>
                </a:solidFill>
              </a:rPr>
              <a:t>Chai assertion library</a:t>
            </a:r>
          </a:p>
          <a:p>
            <a:pPr marL="457200" lvl="0" indent="-228600" rtl="0">
              <a:lnSpc>
                <a:spcPct val="115000"/>
              </a:lnSpc>
              <a:spcBef>
                <a:spcPts val="600"/>
              </a:spcBef>
              <a:buClr>
                <a:srgbClr val="FFFFFF"/>
              </a:buClr>
            </a:pPr>
            <a:r>
              <a:rPr lang="en-US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Unit and integration tests </a:t>
            </a:r>
          </a:p>
          <a:p>
            <a:pPr marL="457200" lvl="0" indent="-228600" rtl="0">
              <a:lnSpc>
                <a:spcPct val="115000"/>
              </a:lnSpc>
              <a:spcBef>
                <a:spcPts val="600"/>
              </a:spcBef>
              <a:buClr>
                <a:srgbClr val="FFFFFF"/>
              </a:buClr>
              <a:buFont typeface="Arial"/>
            </a:pPr>
            <a:r>
              <a:rPr lang="en-US" dirty="0" err="1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Cloudant</a:t>
            </a:r>
            <a:r>
              <a:rPr lang="en-US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behavior tested alongside code</a:t>
            </a:r>
            <a:endParaRPr lang="en-US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8" name="Shape 18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14328" y="1425591"/>
            <a:ext cx="3919199" cy="4459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Shape 1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40550" y="4681962"/>
            <a:ext cx="2952750" cy="1581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 txBox="1">
            <a:spLocks noGrp="1"/>
          </p:cNvSpPr>
          <p:nvPr>
            <p:ph type="title"/>
          </p:nvPr>
        </p:nvSpPr>
        <p:spPr>
          <a:xfrm>
            <a:off x="779475" y="381000"/>
            <a:ext cx="7583400" cy="7158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>
                <a:solidFill>
                  <a:srgbClr val="FFFFFF"/>
                </a:solidFill>
              </a:rPr>
              <a:t>Sunny Day</a:t>
            </a:r>
          </a:p>
        </p:txBody>
      </p:sp>
      <p:graphicFrame>
        <p:nvGraphicFramePr>
          <p:cNvPr id="195" name="Shape 195"/>
          <p:cNvGraphicFramePr/>
          <p:nvPr>
            <p:extLst>
              <p:ext uri="{D42A27DB-BD31-4B8C-83A1-F6EECF244321}">
                <p14:modId xmlns:p14="http://schemas.microsoft.com/office/powerpoint/2010/main" val="1327263339"/>
              </p:ext>
            </p:extLst>
          </p:nvPr>
        </p:nvGraphicFramePr>
        <p:xfrm>
          <a:off x="85175" y="1185400"/>
          <a:ext cx="9023500" cy="5647500"/>
        </p:xfrm>
        <a:graphic>
          <a:graphicData uri="http://schemas.openxmlformats.org/drawingml/2006/table">
            <a:tbl>
              <a:tblPr>
                <a:noFill/>
                <a:tableStyleId>{7657E67C-1D24-44EE-92F6-CB9D36B0D167}</a:tableStyleId>
              </a:tblPr>
              <a:tblGrid>
                <a:gridCol w="9023500"/>
              </a:tblGrid>
              <a:tr h="393650">
                <a:tc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highlight>
                            <a:srgbClr val="CFE2F3"/>
                          </a:highlight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Test ID</a:t>
                      </a:r>
                      <a:r>
                        <a:rPr lang="en-US" sz="1800" dirty="0">
                          <a:solidFill>
                            <a:schemeClr val="bg1"/>
                          </a:solidFill>
                          <a:highlight>
                            <a:srgbClr val="CFE2F3"/>
                          </a:highlight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: U-812-1</a:t>
                      </a:r>
                    </a:p>
                  </a:txBody>
                  <a:tcPr marL="50800" marR="50800" marT="50800" marB="50800">
                    <a:lnL w="12700" cap="flat" cmpd="sng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E2F3"/>
                    </a:solidFill>
                  </a:tcPr>
                </a:tc>
              </a:tr>
              <a:tr h="681450">
                <a:tc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US" sz="1800" b="1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Purpose:</a:t>
                      </a:r>
                      <a:r>
                        <a:rPr lang="en-US" sz="18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Tests that if the user provides an email that is registered in the system, the function getByEmail(email) will return the user that the email corresponds to.</a:t>
                      </a:r>
                    </a:p>
                  </a:txBody>
                  <a:tcPr marL="50800" marR="50800" marT="50800" marB="50800">
                    <a:lnL w="12700" cap="flat" cmpd="sng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5100">
                <a:tc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US" sz="1800" b="1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Preconditions: </a:t>
                      </a:r>
                      <a:r>
                        <a:rPr lang="en-US" sz="18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System must be functional; User "testUser" must exist in database.</a:t>
                      </a:r>
                    </a:p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US" sz="18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testUser =</a:t>
                      </a:r>
                    </a:p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US" sz="18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{</a:t>
                      </a:r>
                    </a:p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US" sz="180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"username": "testUser",</a:t>
                      </a:r>
                    </a:p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US" sz="180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"password": "Password1!",</a:t>
                      </a:r>
                    </a:p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US" sz="180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     	"fname" : "test",</a:t>
                      </a:r>
                    </a:p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US" sz="180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     	"lname" : "user",</a:t>
                      </a:r>
                    </a:p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US" sz="180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     	"email": "test@example.com",</a:t>
                      </a:r>
                    </a:p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US" sz="180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     	"tier": 1,</a:t>
                      </a:r>
                    </a:p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US" sz="180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     	"agency": "testAgency123",</a:t>
                      </a:r>
                    </a:p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US" sz="180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     	"agencyName" : "testAgency123"</a:t>
                      </a:r>
                    </a:p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US" sz="18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}</a:t>
                      </a:r>
                    </a:p>
                  </a:txBody>
                  <a:tcPr marL="50800" marR="50800" marT="50800" marB="50800">
                    <a:lnL w="12700" cap="flat" cmpd="sng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3650">
                <a:tc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US" sz="1800" b="1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Input: </a:t>
                      </a:r>
                      <a:r>
                        <a:rPr lang="en-US" sz="18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userRepository.getByEmail("test@example.com");</a:t>
                      </a:r>
                    </a:p>
                  </a:txBody>
                  <a:tcPr marL="50800" marR="50800" marT="50800" marB="50800">
                    <a:lnL w="12700" cap="flat" cmpd="sng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3650">
                <a:tc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US" sz="1800" b="1" dirty="0" smtClean="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Expected </a:t>
                      </a:r>
                      <a:r>
                        <a:rPr lang="en-US" sz="1800" b="1" dirty="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Output</a:t>
                      </a:r>
                      <a:r>
                        <a:rPr lang="en-US" sz="1800" dirty="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: </a:t>
                      </a:r>
                      <a:r>
                        <a:rPr lang="en-US" sz="1800" dirty="0" err="1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testUser</a:t>
                      </a:r>
                      <a:endParaRPr lang="en-US" sz="1800" dirty="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50800" marR="50800" marT="50800" marB="50800">
                    <a:lnL w="12700" cap="flat" cmpd="sng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 txBox="1">
            <a:spLocks noGrp="1"/>
          </p:cNvSpPr>
          <p:nvPr>
            <p:ph type="title"/>
          </p:nvPr>
        </p:nvSpPr>
        <p:spPr>
          <a:xfrm>
            <a:off x="780300" y="392075"/>
            <a:ext cx="7583400" cy="6825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>
                <a:solidFill>
                  <a:srgbClr val="FFFFFF"/>
                </a:solidFill>
              </a:rPr>
              <a:t>Rainy Day</a:t>
            </a:r>
          </a:p>
        </p:txBody>
      </p:sp>
      <p:graphicFrame>
        <p:nvGraphicFramePr>
          <p:cNvPr id="202" name="Shape 202"/>
          <p:cNvGraphicFramePr/>
          <p:nvPr>
            <p:extLst>
              <p:ext uri="{D42A27DB-BD31-4B8C-83A1-F6EECF244321}">
                <p14:modId xmlns:p14="http://schemas.microsoft.com/office/powerpoint/2010/main" val="1850004974"/>
              </p:ext>
            </p:extLst>
          </p:nvPr>
        </p:nvGraphicFramePr>
        <p:xfrm>
          <a:off x="21475" y="1154125"/>
          <a:ext cx="9101050" cy="5642775"/>
        </p:xfrm>
        <a:graphic>
          <a:graphicData uri="http://schemas.openxmlformats.org/drawingml/2006/table">
            <a:tbl>
              <a:tblPr>
                <a:noFill/>
                <a:tableStyleId>{7657E67C-1D24-44EE-92F6-CB9D36B0D167}</a:tableStyleId>
              </a:tblPr>
              <a:tblGrid>
                <a:gridCol w="9101050"/>
              </a:tblGrid>
              <a:tr h="429625">
                <a:tc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highlight>
                            <a:srgbClr val="CFE2F3"/>
                          </a:highlight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Test ID</a:t>
                      </a:r>
                      <a:r>
                        <a:rPr lang="en-US" sz="1800" dirty="0">
                          <a:solidFill>
                            <a:schemeClr val="bg1"/>
                          </a:solidFill>
                          <a:highlight>
                            <a:srgbClr val="CFE2F3"/>
                          </a:highlight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: U-812-2</a:t>
                      </a:r>
                    </a:p>
                  </a:txBody>
                  <a:tcPr marL="50800" marR="50800" marT="50800" marB="50800">
                    <a:lnL w="12700" cap="flat" cmpd="sng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E2F3"/>
                    </a:solidFill>
                  </a:tcPr>
                </a:tc>
              </a:tr>
              <a:tr h="704725">
                <a:tc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US" sz="1800" b="1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Purpose:</a:t>
                      </a:r>
                      <a:r>
                        <a:rPr lang="en-US" sz="18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Tests that if the user provides an email that is not registered in the system, the function will return null.</a:t>
                      </a:r>
                    </a:p>
                  </a:txBody>
                  <a:tcPr marL="50800" marR="50800" marT="50800" marB="50800">
                    <a:lnL w="12700" cap="flat" cmpd="sng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9175">
                <a:tc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US" sz="1800" b="1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Preconditions: </a:t>
                      </a:r>
                      <a:r>
                        <a:rPr lang="en-US" sz="18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System must be functional; User "testUser" must exist in database.</a:t>
                      </a:r>
                    </a:p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US" sz="18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testUser =</a:t>
                      </a:r>
                    </a:p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US" sz="18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{</a:t>
                      </a:r>
                    </a:p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US" sz="180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"username": "testUser",</a:t>
                      </a:r>
                    </a:p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US" sz="180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"password": "Password1!",</a:t>
                      </a:r>
                    </a:p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US" sz="180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     	"fname" : "test",</a:t>
                      </a:r>
                    </a:p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US" sz="180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     	"lname" : "user",</a:t>
                      </a:r>
                    </a:p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US" sz="180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     	"email": "test@example.com",</a:t>
                      </a:r>
                    </a:p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US" sz="180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     	"tier": 1,</a:t>
                      </a:r>
                    </a:p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US" sz="180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     	"agency": "testAgency123",</a:t>
                      </a:r>
                    </a:p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US" sz="180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     	"agencyName" : "testAgency123"</a:t>
                      </a:r>
                    </a:p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US" sz="18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}</a:t>
                      </a:r>
                    </a:p>
                  </a:txBody>
                  <a:tcPr marL="50800" marR="50800" marT="50800" marB="50800">
                    <a:lnL w="12700" cap="flat" cmpd="sng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625">
                <a:tc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US" sz="1800" b="1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Input: </a:t>
                      </a:r>
                      <a:r>
                        <a:rPr lang="en-US" sz="18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userRepository.getByEmail("test1@example.com");</a:t>
                      </a:r>
                    </a:p>
                  </a:txBody>
                  <a:tcPr marL="50800" marR="50800" marT="50800" marB="50800">
                    <a:lnL w="12700" cap="flat" cmpd="sng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625">
                <a:tc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US" sz="1800" b="1" dirty="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Expected Output</a:t>
                      </a:r>
                      <a:r>
                        <a:rPr lang="en-US" sz="1800" dirty="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: null</a:t>
                      </a:r>
                    </a:p>
                  </a:txBody>
                  <a:tcPr marL="50800" marR="50800" marT="50800" marB="50800">
                    <a:lnL w="12700" cap="flat" cmpd="sng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Shape 208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86" cy="104457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8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Summary</a:t>
            </a:r>
          </a:p>
        </p:txBody>
      </p:sp>
      <p:sp>
        <p:nvSpPr>
          <p:cNvPr id="209" name="Shape 209"/>
          <p:cNvSpPr txBox="1">
            <a:spLocks noGrp="1"/>
          </p:cNvSpPr>
          <p:nvPr>
            <p:ph type="body" idx="1"/>
          </p:nvPr>
        </p:nvSpPr>
        <p:spPr>
          <a:xfrm>
            <a:off x="779462" y="1828800"/>
            <a:ext cx="7583486" cy="42084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BOLO 4.0 will help law enforcement agents in</a:t>
            </a:r>
            <a:r>
              <a:rPr lang="en-US">
                <a:solidFill>
                  <a:srgbClr val="FFFFFF"/>
                </a:solidFill>
              </a:rPr>
              <a:t> </a:t>
            </a:r>
            <a:r>
              <a:rPr lang="en-US" sz="22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speeding up their crime information sharing. </a:t>
            </a:r>
          </a:p>
          <a:p>
            <a:pPr marL="0" marR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  <a:p>
            <a:pPr marL="0" marR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FFFF"/>
                </a:solidFill>
              </a:rPr>
              <a:t>My contribution:</a:t>
            </a:r>
          </a:p>
          <a:p>
            <a:pPr lvl="0" rtl="0">
              <a:spcBef>
                <a:spcPts val="600"/>
              </a:spcBef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lang="en-US">
                <a:solidFill>
                  <a:srgbClr val="FFFFFF"/>
                </a:solidFill>
              </a:rPr>
              <a:t>User interface customization</a:t>
            </a:r>
          </a:p>
          <a:p>
            <a:pPr lvl="0" rtl="0">
              <a:spcBef>
                <a:spcPts val="600"/>
              </a:spcBef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lang="en-US">
                <a:solidFill>
                  <a:srgbClr val="FFFFFF"/>
                </a:solidFill>
              </a:rPr>
              <a:t>Rework of system design for user permissions</a:t>
            </a:r>
          </a:p>
          <a:p>
            <a:pPr lvl="0" rtl="0">
              <a:spcBef>
                <a:spcPts val="600"/>
              </a:spcBef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lang="en-US">
                <a:solidFill>
                  <a:srgbClr val="FFFFFF"/>
                </a:solidFill>
              </a:rPr>
              <a:t>End-To-End development of update-button</a:t>
            </a:r>
          </a:p>
          <a:p>
            <a:pPr lvl="0" rtl="0">
              <a:spcBef>
                <a:spcPts val="600"/>
              </a:spcBef>
              <a:buClr>
                <a:srgbClr val="FFFFFF"/>
              </a:buClr>
              <a:buSzPct val="110000"/>
              <a:buFont typeface="Noto Sans Symbols"/>
              <a:buChar char="●"/>
            </a:pPr>
            <a:r>
              <a:rPr lang="en-US" sz="2000">
                <a:solidFill>
                  <a:srgbClr val="FFFFFF"/>
                </a:solidFill>
              </a:rPr>
              <a:t>End-To-End development for edit BOLO</a:t>
            </a:r>
          </a:p>
          <a:p>
            <a:pPr lvl="0" rtl="0">
              <a:spcBef>
                <a:spcPts val="600"/>
              </a:spcBef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lang="en-US">
                <a:solidFill>
                  <a:srgbClr val="FFFFFF"/>
                </a:solidFill>
              </a:rPr>
              <a:t>End-To-End development for agency management</a:t>
            </a:r>
          </a:p>
          <a:p>
            <a:pPr lvl="0" rtl="0">
              <a:spcBef>
                <a:spcPts val="600"/>
              </a:spcBef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lang="en-US">
                <a:solidFill>
                  <a:srgbClr val="FFFFFF"/>
                </a:solidFill>
              </a:rPr>
              <a:t>End-To-End development for forgot-password flow</a:t>
            </a:r>
          </a:p>
        </p:txBody>
      </p:sp>
    </p:spTree>
  </p:cSld>
  <p:clrMapOvr>
    <a:masterClrMapping/>
  </p:clrMapOvr>
  <p:transition spd="slow">
    <p:cut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86" cy="104457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8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How to Contact</a:t>
            </a:r>
          </a:p>
        </p:txBody>
      </p:sp>
      <p:sp>
        <p:nvSpPr>
          <p:cNvPr id="215" name="Shape 215"/>
          <p:cNvSpPr txBox="1">
            <a:spLocks noGrp="1"/>
          </p:cNvSpPr>
          <p:nvPr>
            <p:ph type="body" idx="1"/>
          </p:nvPr>
        </p:nvSpPr>
        <p:spPr>
          <a:xfrm>
            <a:off x="779462" y="1828800"/>
            <a:ext cx="7583486" cy="42084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ct val="25000"/>
              <a:buFont typeface="Noto Sans Symbols"/>
              <a:buNone/>
            </a:pPr>
            <a:r>
              <a:rPr lang="en-US" sz="22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Email: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ct val="25000"/>
              <a:buFont typeface="Noto Sans Symbols"/>
              <a:buNone/>
            </a:pPr>
            <a:r>
              <a:rPr lang="en-US" sz="22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lmart296@fiu.edu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ct val="25000"/>
              <a:buFont typeface="Noto Sans Symbols"/>
              <a:buNone/>
            </a:pPr>
            <a:endParaRPr sz="22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ct val="25000"/>
              <a:buFont typeface="Noto Sans Symbols"/>
              <a:buNone/>
            </a:pPr>
            <a:r>
              <a:rPr lang="en-US" sz="22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LinkedIn: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ct val="25000"/>
              <a:buFont typeface="Noto Sans Symbols"/>
              <a:buNone/>
            </a:pPr>
            <a:r>
              <a:rPr lang="en-US" sz="22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linkedin.com/in/lmart296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ct val="25000"/>
              <a:buFont typeface="Noto Sans Symbols"/>
              <a:buNone/>
            </a:pPr>
            <a:endParaRPr sz="22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ct val="25000"/>
              <a:buFont typeface="Noto Sans Symbols"/>
              <a:buNone/>
            </a:pPr>
            <a:r>
              <a:rPr lang="en-US" sz="22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Github: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ct val="25000"/>
              <a:buFont typeface="Noto Sans Symbols"/>
              <a:buNone/>
            </a:pPr>
            <a:r>
              <a:rPr lang="en-US" sz="22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github.com/lmart296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ct val="25000"/>
              <a:buFont typeface="Noto Sans Symbols"/>
              <a:buNone/>
            </a:pPr>
            <a:endParaRPr sz="22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ct val="25000"/>
              <a:buFont typeface="Noto Sans Symbols"/>
              <a:buNone/>
            </a:pPr>
            <a:endParaRPr sz="22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>
            <a:off x="779475" y="381000"/>
            <a:ext cx="7583400" cy="771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8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Problem definition</a:t>
            </a:r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>
            <a:off x="526600" y="1477975"/>
            <a:ext cx="4560600" cy="46695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457200" marR="0" lvl="0" indent="-381000" algn="l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ct val="100000"/>
            </a:pPr>
            <a:r>
              <a:rPr lang="en-US" sz="2400" b="1">
                <a:solidFill>
                  <a:srgbClr val="F3F3F3"/>
                </a:solidFill>
              </a:rPr>
              <a:t>Village of Pinecrest Police Department needs a way to create and distribute information on crime throughout their agency</a:t>
            </a:r>
          </a:p>
          <a:p>
            <a:pPr marL="457200" lvl="0" indent="-381000" rtl="0">
              <a:spcBef>
                <a:spcPts val="0"/>
              </a:spcBef>
              <a:buClr>
                <a:srgbClr val="F3F3F3"/>
              </a:buClr>
              <a:buSzPct val="100000"/>
              <a:buFont typeface="Arial"/>
            </a:pPr>
            <a:r>
              <a:rPr lang="en-US" sz="2400" b="1">
                <a:solidFill>
                  <a:srgbClr val="F3F3F3"/>
                </a:solidFill>
                <a:latin typeface="Arial"/>
                <a:ea typeface="Arial"/>
                <a:cs typeface="Arial"/>
                <a:sym typeface="Arial"/>
              </a:rPr>
              <a:t>They distribute BOLO (Be On the LookOut) fliers contain sensitive crime information</a:t>
            </a:r>
          </a:p>
          <a:p>
            <a:pPr marL="457200" marR="0" lvl="0" indent="-381000" algn="l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ct val="100000"/>
            </a:pPr>
            <a:r>
              <a:rPr lang="en-US" sz="2400" b="1">
                <a:solidFill>
                  <a:srgbClr val="F3F3F3"/>
                </a:solidFill>
              </a:rPr>
              <a:t>Process is slow and inefficient</a:t>
            </a:r>
          </a:p>
        </p:txBody>
      </p:sp>
      <p:pic>
        <p:nvPicPr>
          <p:cNvPr id="77" name="Shape 7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26175" y="822987"/>
            <a:ext cx="2838450" cy="5324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hape 220"/>
          <p:cNvSpPr txBox="1"/>
          <p:nvPr/>
        </p:nvSpPr>
        <p:spPr>
          <a:xfrm>
            <a:off x="762000" y="3200400"/>
            <a:ext cx="7583486" cy="67627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4400" dirty="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Questions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 txBox="1">
            <a:spLocks noGrp="1"/>
          </p:cNvSpPr>
          <p:nvPr>
            <p:ph type="body" idx="1"/>
          </p:nvPr>
        </p:nvSpPr>
        <p:spPr>
          <a:xfrm>
            <a:off x="161150" y="1324800"/>
            <a:ext cx="7343400" cy="1022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457200" marR="0" lvl="0" indent="-381000" algn="l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ct val="100000"/>
            </a:pPr>
            <a:r>
              <a:rPr lang="en-US" sz="2400" b="1">
                <a:solidFill>
                  <a:srgbClr val="F3F3F3"/>
                </a:solidFill>
              </a:rPr>
              <a:t>Current system: BOLO 2.0</a:t>
            </a:r>
          </a:p>
          <a:p>
            <a:pPr marL="457200" marR="0" lvl="0" indent="-381000" algn="l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ct val="100000"/>
            </a:pPr>
            <a:r>
              <a:rPr lang="en-US" sz="2400" b="1">
                <a:solidFill>
                  <a:srgbClr val="F3F3F3"/>
                </a:solidFill>
              </a:rPr>
              <a:t>Allows for real time BOLO sharing. However, </a:t>
            </a:r>
          </a:p>
        </p:txBody>
      </p:sp>
      <p:sp>
        <p:nvSpPr>
          <p:cNvPr id="84" name="Shape 84"/>
          <p:cNvSpPr txBox="1">
            <a:spLocks noGrp="1"/>
          </p:cNvSpPr>
          <p:nvPr>
            <p:ph type="title"/>
          </p:nvPr>
        </p:nvSpPr>
        <p:spPr>
          <a:xfrm>
            <a:off x="779475" y="381000"/>
            <a:ext cx="7583400" cy="630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8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Problem definition</a:t>
            </a:r>
          </a:p>
        </p:txBody>
      </p:sp>
      <p:pic>
        <p:nvPicPr>
          <p:cNvPr id="85" name="Shape 8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39075" y="2435350"/>
            <a:ext cx="5091324" cy="3776175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Shape 86"/>
          <p:cNvSpPr txBox="1"/>
          <p:nvPr/>
        </p:nvSpPr>
        <p:spPr>
          <a:xfrm>
            <a:off x="-126475" y="2346900"/>
            <a:ext cx="3865500" cy="2754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914400" lvl="1" indent="-381000" rtl="0">
              <a:lnSpc>
                <a:spcPct val="115000"/>
              </a:lnSpc>
              <a:spcBef>
                <a:spcPts val="0"/>
              </a:spcBef>
              <a:buClr>
                <a:srgbClr val="F3F3F3"/>
              </a:buClr>
              <a:buSzPct val="100000"/>
              <a:buFont typeface="Noto Sans Symbols"/>
              <a:buChar char="●"/>
            </a:pPr>
            <a:r>
              <a:rPr lang="en-US" sz="2400" b="1">
                <a:solidFill>
                  <a:srgbClr val="F3F3F3"/>
                </a:solidFill>
                <a:latin typeface="Trebuchet MS"/>
                <a:ea typeface="Trebuchet MS"/>
                <a:cs typeface="Trebuchet MS"/>
                <a:sym typeface="Trebuchet MS"/>
              </a:rPr>
              <a:t>Not scalable</a:t>
            </a:r>
          </a:p>
          <a:p>
            <a:pPr marL="914400" lvl="1" indent="-381000" rtl="0">
              <a:lnSpc>
                <a:spcPct val="115000"/>
              </a:lnSpc>
              <a:spcBef>
                <a:spcPts val="0"/>
              </a:spcBef>
              <a:buClr>
                <a:srgbClr val="F3F3F3"/>
              </a:buClr>
              <a:buSzPct val="100000"/>
              <a:buFont typeface="Noto Sans Symbols"/>
              <a:buChar char="●"/>
            </a:pPr>
            <a:r>
              <a:rPr lang="en-US" sz="2400" b="1">
                <a:solidFill>
                  <a:srgbClr val="F3F3F3"/>
                </a:solidFill>
                <a:latin typeface="Trebuchet MS"/>
                <a:ea typeface="Trebuchet MS"/>
                <a:cs typeface="Trebuchet MS"/>
                <a:sym typeface="Trebuchet MS"/>
              </a:rPr>
              <a:t>Not secure</a:t>
            </a:r>
          </a:p>
          <a:p>
            <a:pPr marL="914400" lvl="1" indent="-381000" rtl="0">
              <a:lnSpc>
                <a:spcPct val="115000"/>
              </a:lnSpc>
              <a:spcBef>
                <a:spcPts val="0"/>
              </a:spcBef>
              <a:buClr>
                <a:srgbClr val="F3F3F3"/>
              </a:buClr>
              <a:buSzPct val="100000"/>
              <a:buFont typeface="Noto Sans Symbols"/>
              <a:buChar char="●"/>
            </a:pPr>
            <a:r>
              <a:rPr lang="en-US" sz="2400" b="1">
                <a:solidFill>
                  <a:srgbClr val="F3F3F3"/>
                </a:solidFill>
                <a:latin typeface="Trebuchet MS"/>
                <a:ea typeface="Trebuchet MS"/>
                <a:cs typeface="Trebuchet MS"/>
                <a:sym typeface="Trebuchet MS"/>
              </a:rPr>
              <a:t>Lacks necessary features</a:t>
            </a:r>
          </a:p>
          <a:p>
            <a:pPr marL="914400" lvl="1" indent="-381000" rtl="0">
              <a:lnSpc>
                <a:spcPct val="115000"/>
              </a:lnSpc>
              <a:spcBef>
                <a:spcPts val="0"/>
              </a:spcBef>
              <a:buClr>
                <a:srgbClr val="F3F3F3"/>
              </a:buClr>
              <a:buSzPct val="100000"/>
              <a:buFont typeface="Noto Sans Symbols"/>
              <a:buChar char="●"/>
            </a:pPr>
            <a:r>
              <a:rPr lang="en-US" sz="2400" b="1">
                <a:solidFill>
                  <a:srgbClr val="F3F3F3"/>
                </a:solidFill>
                <a:latin typeface="Trebuchet MS"/>
                <a:ea typeface="Trebuchet MS"/>
                <a:cs typeface="Trebuchet MS"/>
                <a:sym typeface="Trebuchet MS"/>
              </a:rPr>
              <a:t>Needs stable platform</a:t>
            </a: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>
                <a:solidFill>
                  <a:srgbClr val="FFFFFF"/>
                </a:solidFill>
              </a:rPr>
              <a:t>Solution</a:t>
            </a:r>
          </a:p>
        </p:txBody>
      </p:sp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779462" y="1524000"/>
            <a:ext cx="7583400" cy="4208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1" u="none" strike="noStrike" cap="none" dirty="0">
                <a:solidFill>
                  <a:srgbClr val="F3F3F3"/>
                </a:solidFill>
                <a:latin typeface="Trebuchet MS"/>
                <a:ea typeface="Trebuchet MS"/>
                <a:cs typeface="Trebuchet MS"/>
                <a:sym typeface="Trebuchet MS"/>
              </a:rPr>
              <a:t>The BOLO Flier Creator is an application that aims to facilitate the process of creating and distributing Be On the Look Out information.</a:t>
            </a:r>
          </a:p>
          <a:p>
            <a:pPr marL="282575" marR="0" lvl="0" indent="-282575" algn="l" rtl="0">
              <a:spcBef>
                <a:spcPts val="2000"/>
              </a:spcBef>
              <a:spcAft>
                <a:spcPts val="0"/>
              </a:spcAft>
              <a:buClr>
                <a:srgbClr val="F3F3F3"/>
              </a:buClr>
              <a:buSzPct val="100000"/>
              <a:buFont typeface="Noto Sans Symbols"/>
              <a:buChar char="●"/>
            </a:pPr>
            <a:r>
              <a:rPr lang="en-US" sz="2400" b="0" i="0" u="none" strike="noStrike" cap="none" dirty="0">
                <a:solidFill>
                  <a:srgbClr val="F3F3F3"/>
                </a:solidFill>
                <a:latin typeface="Trebuchet MS"/>
                <a:ea typeface="Trebuchet MS"/>
                <a:cs typeface="Trebuchet MS"/>
                <a:sym typeface="Trebuchet MS"/>
              </a:rPr>
              <a:t>My Part:</a:t>
            </a:r>
          </a:p>
          <a:p>
            <a:pPr marL="577850" marR="0" lvl="1" indent="-298450" algn="l" rtl="0">
              <a:spcBef>
                <a:spcPts val="600"/>
              </a:spcBef>
              <a:spcAft>
                <a:spcPts val="0"/>
              </a:spcAft>
              <a:buClr>
                <a:srgbClr val="F3F3F3"/>
              </a:buClr>
              <a:buSzPct val="100000"/>
              <a:buFont typeface="Noto Sans Symbols"/>
              <a:buChar char="●"/>
            </a:pPr>
            <a:r>
              <a:rPr lang="en-US" sz="2000" b="0" i="0" u="none" strike="noStrike" cap="none" dirty="0">
                <a:solidFill>
                  <a:srgbClr val="F3F3F3"/>
                </a:solidFill>
                <a:latin typeface="Trebuchet MS"/>
                <a:ea typeface="Trebuchet MS"/>
                <a:cs typeface="Trebuchet MS"/>
                <a:sym typeface="Trebuchet MS"/>
              </a:rPr>
              <a:t>User interface customization</a:t>
            </a:r>
          </a:p>
          <a:p>
            <a:pPr marL="577850" marR="0" lvl="1" indent="-298450" algn="l" rtl="0">
              <a:spcBef>
                <a:spcPts val="600"/>
              </a:spcBef>
              <a:spcAft>
                <a:spcPts val="0"/>
              </a:spcAft>
              <a:buClr>
                <a:srgbClr val="F3F3F3"/>
              </a:buClr>
              <a:buSzPct val="100000"/>
              <a:buFont typeface="Noto Sans Symbols"/>
              <a:buChar char="●"/>
            </a:pPr>
            <a:r>
              <a:rPr lang="en-US" sz="2000" b="0" i="0" u="none" strike="noStrike" cap="none" dirty="0">
                <a:solidFill>
                  <a:srgbClr val="F3F3F3"/>
                </a:solidFill>
                <a:latin typeface="Trebuchet MS"/>
                <a:ea typeface="Trebuchet MS"/>
                <a:cs typeface="Trebuchet MS"/>
                <a:sym typeface="Trebuchet MS"/>
              </a:rPr>
              <a:t>Rework of system design for user </a:t>
            </a:r>
            <a:r>
              <a:rPr lang="en-US" sz="2000" b="0" i="0" u="none" strike="noStrike" cap="none" dirty="0" smtClean="0">
                <a:solidFill>
                  <a:srgbClr val="F3F3F3"/>
                </a:solidFill>
                <a:latin typeface="Trebuchet MS"/>
                <a:ea typeface="Trebuchet MS"/>
                <a:cs typeface="Trebuchet MS"/>
                <a:sym typeface="Trebuchet MS"/>
              </a:rPr>
              <a:t>permissions</a:t>
            </a:r>
          </a:p>
          <a:p>
            <a:pPr marL="577850" marR="0" lvl="1" indent="-298450" algn="l" rtl="0">
              <a:spcBef>
                <a:spcPts val="600"/>
              </a:spcBef>
              <a:spcAft>
                <a:spcPts val="0"/>
              </a:spcAft>
              <a:buClr>
                <a:srgbClr val="F3F3F3"/>
              </a:buClr>
              <a:buSzPct val="100000"/>
              <a:buFont typeface="Noto Sans Symbols"/>
              <a:buChar char="●"/>
            </a:pPr>
            <a:r>
              <a:rPr lang="en-US" dirty="0" smtClean="0">
                <a:solidFill>
                  <a:srgbClr val="F3F3F3"/>
                </a:solidFill>
              </a:rPr>
              <a:t>End-To-End </a:t>
            </a:r>
            <a:r>
              <a:rPr lang="en-US" dirty="0">
                <a:solidFill>
                  <a:srgbClr val="F3F3F3"/>
                </a:solidFill>
              </a:rPr>
              <a:t>development of </a:t>
            </a:r>
            <a:r>
              <a:rPr lang="en-US" dirty="0" smtClean="0">
                <a:solidFill>
                  <a:srgbClr val="F3F3F3"/>
                </a:solidFill>
              </a:rPr>
              <a:t>update-button</a:t>
            </a:r>
          </a:p>
          <a:p>
            <a:pPr marL="577850" marR="0" lvl="1" indent="-298450" algn="l" rtl="0">
              <a:spcBef>
                <a:spcPts val="600"/>
              </a:spcBef>
              <a:spcAft>
                <a:spcPts val="0"/>
              </a:spcAft>
              <a:buClr>
                <a:srgbClr val="F3F3F3"/>
              </a:buClr>
              <a:buSzPct val="100000"/>
              <a:buFont typeface="Noto Sans Symbols"/>
              <a:buChar char="●"/>
            </a:pPr>
            <a:r>
              <a:rPr lang="en-US" dirty="0" smtClean="0">
                <a:solidFill>
                  <a:srgbClr val="F3F3F3"/>
                </a:solidFill>
              </a:rPr>
              <a:t>End-To-End </a:t>
            </a:r>
            <a:r>
              <a:rPr lang="en-US" dirty="0">
                <a:solidFill>
                  <a:srgbClr val="F3F3F3"/>
                </a:solidFill>
              </a:rPr>
              <a:t>development for edit </a:t>
            </a:r>
            <a:r>
              <a:rPr lang="en-US" dirty="0" smtClean="0">
                <a:solidFill>
                  <a:srgbClr val="F3F3F3"/>
                </a:solidFill>
              </a:rPr>
              <a:t>BOLO</a:t>
            </a:r>
          </a:p>
          <a:p>
            <a:pPr marL="577850" marR="0" lvl="1" indent="-298450" algn="l" rtl="0">
              <a:spcBef>
                <a:spcPts val="600"/>
              </a:spcBef>
              <a:spcAft>
                <a:spcPts val="0"/>
              </a:spcAft>
              <a:buClr>
                <a:srgbClr val="F3F3F3"/>
              </a:buClr>
              <a:buSzPct val="100000"/>
              <a:buFont typeface="Noto Sans Symbols"/>
              <a:buChar char="●"/>
            </a:pPr>
            <a:r>
              <a:rPr lang="en-US" sz="2000" b="0" i="0" u="none" strike="noStrike" cap="none" dirty="0" smtClean="0">
                <a:solidFill>
                  <a:srgbClr val="F3F3F3"/>
                </a:solidFill>
                <a:latin typeface="Trebuchet MS"/>
                <a:ea typeface="Trebuchet MS"/>
                <a:cs typeface="Trebuchet MS"/>
                <a:sym typeface="Trebuchet MS"/>
              </a:rPr>
              <a:t>End-To-End </a:t>
            </a:r>
            <a:r>
              <a:rPr lang="en-US" sz="2000" b="0" i="0" u="none" strike="noStrike" cap="none" dirty="0">
                <a:solidFill>
                  <a:srgbClr val="F3F3F3"/>
                </a:solidFill>
                <a:latin typeface="Trebuchet MS"/>
                <a:ea typeface="Trebuchet MS"/>
                <a:cs typeface="Trebuchet MS"/>
                <a:sym typeface="Trebuchet MS"/>
              </a:rPr>
              <a:t>development for agency </a:t>
            </a:r>
            <a:r>
              <a:rPr lang="en-US" sz="2000" b="0" i="0" u="none" strike="noStrike" cap="none" dirty="0" smtClean="0">
                <a:solidFill>
                  <a:srgbClr val="F3F3F3"/>
                </a:solidFill>
                <a:latin typeface="Trebuchet MS"/>
                <a:ea typeface="Trebuchet MS"/>
                <a:cs typeface="Trebuchet MS"/>
                <a:sym typeface="Trebuchet MS"/>
              </a:rPr>
              <a:t>management</a:t>
            </a:r>
          </a:p>
          <a:p>
            <a:pPr marL="577850" marR="0" lvl="1" indent="-298450" algn="l" rtl="0">
              <a:spcBef>
                <a:spcPts val="600"/>
              </a:spcBef>
              <a:spcAft>
                <a:spcPts val="0"/>
              </a:spcAft>
              <a:buClr>
                <a:srgbClr val="F3F3F3"/>
              </a:buClr>
              <a:buSzPct val="100000"/>
              <a:buFont typeface="Noto Sans Symbols"/>
              <a:buChar char="●"/>
            </a:pPr>
            <a:r>
              <a:rPr lang="en-US" dirty="0" smtClean="0">
                <a:solidFill>
                  <a:srgbClr val="F3F3F3"/>
                </a:solidFill>
              </a:rPr>
              <a:t>End-To-End </a:t>
            </a:r>
            <a:r>
              <a:rPr lang="en-US" dirty="0">
                <a:solidFill>
                  <a:srgbClr val="F3F3F3"/>
                </a:solidFill>
              </a:rPr>
              <a:t>development for forgot-password flow</a:t>
            </a:r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>
            <a:spLocks noGrp="1"/>
          </p:cNvSpPr>
          <p:nvPr>
            <p:ph type="title"/>
          </p:nvPr>
        </p:nvSpPr>
        <p:spPr>
          <a:xfrm>
            <a:off x="779475" y="381000"/>
            <a:ext cx="7583400" cy="658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8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Project Management</a:t>
            </a:r>
          </a:p>
        </p:txBody>
      </p:sp>
      <p:pic>
        <p:nvPicPr>
          <p:cNvPr id="100" name="Shape 10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825" y="1161590"/>
            <a:ext cx="9144001" cy="27732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Shape 10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056602"/>
            <a:ext cx="9143997" cy="18766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Shape 10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79762" y="5169082"/>
            <a:ext cx="2781300" cy="105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Shape 10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95025" y="403400"/>
            <a:ext cx="3696999" cy="863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Shape 10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64399" y="245125"/>
            <a:ext cx="3190491" cy="1180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Shape 11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74575" y="1425588"/>
            <a:ext cx="2537425" cy="2537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Shape 11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074987" y="2796600"/>
            <a:ext cx="2943225" cy="1733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Shape 11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821875" y="1775637"/>
            <a:ext cx="2943224" cy="11772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Shape 11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715550" y="3461237"/>
            <a:ext cx="3429000" cy="923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Shape 114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5874975" y="1500037"/>
            <a:ext cx="3143250" cy="828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Shape 115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-12" y="4131647"/>
            <a:ext cx="2346900" cy="1950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Shape 116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2069725" y="4904700"/>
            <a:ext cx="2952750" cy="1581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Shape 1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18149" y="0"/>
            <a:ext cx="612585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Shape 123"/>
          <p:cNvSpPr txBox="1">
            <a:spLocks noGrp="1"/>
          </p:cNvSpPr>
          <p:nvPr>
            <p:ph type="title"/>
          </p:nvPr>
        </p:nvSpPr>
        <p:spPr>
          <a:xfrm>
            <a:off x="61050" y="62400"/>
            <a:ext cx="2957100" cy="1981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8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System Design: Architecture</a:t>
            </a:r>
          </a:p>
        </p:txBody>
      </p:sp>
      <p:sp>
        <p:nvSpPr>
          <p:cNvPr id="124" name="Shape 124"/>
          <p:cNvSpPr txBox="1"/>
          <p:nvPr/>
        </p:nvSpPr>
        <p:spPr>
          <a:xfrm>
            <a:off x="-102425" y="4473650"/>
            <a:ext cx="3120600" cy="1569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Domain Driven Design (DDD)</a:t>
            </a: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Hexagonal Architecture (version of 3 tiered)</a:t>
            </a:r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 txBox="1">
            <a:spLocks noGrp="1"/>
          </p:cNvSpPr>
          <p:nvPr>
            <p:ph type="title"/>
          </p:nvPr>
        </p:nvSpPr>
        <p:spPr>
          <a:xfrm>
            <a:off x="714945" y="304800"/>
            <a:ext cx="7583486" cy="762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8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System Design: Deployment</a:t>
            </a:r>
          </a:p>
        </p:txBody>
      </p:sp>
      <p:pic>
        <p:nvPicPr>
          <p:cNvPr id="131" name="Shape 1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34337" y="1066800"/>
            <a:ext cx="6875323" cy="4996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 txBox="1">
            <a:spLocks noGrp="1"/>
          </p:cNvSpPr>
          <p:nvPr>
            <p:ph type="title"/>
          </p:nvPr>
        </p:nvSpPr>
        <p:spPr>
          <a:xfrm>
            <a:off x="779462" y="381000"/>
            <a:ext cx="7583486" cy="104457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8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Minimal Class Diagram</a:t>
            </a:r>
          </a:p>
        </p:txBody>
      </p:sp>
      <p:pic>
        <p:nvPicPr>
          <p:cNvPr id="137" name="Shape 1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3349" y="1384925"/>
            <a:ext cx="8655750" cy="40881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name="simple-dark-2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1004</Words>
  <Application>Microsoft Macintosh PowerPoint</Application>
  <PresentationFormat>On-screen Show (4:3)</PresentationFormat>
  <Paragraphs>164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Calibri</vt:lpstr>
      <vt:lpstr>Noto Sans Symbols</vt:lpstr>
      <vt:lpstr>Times New Roman</vt:lpstr>
      <vt:lpstr>Trebuchet MS</vt:lpstr>
      <vt:lpstr>Arial</vt:lpstr>
      <vt:lpstr>simple-dark-2</vt:lpstr>
      <vt:lpstr>PowerPoint Presentation</vt:lpstr>
      <vt:lpstr>Problem definition</vt:lpstr>
      <vt:lpstr>Problem definition</vt:lpstr>
      <vt:lpstr>Solution</vt:lpstr>
      <vt:lpstr>Project Management</vt:lpstr>
      <vt:lpstr>PowerPoint Presentation</vt:lpstr>
      <vt:lpstr>System Design: Architecture</vt:lpstr>
      <vt:lpstr>System Design: Deployment</vt:lpstr>
      <vt:lpstr>Minimal Class Diagram</vt:lpstr>
      <vt:lpstr>Requirements: Use Cases</vt:lpstr>
      <vt:lpstr>Requirements: User Stories </vt:lpstr>
      <vt:lpstr>Most Significant Use Case</vt:lpstr>
      <vt:lpstr>Most Significant Use Case</vt:lpstr>
      <vt:lpstr>Interesting Algorithm</vt:lpstr>
      <vt:lpstr>Test Suites and Test Cases</vt:lpstr>
      <vt:lpstr>Sunny Day</vt:lpstr>
      <vt:lpstr>Rainy Day</vt:lpstr>
      <vt:lpstr>Summary</vt:lpstr>
      <vt:lpstr>How to Contact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Leonardo Martin</cp:lastModifiedBy>
  <cp:revision>2</cp:revision>
  <dcterms:modified xsi:type="dcterms:W3CDTF">2016-05-05T02:40:40Z</dcterms:modified>
</cp:coreProperties>
</file>